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07" r:id="rId3"/>
    <p:sldId id="308" r:id="rId4"/>
    <p:sldId id="480" r:id="rId5"/>
    <p:sldId id="299" r:id="rId6"/>
    <p:sldId id="302" r:id="rId7"/>
    <p:sldId id="303" r:id="rId8"/>
    <p:sldId id="304" r:id="rId9"/>
    <p:sldId id="305" r:id="rId10"/>
    <p:sldId id="306" r:id="rId11"/>
    <p:sldId id="481" r:id="rId12"/>
    <p:sldId id="269" r:id="rId13"/>
    <p:sldId id="270" r:id="rId14"/>
    <p:sldId id="271" r:id="rId15"/>
    <p:sldId id="272" r:id="rId16"/>
    <p:sldId id="273" r:id="rId17"/>
    <p:sldId id="274" r:id="rId18"/>
    <p:sldId id="275" r:id="rId19"/>
    <p:sldId id="276" r:id="rId20"/>
    <p:sldId id="277" r:id="rId21"/>
    <p:sldId id="278" r:id="rId22"/>
    <p:sldId id="482" r:id="rId23"/>
    <p:sldId id="463" r:id="rId24"/>
    <p:sldId id="464" r:id="rId25"/>
    <p:sldId id="467" r:id="rId26"/>
    <p:sldId id="468" r:id="rId27"/>
    <p:sldId id="470" r:id="rId28"/>
    <p:sldId id="471" r:id="rId29"/>
    <p:sldId id="295" r:id="rId30"/>
    <p:sldId id="483" r:id="rId31"/>
    <p:sldId id="261" r:id="rId32"/>
    <p:sldId id="474" r:id="rId33"/>
    <p:sldId id="472" r:id="rId34"/>
    <p:sldId id="262" r:id="rId35"/>
    <p:sldId id="462" r:id="rId36"/>
    <p:sldId id="475" r:id="rId37"/>
    <p:sldId id="476" r:id="rId38"/>
    <p:sldId id="296" r:id="rId39"/>
    <p:sldId id="479" r:id="rId40"/>
    <p:sldId id="477" r:id="rId41"/>
    <p:sldId id="484" r:id="rId42"/>
    <p:sldId id="311" r:id="rId43"/>
    <p:sldId id="312" r:id="rId44"/>
    <p:sldId id="263" r:id="rId45"/>
    <p:sldId id="458" r:id="rId46"/>
    <p:sldId id="459" r:id="rId47"/>
    <p:sldId id="439" r:id="rId48"/>
    <p:sldId id="339" r:id="rId49"/>
    <p:sldId id="377" r:id="rId50"/>
    <p:sldId id="378" r:id="rId51"/>
    <p:sldId id="424" r:id="rId52"/>
    <p:sldId id="399" r:id="rId53"/>
    <p:sldId id="426" r:id="rId54"/>
    <p:sldId id="450" r:id="rId55"/>
    <p:sldId id="444" r:id="rId56"/>
    <p:sldId id="374" r:id="rId57"/>
    <p:sldId id="409" r:id="rId58"/>
    <p:sldId id="406" r:id="rId59"/>
    <p:sldId id="414" r:id="rId60"/>
    <p:sldId id="451" r:id="rId61"/>
    <p:sldId id="411" r:id="rId62"/>
    <p:sldId id="413" r:id="rId63"/>
    <p:sldId id="415" r:id="rId64"/>
    <p:sldId id="417" r:id="rId65"/>
    <p:sldId id="419" r:id="rId66"/>
    <p:sldId id="420" r:id="rId67"/>
    <p:sldId id="485" r:id="rId68"/>
    <p:sldId id="301" r:id="rId69"/>
    <p:sldId id="486" r:id="rId70"/>
    <p:sldId id="293" r:id="rId71"/>
    <p:sldId id="29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YD" initials="C" lastIdx="79" clrIdx="0">
    <p:extLst>
      <p:ext uri="{19B8F6BF-5375-455C-9EA6-DF929625EA0E}">
        <p15:presenceInfo xmlns:p15="http://schemas.microsoft.com/office/powerpoint/2012/main" userId="CYD" providerId="None"/>
      </p:ext>
    </p:extLst>
  </p:cmAuthor>
  <p:cmAuthor id="2" name="Samtani, Sagar" initials="SS" lastIdx="1" clrIdx="1">
    <p:extLst>
      <p:ext uri="{19B8F6BF-5375-455C-9EA6-DF929625EA0E}">
        <p15:presenceInfo xmlns:p15="http://schemas.microsoft.com/office/powerpoint/2012/main" userId="S-1-5-21-150927795-2069884688-1238954376-7139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5" autoAdjust="0"/>
    <p:restoredTop sz="78840" autoAdjust="0"/>
  </p:normalViewPr>
  <p:slideViewPr>
    <p:cSldViewPr snapToGrid="0">
      <p:cViewPr varScale="1">
        <p:scale>
          <a:sx n="53" d="100"/>
          <a:sy n="53" d="100"/>
        </p:scale>
        <p:origin x="11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D:\research\UA\papers\ganhmm\matrix.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research\UA\papers\ganhmm\matrix.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research\UA\papers\ganhmm\matrix.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research\UA\papers\ganhmm\matrix.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research\UA\papers\ganhmm\matrix.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research\UA\papers\ganhmm\matrix.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UA\papers\ganhmm\ll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UA\papers\ganhmm\ll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research\UA\papers\ganhmm\matrix.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research\UA\papers\ganhmm\matrix.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222719781591"/>
          <c:y val="5.589430894308943E-2"/>
          <c:w val="0.85116716052671004"/>
          <c:h val="0.76975785801165097"/>
        </c:manualLayout>
      </c:layout>
      <c:lineChart>
        <c:grouping val="standard"/>
        <c:varyColors val="0"/>
        <c:ser>
          <c:idx val="0"/>
          <c:order val="0"/>
          <c:tx>
            <c:v>snippet1</c:v>
          </c:tx>
          <c:spPr>
            <a:ln w="28575" cap="rnd">
              <a:solidFill>
                <a:schemeClr val="accent1"/>
              </a:solidFill>
              <a:round/>
            </a:ln>
            <a:effectLst/>
          </c:spPr>
          <c:marker>
            <c:symbol val="none"/>
          </c:marker>
          <c:val>
            <c:numRef>
              <c:f>Sheet1!$A$1:$A$48</c:f>
              <c:numCache>
                <c:formatCode>General</c:formatCode>
                <c:ptCount val="48"/>
                <c:pt idx="0">
                  <c:v>907.6722976933911</c:v>
                </c:pt>
                <c:pt idx="1">
                  <c:v>907.6722976933911</c:v>
                </c:pt>
                <c:pt idx="2">
                  <c:v>907.6722976933911</c:v>
                </c:pt>
                <c:pt idx="3">
                  <c:v>907.6722976933911</c:v>
                </c:pt>
                <c:pt idx="4">
                  <c:v>907.6722976933911</c:v>
                </c:pt>
                <c:pt idx="5">
                  <c:v>907.6722976933911</c:v>
                </c:pt>
                <c:pt idx="6">
                  <c:v>909.4718247422511</c:v>
                </c:pt>
                <c:pt idx="7">
                  <c:v>916.127174577853</c:v>
                </c:pt>
                <c:pt idx="8">
                  <c:v>907.93446900092965</c:v>
                </c:pt>
                <c:pt idx="9">
                  <c:v>881.81233831240991</c:v>
                </c:pt>
                <c:pt idx="10">
                  <c:v>854.98596479708362</c:v>
                </c:pt>
                <c:pt idx="11">
                  <c:v>907.93446900092965</c:v>
                </c:pt>
                <c:pt idx="12">
                  <c:v>921.39079656788408</c:v>
                </c:pt>
                <c:pt idx="13">
                  <c:v>879.65675123879998</c:v>
                </c:pt>
                <c:pt idx="14">
                  <c:v>907.6172100615986</c:v>
                </c:pt>
                <c:pt idx="15">
                  <c:v>876.74226543494524</c:v>
                </c:pt>
              </c:numCache>
            </c:numRef>
          </c:val>
          <c:smooth val="0"/>
          <c:extLst>
            <c:ext xmlns:c16="http://schemas.microsoft.com/office/drawing/2014/chart" uri="{C3380CC4-5D6E-409C-BE32-E72D297353CC}">
              <c16:uniqueId val="{00000000-00A0-4A0F-BFD0-E7041262233F}"/>
            </c:ext>
          </c:extLst>
        </c:ser>
        <c:ser>
          <c:idx val="1"/>
          <c:order val="1"/>
          <c:tx>
            <c:v>snippet2</c:v>
          </c:tx>
          <c:spPr>
            <a:ln w="28575" cap="rnd">
              <a:solidFill>
                <a:schemeClr val="accent2"/>
              </a:solidFill>
              <a:round/>
            </a:ln>
            <a:effectLst/>
          </c:spPr>
          <c:marker>
            <c:symbol val="none"/>
          </c:marker>
          <c:val>
            <c:numRef>
              <c:f>Sheet1!$B$1:$B$48</c:f>
              <c:numCache>
                <c:formatCode>General</c:formatCode>
                <c:ptCount val="48"/>
                <c:pt idx="15">
                  <c:v>876.74226543494524</c:v>
                </c:pt>
                <c:pt idx="16">
                  <c:v>907.58029947768262</c:v>
                </c:pt>
                <c:pt idx="17">
                  <c:v>912.13759926888224</c:v>
                </c:pt>
                <c:pt idx="18">
                  <c:v>907.58029947768262</c:v>
                </c:pt>
                <c:pt idx="19">
                  <c:v>889.85054924970404</c:v>
                </c:pt>
                <c:pt idx="20">
                  <c:v>883.09286034935189</c:v>
                </c:pt>
                <c:pt idx="21">
                  <c:v>904.8458432241373</c:v>
                </c:pt>
                <c:pt idx="22">
                  <c:v>908.69246722970036</c:v>
                </c:pt>
                <c:pt idx="23">
                  <c:v>982.80466014361161</c:v>
                </c:pt>
                <c:pt idx="24">
                  <c:v>888.05011119868675</c:v>
                </c:pt>
                <c:pt idx="25">
                  <c:v>924.38574199302752</c:v>
                </c:pt>
                <c:pt idx="26">
                  <c:v>910.76835693825024</c:v>
                </c:pt>
                <c:pt idx="27">
                  <c:v>903.67361364598889</c:v>
                </c:pt>
                <c:pt idx="28">
                  <c:v>903.53195848293046</c:v>
                </c:pt>
                <c:pt idx="29">
                  <c:v>890.30556552230985</c:v>
                </c:pt>
                <c:pt idx="30">
                  <c:v>889.08154856570945</c:v>
                </c:pt>
              </c:numCache>
            </c:numRef>
          </c:val>
          <c:smooth val="0"/>
          <c:extLst>
            <c:ext xmlns:c16="http://schemas.microsoft.com/office/drawing/2014/chart" uri="{C3380CC4-5D6E-409C-BE32-E72D297353CC}">
              <c16:uniqueId val="{00000001-00A0-4A0F-BFD0-E7041262233F}"/>
            </c:ext>
          </c:extLst>
        </c:ser>
        <c:ser>
          <c:idx val="2"/>
          <c:order val="2"/>
          <c:tx>
            <c:v>snippet3</c:v>
          </c:tx>
          <c:spPr>
            <a:ln w="28575" cap="rnd">
              <a:solidFill>
                <a:schemeClr val="accent3"/>
              </a:solidFill>
              <a:round/>
            </a:ln>
            <a:effectLst/>
          </c:spPr>
          <c:marker>
            <c:symbol val="none"/>
          </c:marker>
          <c:val>
            <c:numRef>
              <c:f>Sheet1!$C$1:$C$46</c:f>
              <c:numCache>
                <c:formatCode>General</c:formatCode>
                <c:ptCount val="46"/>
                <c:pt idx="30">
                  <c:v>889.08154856570945</c:v>
                </c:pt>
                <c:pt idx="31">
                  <c:v>921.22798481157747</c:v>
                </c:pt>
                <c:pt idx="32">
                  <c:v>922.44295216560681</c:v>
                </c:pt>
                <c:pt idx="33">
                  <c:v>904.75355760560569</c:v>
                </c:pt>
                <c:pt idx="34">
                  <c:v>903.67361364598889</c:v>
                </c:pt>
                <c:pt idx="35">
                  <c:v>906.50372310322041</c:v>
                </c:pt>
                <c:pt idx="36">
                  <c:v>922.44295216560681</c:v>
                </c:pt>
                <c:pt idx="37">
                  <c:v>923.50094748191782</c:v>
                </c:pt>
                <c:pt idx="38">
                  <c:v>891.95795865051844</c:v>
                </c:pt>
                <c:pt idx="39">
                  <c:v>904.36386482433056</c:v>
                </c:pt>
                <c:pt idx="40">
                  <c:v>904.75355760560569</c:v>
                </c:pt>
                <c:pt idx="41">
                  <c:v>921.22798481157747</c:v>
                </c:pt>
                <c:pt idx="42">
                  <c:v>921.08902935601179</c:v>
                </c:pt>
                <c:pt idx="43">
                  <c:v>922.30417975850025</c:v>
                </c:pt>
                <c:pt idx="44">
                  <c:v>904.06360395715524</c:v>
                </c:pt>
                <c:pt idx="45">
                  <c:v>920.72308540624738</c:v>
                </c:pt>
              </c:numCache>
            </c:numRef>
          </c:val>
          <c:smooth val="0"/>
          <c:extLst>
            <c:ext xmlns:c16="http://schemas.microsoft.com/office/drawing/2014/chart" uri="{C3380CC4-5D6E-409C-BE32-E72D297353CC}">
              <c16:uniqueId val="{00000002-00A0-4A0F-BFD0-E7041262233F}"/>
            </c:ext>
          </c:extLst>
        </c:ser>
        <c:dLbls>
          <c:showLegendKey val="0"/>
          <c:showVal val="0"/>
          <c:showCatName val="0"/>
          <c:showSerName val="0"/>
          <c:showPercent val="0"/>
          <c:showBubbleSize val="0"/>
        </c:dLbls>
        <c:smooth val="0"/>
        <c:axId val="487556240"/>
        <c:axId val="487544872"/>
      </c:lineChart>
      <c:catAx>
        <c:axId val="4875562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Time</a:t>
                </a:r>
                <a:endParaRPr lang="zh-CN" dirty="0">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487544872"/>
        <c:crosses val="autoZero"/>
        <c:auto val="1"/>
        <c:lblAlgn val="ctr"/>
        <c:lblOffset val="100"/>
        <c:noMultiLvlLbl val="0"/>
      </c:catAx>
      <c:valAx>
        <c:axId val="48754487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Acceleration</a:t>
                </a:r>
                <a:endParaRPr lang="zh-CN" dirty="0">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487556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CN"/>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600" b="0" i="0" baseline="0" dirty="0">
                <a:effectLst/>
              </a:rPr>
              <a:t>Fall Prediction Comparison with FARSEEING Dataset</a:t>
            </a:r>
            <a:endParaRPr lang="zh-CN" altLang="zh-CN" sz="12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FARSeeing!$J$57</c:f>
              <c:strCache>
                <c:ptCount val="1"/>
                <c:pt idx="0">
                  <c:v>Threshold method</c:v>
                </c:pt>
              </c:strCache>
            </c:strRef>
          </c:tx>
          <c:spPr>
            <a:solidFill>
              <a:schemeClr val="accent1"/>
            </a:solidFill>
            <a:ln>
              <a:noFill/>
            </a:ln>
            <a:effectLst/>
          </c:spPr>
          <c:invertIfNegative val="0"/>
          <c:cat>
            <c:strRef>
              <c:f>FARSeeing!$K$56:$N$56</c:f>
              <c:strCache>
                <c:ptCount val="4"/>
                <c:pt idx="0">
                  <c:v>Accuracy</c:v>
                </c:pt>
                <c:pt idx="1">
                  <c:v>Precision</c:v>
                </c:pt>
                <c:pt idx="2">
                  <c:v>Recall</c:v>
                </c:pt>
                <c:pt idx="3">
                  <c:v>F1</c:v>
                </c:pt>
              </c:strCache>
            </c:strRef>
          </c:cat>
          <c:val>
            <c:numRef>
              <c:f>FARSeeing!$K$57:$N$57</c:f>
              <c:numCache>
                <c:formatCode>0.0000_ </c:formatCode>
                <c:ptCount val="4"/>
                <c:pt idx="0">
                  <c:v>0.83457526000000004</c:v>
                </c:pt>
                <c:pt idx="1">
                  <c:v>0.70368052999999997</c:v>
                </c:pt>
                <c:pt idx="2">
                  <c:v>0.77679045000000002</c:v>
                </c:pt>
                <c:pt idx="3">
                  <c:v>0.70483764000000004</c:v>
                </c:pt>
              </c:numCache>
            </c:numRef>
          </c:val>
          <c:extLst>
            <c:ext xmlns:c16="http://schemas.microsoft.com/office/drawing/2014/chart" uri="{C3380CC4-5D6E-409C-BE32-E72D297353CC}">
              <c16:uniqueId val="{00000000-2988-462D-8CA3-00043190349E}"/>
            </c:ext>
          </c:extLst>
        </c:ser>
        <c:ser>
          <c:idx val="1"/>
          <c:order val="1"/>
          <c:tx>
            <c:strRef>
              <c:f>FARSeeing!$J$58</c:f>
              <c:strCache>
                <c:ptCount val="1"/>
                <c:pt idx="0">
                  <c:v>ARMS</c:v>
                </c:pt>
              </c:strCache>
            </c:strRef>
          </c:tx>
          <c:spPr>
            <a:solidFill>
              <a:schemeClr val="accent2"/>
            </a:solidFill>
            <a:ln>
              <a:noFill/>
            </a:ln>
            <a:effectLst/>
          </c:spPr>
          <c:invertIfNegative val="0"/>
          <c:cat>
            <c:strRef>
              <c:f>FARSeeing!$K$56:$N$56</c:f>
              <c:strCache>
                <c:ptCount val="4"/>
                <c:pt idx="0">
                  <c:v>Accuracy</c:v>
                </c:pt>
                <c:pt idx="1">
                  <c:v>Precision</c:v>
                </c:pt>
                <c:pt idx="2">
                  <c:v>Recall</c:v>
                </c:pt>
                <c:pt idx="3">
                  <c:v>F1</c:v>
                </c:pt>
              </c:strCache>
            </c:strRef>
          </c:cat>
          <c:val>
            <c:numRef>
              <c:f>FARSeeing!$K$58:$N$58</c:f>
              <c:numCache>
                <c:formatCode>0.0000_ </c:formatCode>
                <c:ptCount val="4"/>
                <c:pt idx="0">
                  <c:v>0.66467958000000005</c:v>
                </c:pt>
                <c:pt idx="1">
                  <c:v>0.17553051</c:v>
                </c:pt>
                <c:pt idx="2">
                  <c:v>0.30805759999999999</c:v>
                </c:pt>
                <c:pt idx="3">
                  <c:v>0.21737860000000001</c:v>
                </c:pt>
              </c:numCache>
            </c:numRef>
          </c:val>
          <c:extLst>
            <c:ext xmlns:c16="http://schemas.microsoft.com/office/drawing/2014/chart" uri="{C3380CC4-5D6E-409C-BE32-E72D297353CC}">
              <c16:uniqueId val="{00000001-2988-462D-8CA3-00043190349E}"/>
            </c:ext>
          </c:extLst>
        </c:ser>
        <c:ser>
          <c:idx val="2"/>
          <c:order val="2"/>
          <c:tx>
            <c:strRef>
              <c:f>FARSeeing!$J$59</c:f>
              <c:strCache>
                <c:ptCount val="1"/>
                <c:pt idx="0">
                  <c:v>CNN(2)</c:v>
                </c:pt>
              </c:strCache>
            </c:strRef>
          </c:tx>
          <c:spPr>
            <a:solidFill>
              <a:schemeClr val="accent3"/>
            </a:solidFill>
            <a:ln>
              <a:noFill/>
            </a:ln>
            <a:effectLst/>
          </c:spPr>
          <c:invertIfNegative val="0"/>
          <c:cat>
            <c:strRef>
              <c:f>FARSeeing!$K$56:$N$56</c:f>
              <c:strCache>
                <c:ptCount val="4"/>
                <c:pt idx="0">
                  <c:v>Accuracy</c:v>
                </c:pt>
                <c:pt idx="1">
                  <c:v>Precision</c:v>
                </c:pt>
                <c:pt idx="2">
                  <c:v>Recall</c:v>
                </c:pt>
                <c:pt idx="3">
                  <c:v>F1</c:v>
                </c:pt>
              </c:strCache>
            </c:strRef>
          </c:cat>
          <c:val>
            <c:numRef>
              <c:f>FARSeeing!$K$59:$N$59</c:f>
              <c:numCache>
                <c:formatCode>0.0000_ </c:formatCode>
                <c:ptCount val="4"/>
                <c:pt idx="0">
                  <c:v>0.86415246000000001</c:v>
                </c:pt>
                <c:pt idx="1">
                  <c:v>0.71517737000000003</c:v>
                </c:pt>
                <c:pt idx="2">
                  <c:v>0.84496970999999998</c:v>
                </c:pt>
                <c:pt idx="3">
                  <c:v>0.75593337999999999</c:v>
                </c:pt>
              </c:numCache>
            </c:numRef>
          </c:val>
          <c:extLst>
            <c:ext xmlns:c16="http://schemas.microsoft.com/office/drawing/2014/chart" uri="{C3380CC4-5D6E-409C-BE32-E72D297353CC}">
              <c16:uniqueId val="{00000002-2988-462D-8CA3-00043190349E}"/>
            </c:ext>
          </c:extLst>
        </c:ser>
        <c:ser>
          <c:idx val="3"/>
          <c:order val="3"/>
          <c:tx>
            <c:strRef>
              <c:f>FARSeeing!$J$60</c:f>
              <c:strCache>
                <c:ptCount val="1"/>
                <c:pt idx="0">
                  <c:v>CNN(3)</c:v>
                </c:pt>
              </c:strCache>
            </c:strRef>
          </c:tx>
          <c:spPr>
            <a:solidFill>
              <a:schemeClr val="accent4"/>
            </a:solidFill>
            <a:ln>
              <a:noFill/>
            </a:ln>
            <a:effectLst/>
          </c:spPr>
          <c:invertIfNegative val="0"/>
          <c:cat>
            <c:strRef>
              <c:f>FARSeeing!$K$56:$N$56</c:f>
              <c:strCache>
                <c:ptCount val="4"/>
                <c:pt idx="0">
                  <c:v>Accuracy</c:v>
                </c:pt>
                <c:pt idx="1">
                  <c:v>Precision</c:v>
                </c:pt>
                <c:pt idx="2">
                  <c:v>Recall</c:v>
                </c:pt>
                <c:pt idx="3">
                  <c:v>F1</c:v>
                </c:pt>
              </c:strCache>
            </c:strRef>
          </c:cat>
          <c:val>
            <c:numRef>
              <c:f>FARSeeing!$K$60:$N$60</c:f>
              <c:numCache>
                <c:formatCode>0.0000_ </c:formatCode>
                <c:ptCount val="4"/>
                <c:pt idx="0">
                  <c:v>0.85543963999999995</c:v>
                </c:pt>
                <c:pt idx="1">
                  <c:v>0.69601539000000001</c:v>
                </c:pt>
                <c:pt idx="2">
                  <c:v>0.81962517999999995</c:v>
                </c:pt>
                <c:pt idx="3">
                  <c:v>0.72844056999999995</c:v>
                </c:pt>
              </c:numCache>
            </c:numRef>
          </c:val>
          <c:extLst>
            <c:ext xmlns:c16="http://schemas.microsoft.com/office/drawing/2014/chart" uri="{C3380CC4-5D6E-409C-BE32-E72D297353CC}">
              <c16:uniqueId val="{00000003-2988-462D-8CA3-00043190349E}"/>
            </c:ext>
          </c:extLst>
        </c:ser>
        <c:ser>
          <c:idx val="4"/>
          <c:order val="4"/>
          <c:tx>
            <c:strRef>
              <c:f>FARSeeing!$J$61</c:f>
              <c:strCache>
                <c:ptCount val="1"/>
                <c:pt idx="0">
                  <c:v>CNN(4)</c:v>
                </c:pt>
              </c:strCache>
            </c:strRef>
          </c:tx>
          <c:spPr>
            <a:solidFill>
              <a:schemeClr val="accent5"/>
            </a:solidFill>
            <a:ln>
              <a:noFill/>
            </a:ln>
            <a:effectLst/>
          </c:spPr>
          <c:invertIfNegative val="0"/>
          <c:cat>
            <c:strRef>
              <c:f>FARSeeing!$K$56:$N$56</c:f>
              <c:strCache>
                <c:ptCount val="4"/>
                <c:pt idx="0">
                  <c:v>Accuracy</c:v>
                </c:pt>
                <c:pt idx="1">
                  <c:v>Precision</c:v>
                </c:pt>
                <c:pt idx="2">
                  <c:v>Recall</c:v>
                </c:pt>
                <c:pt idx="3">
                  <c:v>F1</c:v>
                </c:pt>
              </c:strCache>
            </c:strRef>
          </c:cat>
          <c:val>
            <c:numRef>
              <c:f>FARSeeing!$K$61:$N$61</c:f>
              <c:numCache>
                <c:formatCode>0.0000_ </c:formatCode>
                <c:ptCount val="4"/>
                <c:pt idx="0">
                  <c:v>0.86387183000000001</c:v>
                </c:pt>
                <c:pt idx="1">
                  <c:v>0.64112027999999999</c:v>
                </c:pt>
                <c:pt idx="2">
                  <c:v>0.87022633000000005</c:v>
                </c:pt>
                <c:pt idx="3">
                  <c:v>0.72205940000000002</c:v>
                </c:pt>
              </c:numCache>
            </c:numRef>
          </c:val>
          <c:extLst>
            <c:ext xmlns:c16="http://schemas.microsoft.com/office/drawing/2014/chart" uri="{C3380CC4-5D6E-409C-BE32-E72D297353CC}">
              <c16:uniqueId val="{00000004-2988-462D-8CA3-00043190349E}"/>
            </c:ext>
          </c:extLst>
        </c:ser>
        <c:ser>
          <c:idx val="5"/>
          <c:order val="5"/>
          <c:tx>
            <c:strRef>
              <c:f>FARSeeing!$J$62</c:f>
              <c:strCache>
                <c:ptCount val="1"/>
                <c:pt idx="0">
                  <c:v>HMM-GAN</c:v>
                </c:pt>
              </c:strCache>
            </c:strRef>
          </c:tx>
          <c:spPr>
            <a:solidFill>
              <a:schemeClr val="accent6"/>
            </a:solidFill>
            <a:ln>
              <a:noFill/>
            </a:ln>
            <a:effectLst/>
          </c:spPr>
          <c:invertIfNegative val="0"/>
          <c:cat>
            <c:strRef>
              <c:f>FARSeeing!$K$56:$N$56</c:f>
              <c:strCache>
                <c:ptCount val="4"/>
                <c:pt idx="0">
                  <c:v>Accuracy</c:v>
                </c:pt>
                <c:pt idx="1">
                  <c:v>Precision</c:v>
                </c:pt>
                <c:pt idx="2">
                  <c:v>Recall</c:v>
                </c:pt>
                <c:pt idx="3">
                  <c:v>F1</c:v>
                </c:pt>
              </c:strCache>
            </c:strRef>
          </c:cat>
          <c:val>
            <c:numRef>
              <c:f>FARSeeing!$K$62:$N$62</c:f>
              <c:numCache>
                <c:formatCode>0.0000_ </c:formatCode>
                <c:ptCount val="4"/>
                <c:pt idx="0">
                  <c:v>0.86438152000000001</c:v>
                </c:pt>
                <c:pt idx="1">
                  <c:v>0.81538527000000005</c:v>
                </c:pt>
                <c:pt idx="2">
                  <c:v>0.78388157000000003</c:v>
                </c:pt>
                <c:pt idx="3">
                  <c:v>0.78125319999999998</c:v>
                </c:pt>
              </c:numCache>
            </c:numRef>
          </c:val>
          <c:extLst>
            <c:ext xmlns:c16="http://schemas.microsoft.com/office/drawing/2014/chart" uri="{C3380CC4-5D6E-409C-BE32-E72D297353CC}">
              <c16:uniqueId val="{00000005-2988-462D-8CA3-00043190349E}"/>
            </c:ext>
          </c:extLst>
        </c:ser>
        <c:dLbls>
          <c:showLegendKey val="0"/>
          <c:showVal val="0"/>
          <c:showCatName val="0"/>
          <c:showSerName val="0"/>
          <c:showPercent val="0"/>
          <c:showBubbleSize val="0"/>
        </c:dLbls>
        <c:gapWidth val="219"/>
        <c:overlap val="-27"/>
        <c:axId val="784613295"/>
        <c:axId val="688437295"/>
      </c:barChart>
      <c:catAx>
        <c:axId val="784613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8437295"/>
        <c:crosses val="autoZero"/>
        <c:auto val="1"/>
        <c:lblAlgn val="ctr"/>
        <c:lblOffset val="100"/>
        <c:noMultiLvlLbl val="0"/>
      </c:catAx>
      <c:valAx>
        <c:axId val="688437295"/>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84613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600" b="0" i="0" baseline="0" dirty="0">
                <a:effectLst/>
              </a:rPr>
              <a:t>Fall Prediction Comparison with UR Fall Dataset</a:t>
            </a:r>
            <a:endParaRPr lang="zh-CN" altLang="zh-CN" sz="12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URFal!$H$20</c:f>
              <c:strCache>
                <c:ptCount val="1"/>
                <c:pt idx="0">
                  <c:v>Threshold method</c:v>
                </c:pt>
              </c:strCache>
            </c:strRef>
          </c:tx>
          <c:spPr>
            <a:solidFill>
              <a:schemeClr val="accent1"/>
            </a:solidFill>
            <a:ln>
              <a:noFill/>
            </a:ln>
            <a:effectLst/>
          </c:spPr>
          <c:invertIfNegative val="0"/>
          <c:cat>
            <c:strRef>
              <c:f>URFal!$I$19:$L$19</c:f>
              <c:strCache>
                <c:ptCount val="4"/>
                <c:pt idx="0">
                  <c:v>Accuracy</c:v>
                </c:pt>
                <c:pt idx="1">
                  <c:v>Precision</c:v>
                </c:pt>
                <c:pt idx="2">
                  <c:v>Recall</c:v>
                </c:pt>
                <c:pt idx="3">
                  <c:v>F1</c:v>
                </c:pt>
              </c:strCache>
            </c:strRef>
          </c:cat>
          <c:val>
            <c:numRef>
              <c:f>URFal!$I$20:$L$20</c:f>
              <c:numCache>
                <c:formatCode>0.0000_ </c:formatCode>
                <c:ptCount val="4"/>
                <c:pt idx="0">
                  <c:v>0.59479369000000004</c:v>
                </c:pt>
                <c:pt idx="1">
                  <c:v>0.37</c:v>
                </c:pt>
                <c:pt idx="2">
                  <c:v>0.49</c:v>
                </c:pt>
                <c:pt idx="3">
                  <c:v>0.40349205999999999</c:v>
                </c:pt>
              </c:numCache>
            </c:numRef>
          </c:val>
          <c:extLst>
            <c:ext xmlns:c16="http://schemas.microsoft.com/office/drawing/2014/chart" uri="{C3380CC4-5D6E-409C-BE32-E72D297353CC}">
              <c16:uniqueId val="{00000000-528F-4F45-8CA5-9FB4CF7076B3}"/>
            </c:ext>
          </c:extLst>
        </c:ser>
        <c:ser>
          <c:idx val="1"/>
          <c:order val="1"/>
          <c:tx>
            <c:strRef>
              <c:f>URFal!$H$21</c:f>
              <c:strCache>
                <c:ptCount val="1"/>
                <c:pt idx="0">
                  <c:v>ARMS</c:v>
                </c:pt>
              </c:strCache>
            </c:strRef>
          </c:tx>
          <c:spPr>
            <a:solidFill>
              <a:schemeClr val="accent2"/>
            </a:solidFill>
            <a:ln>
              <a:noFill/>
            </a:ln>
            <a:effectLst/>
          </c:spPr>
          <c:invertIfNegative val="0"/>
          <c:cat>
            <c:strRef>
              <c:f>URFal!$I$19:$L$19</c:f>
              <c:strCache>
                <c:ptCount val="4"/>
                <c:pt idx="0">
                  <c:v>Accuracy</c:v>
                </c:pt>
                <c:pt idx="1">
                  <c:v>Precision</c:v>
                </c:pt>
                <c:pt idx="2">
                  <c:v>Recall</c:v>
                </c:pt>
                <c:pt idx="3">
                  <c:v>F1</c:v>
                </c:pt>
              </c:strCache>
            </c:strRef>
          </c:cat>
          <c:val>
            <c:numRef>
              <c:f>URFal!$I$21:$L$21</c:f>
              <c:numCache>
                <c:formatCode>0.0000_ </c:formatCode>
                <c:ptCount val="4"/>
                <c:pt idx="0">
                  <c:v>0.60751233999999998</c:v>
                </c:pt>
                <c:pt idx="1">
                  <c:v>0.32</c:v>
                </c:pt>
                <c:pt idx="2">
                  <c:v>0.35166667000000001</c:v>
                </c:pt>
                <c:pt idx="3">
                  <c:v>0.31738095</c:v>
                </c:pt>
              </c:numCache>
            </c:numRef>
          </c:val>
          <c:extLst>
            <c:ext xmlns:c16="http://schemas.microsoft.com/office/drawing/2014/chart" uri="{C3380CC4-5D6E-409C-BE32-E72D297353CC}">
              <c16:uniqueId val="{00000001-528F-4F45-8CA5-9FB4CF7076B3}"/>
            </c:ext>
          </c:extLst>
        </c:ser>
        <c:ser>
          <c:idx val="2"/>
          <c:order val="2"/>
          <c:tx>
            <c:strRef>
              <c:f>URFal!$H$22</c:f>
              <c:strCache>
                <c:ptCount val="1"/>
                <c:pt idx="0">
                  <c:v>CNN(2)</c:v>
                </c:pt>
              </c:strCache>
            </c:strRef>
          </c:tx>
          <c:spPr>
            <a:solidFill>
              <a:schemeClr val="accent3"/>
            </a:solidFill>
            <a:ln>
              <a:noFill/>
            </a:ln>
            <a:effectLst/>
          </c:spPr>
          <c:invertIfNegative val="0"/>
          <c:cat>
            <c:strRef>
              <c:f>URFal!$I$19:$L$19</c:f>
              <c:strCache>
                <c:ptCount val="4"/>
                <c:pt idx="0">
                  <c:v>Accuracy</c:v>
                </c:pt>
                <c:pt idx="1">
                  <c:v>Precision</c:v>
                </c:pt>
                <c:pt idx="2">
                  <c:v>Recall</c:v>
                </c:pt>
                <c:pt idx="3">
                  <c:v>F1</c:v>
                </c:pt>
              </c:strCache>
            </c:strRef>
          </c:cat>
          <c:val>
            <c:numRef>
              <c:f>URFal!$I$22:$L$22</c:f>
              <c:numCache>
                <c:formatCode>0.0000_ </c:formatCode>
                <c:ptCount val="4"/>
                <c:pt idx="0">
                  <c:v>0.64387446000000004</c:v>
                </c:pt>
                <c:pt idx="1">
                  <c:v>0.46010000000000001</c:v>
                </c:pt>
                <c:pt idx="2">
                  <c:v>0.50166666999999998</c:v>
                </c:pt>
                <c:pt idx="3">
                  <c:v>0.47444444000000002</c:v>
                </c:pt>
              </c:numCache>
            </c:numRef>
          </c:val>
          <c:extLst>
            <c:ext xmlns:c16="http://schemas.microsoft.com/office/drawing/2014/chart" uri="{C3380CC4-5D6E-409C-BE32-E72D297353CC}">
              <c16:uniqueId val="{00000002-528F-4F45-8CA5-9FB4CF7076B3}"/>
            </c:ext>
          </c:extLst>
        </c:ser>
        <c:ser>
          <c:idx val="3"/>
          <c:order val="3"/>
          <c:tx>
            <c:strRef>
              <c:f>URFal!$H$23</c:f>
              <c:strCache>
                <c:ptCount val="1"/>
                <c:pt idx="0">
                  <c:v>CNN(3)</c:v>
                </c:pt>
              </c:strCache>
            </c:strRef>
          </c:tx>
          <c:spPr>
            <a:solidFill>
              <a:schemeClr val="accent4"/>
            </a:solidFill>
            <a:ln>
              <a:noFill/>
            </a:ln>
            <a:effectLst/>
          </c:spPr>
          <c:invertIfNegative val="0"/>
          <c:cat>
            <c:strRef>
              <c:f>URFal!$I$19:$L$19</c:f>
              <c:strCache>
                <c:ptCount val="4"/>
                <c:pt idx="0">
                  <c:v>Accuracy</c:v>
                </c:pt>
                <c:pt idx="1">
                  <c:v>Precision</c:v>
                </c:pt>
                <c:pt idx="2">
                  <c:v>Recall</c:v>
                </c:pt>
                <c:pt idx="3">
                  <c:v>F1</c:v>
                </c:pt>
              </c:strCache>
            </c:strRef>
          </c:cat>
          <c:val>
            <c:numRef>
              <c:f>URFal!$I$23:$L$23</c:f>
              <c:numCache>
                <c:formatCode>0.0000_ </c:formatCode>
                <c:ptCount val="4"/>
                <c:pt idx="0">
                  <c:v>0.67022727000000004</c:v>
                </c:pt>
                <c:pt idx="1">
                  <c:v>0.47833333</c:v>
                </c:pt>
                <c:pt idx="2">
                  <c:v>0.56833332999999997</c:v>
                </c:pt>
                <c:pt idx="3">
                  <c:v>0.50904762000000003</c:v>
                </c:pt>
              </c:numCache>
            </c:numRef>
          </c:val>
          <c:extLst>
            <c:ext xmlns:c16="http://schemas.microsoft.com/office/drawing/2014/chart" uri="{C3380CC4-5D6E-409C-BE32-E72D297353CC}">
              <c16:uniqueId val="{00000003-528F-4F45-8CA5-9FB4CF7076B3}"/>
            </c:ext>
          </c:extLst>
        </c:ser>
        <c:ser>
          <c:idx val="4"/>
          <c:order val="4"/>
          <c:tx>
            <c:strRef>
              <c:f>URFal!$H$24</c:f>
              <c:strCache>
                <c:ptCount val="1"/>
                <c:pt idx="0">
                  <c:v>CNN(4)</c:v>
                </c:pt>
              </c:strCache>
            </c:strRef>
          </c:tx>
          <c:spPr>
            <a:solidFill>
              <a:schemeClr val="accent5"/>
            </a:solidFill>
            <a:ln>
              <a:noFill/>
            </a:ln>
            <a:effectLst/>
          </c:spPr>
          <c:invertIfNegative val="0"/>
          <c:cat>
            <c:strRef>
              <c:f>URFal!$I$19:$L$19</c:f>
              <c:strCache>
                <c:ptCount val="4"/>
                <c:pt idx="0">
                  <c:v>Accuracy</c:v>
                </c:pt>
                <c:pt idx="1">
                  <c:v>Precision</c:v>
                </c:pt>
                <c:pt idx="2">
                  <c:v>Recall</c:v>
                </c:pt>
                <c:pt idx="3">
                  <c:v>F1</c:v>
                </c:pt>
              </c:strCache>
            </c:strRef>
          </c:cat>
          <c:val>
            <c:numRef>
              <c:f>URFal!$I$24:$L$24</c:f>
              <c:numCache>
                <c:formatCode>0.0000_ </c:formatCode>
                <c:ptCount val="4"/>
                <c:pt idx="0">
                  <c:v>0.65387446000000005</c:v>
                </c:pt>
                <c:pt idx="1">
                  <c:v>0.47</c:v>
                </c:pt>
                <c:pt idx="2">
                  <c:v>0.54166667000000002</c:v>
                </c:pt>
                <c:pt idx="3">
                  <c:v>0.48444443999999998</c:v>
                </c:pt>
              </c:numCache>
            </c:numRef>
          </c:val>
          <c:extLst>
            <c:ext xmlns:c16="http://schemas.microsoft.com/office/drawing/2014/chart" uri="{C3380CC4-5D6E-409C-BE32-E72D297353CC}">
              <c16:uniqueId val="{00000004-528F-4F45-8CA5-9FB4CF7076B3}"/>
            </c:ext>
          </c:extLst>
        </c:ser>
        <c:ser>
          <c:idx val="5"/>
          <c:order val="5"/>
          <c:tx>
            <c:strRef>
              <c:f>URFal!$H$25</c:f>
              <c:strCache>
                <c:ptCount val="1"/>
                <c:pt idx="0">
                  <c:v>HMM-GAN</c:v>
                </c:pt>
              </c:strCache>
            </c:strRef>
          </c:tx>
          <c:spPr>
            <a:solidFill>
              <a:schemeClr val="accent6"/>
            </a:solidFill>
            <a:ln>
              <a:noFill/>
            </a:ln>
            <a:effectLst/>
          </c:spPr>
          <c:invertIfNegative val="0"/>
          <c:cat>
            <c:strRef>
              <c:f>URFal!$I$19:$L$19</c:f>
              <c:strCache>
                <c:ptCount val="4"/>
                <c:pt idx="0">
                  <c:v>Accuracy</c:v>
                </c:pt>
                <c:pt idx="1">
                  <c:v>Precision</c:v>
                </c:pt>
                <c:pt idx="2">
                  <c:v>Recall</c:v>
                </c:pt>
                <c:pt idx="3">
                  <c:v>F1</c:v>
                </c:pt>
              </c:strCache>
            </c:strRef>
          </c:cat>
          <c:val>
            <c:numRef>
              <c:f>URFal!$I$25:$L$25</c:f>
              <c:numCache>
                <c:formatCode>0.0000_ </c:formatCode>
                <c:ptCount val="4"/>
                <c:pt idx="0">
                  <c:v>0.68613888000000001</c:v>
                </c:pt>
                <c:pt idx="1">
                  <c:v>0.62333333000000002</c:v>
                </c:pt>
                <c:pt idx="2">
                  <c:v>0.55666667000000003</c:v>
                </c:pt>
                <c:pt idx="3">
                  <c:v>0.57219335999999998</c:v>
                </c:pt>
              </c:numCache>
            </c:numRef>
          </c:val>
          <c:extLst>
            <c:ext xmlns:c16="http://schemas.microsoft.com/office/drawing/2014/chart" uri="{C3380CC4-5D6E-409C-BE32-E72D297353CC}">
              <c16:uniqueId val="{00000005-528F-4F45-8CA5-9FB4CF7076B3}"/>
            </c:ext>
          </c:extLst>
        </c:ser>
        <c:dLbls>
          <c:showLegendKey val="0"/>
          <c:showVal val="0"/>
          <c:showCatName val="0"/>
          <c:showSerName val="0"/>
          <c:showPercent val="0"/>
          <c:showBubbleSize val="0"/>
        </c:dLbls>
        <c:gapWidth val="219"/>
        <c:overlap val="-27"/>
        <c:axId val="823080720"/>
        <c:axId val="825678560"/>
      </c:barChart>
      <c:catAx>
        <c:axId val="823080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5678560"/>
        <c:crosses val="autoZero"/>
        <c:auto val="1"/>
        <c:lblAlgn val="ctr"/>
        <c:lblOffset val="100"/>
        <c:noMultiLvlLbl val="0"/>
      </c:catAx>
      <c:valAx>
        <c:axId val="825678560"/>
        <c:scaling>
          <c:orientation val="minMax"/>
        </c:scaling>
        <c:delete val="0"/>
        <c:axPos val="l"/>
        <c:majorGridlines>
          <c:spPr>
            <a:ln w="9525" cap="flat" cmpd="sng" algn="ctr">
              <a:solidFill>
                <a:schemeClr val="tx1">
                  <a:lumMod val="15000"/>
                  <a:lumOff val="85000"/>
                </a:schemeClr>
              </a:solidFill>
              <a:round/>
            </a:ln>
            <a:effectLst/>
          </c:spPr>
        </c:majorGridlines>
        <c:numFmt formatCode="0.0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3080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600" b="0" i="0" baseline="0" dirty="0">
                <a:effectLst/>
              </a:rPr>
              <a:t>Fall Detection Comparison with FARSEEING Dataset </a:t>
            </a:r>
            <a:endParaRPr lang="zh-CN" altLang="zh-CN" sz="12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FARSeeing!$K$28</c:f>
              <c:strCache>
                <c:ptCount val="1"/>
                <c:pt idx="0">
                  <c:v>ATS</c:v>
                </c:pt>
              </c:strCache>
            </c:strRef>
          </c:tx>
          <c:spPr>
            <a:solidFill>
              <a:schemeClr val="accent1"/>
            </a:solidFill>
            <a:ln>
              <a:noFill/>
            </a:ln>
            <a:effectLst/>
          </c:spPr>
          <c:invertIfNegative val="0"/>
          <c:cat>
            <c:strRef>
              <c:f>FARSeeing!$L$27:$O$27</c:f>
              <c:strCache>
                <c:ptCount val="4"/>
                <c:pt idx="0">
                  <c:v>Accuracy</c:v>
                </c:pt>
                <c:pt idx="1">
                  <c:v>Precision</c:v>
                </c:pt>
                <c:pt idx="2">
                  <c:v>Recall</c:v>
                </c:pt>
                <c:pt idx="3">
                  <c:v>F1</c:v>
                </c:pt>
              </c:strCache>
            </c:strRef>
          </c:cat>
          <c:val>
            <c:numRef>
              <c:f>FARSeeing!$L$28:$O$28</c:f>
              <c:numCache>
                <c:formatCode>0.0000_ </c:formatCode>
                <c:ptCount val="4"/>
                <c:pt idx="0">
                  <c:v>0.86070380999999996</c:v>
                </c:pt>
                <c:pt idx="1">
                  <c:v>0.58261211999999996</c:v>
                </c:pt>
                <c:pt idx="2">
                  <c:v>0.91319359</c:v>
                </c:pt>
                <c:pt idx="3">
                  <c:v>0.69431560999999997</c:v>
                </c:pt>
              </c:numCache>
            </c:numRef>
          </c:val>
          <c:extLst>
            <c:ext xmlns:c16="http://schemas.microsoft.com/office/drawing/2014/chart" uri="{C3380CC4-5D6E-409C-BE32-E72D297353CC}">
              <c16:uniqueId val="{00000000-E192-4AEB-A597-7A7E688D15DD}"/>
            </c:ext>
          </c:extLst>
        </c:ser>
        <c:ser>
          <c:idx val="1"/>
          <c:order val="1"/>
          <c:tx>
            <c:strRef>
              <c:f>FARSeeing!$K$29</c:f>
              <c:strCache>
                <c:ptCount val="1"/>
                <c:pt idx="0">
                  <c:v>HMM-GMM(3)</c:v>
                </c:pt>
              </c:strCache>
            </c:strRef>
          </c:tx>
          <c:spPr>
            <a:solidFill>
              <a:schemeClr val="accent2"/>
            </a:solidFill>
            <a:ln>
              <a:noFill/>
            </a:ln>
            <a:effectLst/>
          </c:spPr>
          <c:invertIfNegative val="0"/>
          <c:cat>
            <c:strRef>
              <c:f>FARSeeing!$L$27:$O$27</c:f>
              <c:strCache>
                <c:ptCount val="4"/>
                <c:pt idx="0">
                  <c:v>Accuracy</c:v>
                </c:pt>
                <c:pt idx="1">
                  <c:v>Precision</c:v>
                </c:pt>
                <c:pt idx="2">
                  <c:v>Recall</c:v>
                </c:pt>
                <c:pt idx="3">
                  <c:v>F1</c:v>
                </c:pt>
              </c:strCache>
            </c:strRef>
          </c:cat>
          <c:val>
            <c:numRef>
              <c:f>FARSeeing!$L$29:$O$29</c:f>
              <c:numCache>
                <c:formatCode>0.0000_ </c:formatCode>
                <c:ptCount val="4"/>
                <c:pt idx="0">
                  <c:v>0.87243402000000003</c:v>
                </c:pt>
                <c:pt idx="1">
                  <c:v>0.62992928000000004</c:v>
                </c:pt>
                <c:pt idx="2">
                  <c:v>0.90205855000000001</c:v>
                </c:pt>
                <c:pt idx="3">
                  <c:v>0.73171160999999996</c:v>
                </c:pt>
              </c:numCache>
            </c:numRef>
          </c:val>
          <c:extLst>
            <c:ext xmlns:c16="http://schemas.microsoft.com/office/drawing/2014/chart" uri="{C3380CC4-5D6E-409C-BE32-E72D297353CC}">
              <c16:uniqueId val="{00000001-E192-4AEB-A597-7A7E688D15DD}"/>
            </c:ext>
          </c:extLst>
        </c:ser>
        <c:ser>
          <c:idx val="2"/>
          <c:order val="2"/>
          <c:tx>
            <c:strRef>
              <c:f>FARSeeing!$K$30</c:f>
              <c:strCache>
                <c:ptCount val="1"/>
                <c:pt idx="0">
                  <c:v>HMM-GMM(5)</c:v>
                </c:pt>
              </c:strCache>
            </c:strRef>
          </c:tx>
          <c:spPr>
            <a:solidFill>
              <a:schemeClr val="accent3"/>
            </a:solidFill>
            <a:ln>
              <a:noFill/>
            </a:ln>
            <a:effectLst/>
          </c:spPr>
          <c:invertIfNegative val="0"/>
          <c:cat>
            <c:strRef>
              <c:f>FARSeeing!$L$27:$O$27</c:f>
              <c:strCache>
                <c:ptCount val="4"/>
                <c:pt idx="0">
                  <c:v>Accuracy</c:v>
                </c:pt>
                <c:pt idx="1">
                  <c:v>Precision</c:v>
                </c:pt>
                <c:pt idx="2">
                  <c:v>Recall</c:v>
                </c:pt>
                <c:pt idx="3">
                  <c:v>F1</c:v>
                </c:pt>
              </c:strCache>
            </c:strRef>
          </c:cat>
          <c:val>
            <c:numRef>
              <c:f>FARSeeing!$L$30:$O$30</c:f>
              <c:numCache>
                <c:formatCode>0.0000_ </c:formatCode>
                <c:ptCount val="4"/>
                <c:pt idx="0">
                  <c:v>0.86363635999999999</c:v>
                </c:pt>
                <c:pt idx="1">
                  <c:v>0.55820122999999999</c:v>
                </c:pt>
                <c:pt idx="2">
                  <c:v>0.94201102000000003</c:v>
                </c:pt>
                <c:pt idx="3">
                  <c:v>0.69233151000000004</c:v>
                </c:pt>
              </c:numCache>
            </c:numRef>
          </c:val>
          <c:extLst>
            <c:ext xmlns:c16="http://schemas.microsoft.com/office/drawing/2014/chart" uri="{C3380CC4-5D6E-409C-BE32-E72D297353CC}">
              <c16:uniqueId val="{00000002-E192-4AEB-A597-7A7E688D15DD}"/>
            </c:ext>
          </c:extLst>
        </c:ser>
        <c:ser>
          <c:idx val="3"/>
          <c:order val="3"/>
          <c:tx>
            <c:strRef>
              <c:f>FARSeeing!$K$31</c:f>
              <c:strCache>
                <c:ptCount val="1"/>
                <c:pt idx="0">
                  <c:v>HMM-GMM(7)</c:v>
                </c:pt>
              </c:strCache>
            </c:strRef>
          </c:tx>
          <c:spPr>
            <a:solidFill>
              <a:schemeClr val="accent4"/>
            </a:solidFill>
            <a:ln>
              <a:noFill/>
            </a:ln>
            <a:effectLst/>
          </c:spPr>
          <c:invertIfNegative val="0"/>
          <c:cat>
            <c:strRef>
              <c:f>FARSeeing!$L$27:$O$27</c:f>
              <c:strCache>
                <c:ptCount val="4"/>
                <c:pt idx="0">
                  <c:v>Accuracy</c:v>
                </c:pt>
                <c:pt idx="1">
                  <c:v>Precision</c:v>
                </c:pt>
                <c:pt idx="2">
                  <c:v>Recall</c:v>
                </c:pt>
                <c:pt idx="3">
                  <c:v>F1</c:v>
                </c:pt>
              </c:strCache>
            </c:strRef>
          </c:cat>
          <c:val>
            <c:numRef>
              <c:f>FARSeeing!$L$31:$O$31</c:f>
              <c:numCache>
                <c:formatCode>0.0000_ </c:formatCode>
                <c:ptCount val="4"/>
                <c:pt idx="0">
                  <c:v>0.85777126000000004</c:v>
                </c:pt>
                <c:pt idx="1">
                  <c:v>0.53563629000000001</c:v>
                </c:pt>
                <c:pt idx="2">
                  <c:v>0.94857667999999995</c:v>
                </c:pt>
                <c:pt idx="3">
                  <c:v>0.67401491000000002</c:v>
                </c:pt>
              </c:numCache>
            </c:numRef>
          </c:val>
          <c:extLst>
            <c:ext xmlns:c16="http://schemas.microsoft.com/office/drawing/2014/chart" uri="{C3380CC4-5D6E-409C-BE32-E72D297353CC}">
              <c16:uniqueId val="{00000003-E192-4AEB-A597-7A7E688D15DD}"/>
            </c:ext>
          </c:extLst>
        </c:ser>
        <c:ser>
          <c:idx val="4"/>
          <c:order val="4"/>
          <c:tx>
            <c:strRef>
              <c:f>FARSeeing!$K$32</c:f>
              <c:strCache>
                <c:ptCount val="1"/>
                <c:pt idx="0">
                  <c:v>HMM-GAN</c:v>
                </c:pt>
              </c:strCache>
            </c:strRef>
          </c:tx>
          <c:spPr>
            <a:solidFill>
              <a:schemeClr val="accent5"/>
            </a:solidFill>
            <a:ln>
              <a:noFill/>
            </a:ln>
            <a:effectLst/>
          </c:spPr>
          <c:invertIfNegative val="0"/>
          <c:cat>
            <c:strRef>
              <c:f>FARSeeing!$L$27:$O$27</c:f>
              <c:strCache>
                <c:ptCount val="4"/>
                <c:pt idx="0">
                  <c:v>Accuracy</c:v>
                </c:pt>
                <c:pt idx="1">
                  <c:v>Precision</c:v>
                </c:pt>
                <c:pt idx="2">
                  <c:v>Recall</c:v>
                </c:pt>
                <c:pt idx="3">
                  <c:v>F1</c:v>
                </c:pt>
              </c:strCache>
            </c:strRef>
          </c:cat>
          <c:val>
            <c:numRef>
              <c:f>FARSeeing!$L$32:$O$32</c:f>
              <c:numCache>
                <c:formatCode>0.0000_ </c:formatCode>
                <c:ptCount val="4"/>
                <c:pt idx="0">
                  <c:v>0.89149560000000005</c:v>
                </c:pt>
                <c:pt idx="1">
                  <c:v>0.86417595999999997</c:v>
                </c:pt>
                <c:pt idx="2">
                  <c:v>0.82829269999999999</c:v>
                </c:pt>
                <c:pt idx="3">
                  <c:v>0.82640307999999996</c:v>
                </c:pt>
              </c:numCache>
            </c:numRef>
          </c:val>
          <c:extLst>
            <c:ext xmlns:c16="http://schemas.microsoft.com/office/drawing/2014/chart" uri="{C3380CC4-5D6E-409C-BE32-E72D297353CC}">
              <c16:uniqueId val="{00000004-E192-4AEB-A597-7A7E688D15DD}"/>
            </c:ext>
          </c:extLst>
        </c:ser>
        <c:dLbls>
          <c:showLegendKey val="0"/>
          <c:showVal val="0"/>
          <c:showCatName val="0"/>
          <c:showSerName val="0"/>
          <c:showPercent val="0"/>
          <c:showBubbleSize val="0"/>
        </c:dLbls>
        <c:gapWidth val="219"/>
        <c:overlap val="-27"/>
        <c:axId val="173851584"/>
        <c:axId val="175736064"/>
      </c:barChart>
      <c:catAx>
        <c:axId val="173851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5736064"/>
        <c:crosses val="autoZero"/>
        <c:auto val="1"/>
        <c:lblAlgn val="ctr"/>
        <c:lblOffset val="100"/>
        <c:noMultiLvlLbl val="0"/>
      </c:catAx>
      <c:valAx>
        <c:axId val="17573606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3851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600" b="0" i="0" baseline="0" dirty="0">
                <a:effectLst/>
              </a:rPr>
              <a:t>Fall Prediction Comparison with UR Fall Dataset</a:t>
            </a:r>
            <a:endParaRPr lang="zh-CN" altLang="zh-CN" sz="12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FARSeeing!$J$44</c:f>
              <c:strCache>
                <c:ptCount val="1"/>
                <c:pt idx="0">
                  <c:v>ATS</c:v>
                </c:pt>
              </c:strCache>
            </c:strRef>
          </c:tx>
          <c:spPr>
            <a:solidFill>
              <a:schemeClr val="accent1"/>
            </a:solidFill>
            <a:ln>
              <a:noFill/>
            </a:ln>
            <a:effectLst/>
          </c:spPr>
          <c:invertIfNegative val="0"/>
          <c:cat>
            <c:strRef>
              <c:f>FARSeeing!$K$43:$N$43</c:f>
              <c:strCache>
                <c:ptCount val="4"/>
                <c:pt idx="0">
                  <c:v>Accuracy</c:v>
                </c:pt>
                <c:pt idx="1">
                  <c:v>Precision</c:v>
                </c:pt>
                <c:pt idx="2">
                  <c:v>Recall</c:v>
                </c:pt>
                <c:pt idx="3">
                  <c:v>F1</c:v>
                </c:pt>
              </c:strCache>
            </c:strRef>
          </c:cat>
          <c:val>
            <c:numRef>
              <c:f>FARSeeing!$K$44:$N$44</c:f>
              <c:numCache>
                <c:formatCode>0.0000_ </c:formatCode>
                <c:ptCount val="4"/>
                <c:pt idx="0">
                  <c:v>0.83755588999999997</c:v>
                </c:pt>
                <c:pt idx="1">
                  <c:v>0.54573868999999997</c:v>
                </c:pt>
                <c:pt idx="2">
                  <c:v>0.84914864000000001</c:v>
                </c:pt>
                <c:pt idx="3">
                  <c:v>0.64858800999999999</c:v>
                </c:pt>
              </c:numCache>
            </c:numRef>
          </c:val>
          <c:extLst>
            <c:ext xmlns:c16="http://schemas.microsoft.com/office/drawing/2014/chart" uri="{C3380CC4-5D6E-409C-BE32-E72D297353CC}">
              <c16:uniqueId val="{00000000-DC0F-4236-89B3-BC1F870D3454}"/>
            </c:ext>
          </c:extLst>
        </c:ser>
        <c:ser>
          <c:idx val="1"/>
          <c:order val="1"/>
          <c:tx>
            <c:strRef>
              <c:f>FARSeeing!$J$45</c:f>
              <c:strCache>
                <c:ptCount val="1"/>
                <c:pt idx="0">
                  <c:v>HMM-GMM(3)</c:v>
                </c:pt>
              </c:strCache>
            </c:strRef>
          </c:tx>
          <c:spPr>
            <a:solidFill>
              <a:schemeClr val="accent2"/>
            </a:solidFill>
            <a:ln>
              <a:noFill/>
            </a:ln>
            <a:effectLst/>
          </c:spPr>
          <c:invertIfNegative val="0"/>
          <c:cat>
            <c:strRef>
              <c:f>FARSeeing!$K$43:$N$43</c:f>
              <c:strCache>
                <c:ptCount val="4"/>
                <c:pt idx="0">
                  <c:v>Accuracy</c:v>
                </c:pt>
                <c:pt idx="1">
                  <c:v>Precision</c:v>
                </c:pt>
                <c:pt idx="2">
                  <c:v>Recall</c:v>
                </c:pt>
                <c:pt idx="3">
                  <c:v>F1</c:v>
                </c:pt>
              </c:strCache>
            </c:strRef>
          </c:cat>
          <c:val>
            <c:numRef>
              <c:f>FARSeeing!$K$45:$N$45</c:f>
              <c:numCache>
                <c:formatCode>0.0000_ </c:formatCode>
                <c:ptCount val="4"/>
                <c:pt idx="0">
                  <c:v>0.83904619999999996</c:v>
                </c:pt>
                <c:pt idx="1">
                  <c:v>0.61687566999999999</c:v>
                </c:pt>
                <c:pt idx="2">
                  <c:v>0.83738383000000005</c:v>
                </c:pt>
                <c:pt idx="3">
                  <c:v>0.65331466999999999</c:v>
                </c:pt>
              </c:numCache>
            </c:numRef>
          </c:val>
          <c:extLst>
            <c:ext xmlns:c16="http://schemas.microsoft.com/office/drawing/2014/chart" uri="{C3380CC4-5D6E-409C-BE32-E72D297353CC}">
              <c16:uniqueId val="{00000001-DC0F-4236-89B3-BC1F870D3454}"/>
            </c:ext>
          </c:extLst>
        </c:ser>
        <c:ser>
          <c:idx val="2"/>
          <c:order val="2"/>
          <c:tx>
            <c:strRef>
              <c:f>FARSeeing!$J$46</c:f>
              <c:strCache>
                <c:ptCount val="1"/>
                <c:pt idx="0">
                  <c:v>HMM-GMM(5)</c:v>
                </c:pt>
              </c:strCache>
            </c:strRef>
          </c:tx>
          <c:spPr>
            <a:solidFill>
              <a:schemeClr val="accent3"/>
            </a:solidFill>
            <a:ln>
              <a:noFill/>
            </a:ln>
            <a:effectLst/>
          </c:spPr>
          <c:invertIfNegative val="0"/>
          <c:cat>
            <c:strRef>
              <c:f>FARSeeing!$K$43:$N$43</c:f>
              <c:strCache>
                <c:ptCount val="4"/>
                <c:pt idx="0">
                  <c:v>Accuracy</c:v>
                </c:pt>
                <c:pt idx="1">
                  <c:v>Precision</c:v>
                </c:pt>
                <c:pt idx="2">
                  <c:v>Recall</c:v>
                </c:pt>
                <c:pt idx="3">
                  <c:v>F1</c:v>
                </c:pt>
              </c:strCache>
            </c:strRef>
          </c:cat>
          <c:val>
            <c:numRef>
              <c:f>FARSeeing!$K$46:$N$46</c:f>
              <c:numCache>
                <c:formatCode>0.0000_ </c:formatCode>
                <c:ptCount val="4"/>
                <c:pt idx="0">
                  <c:v>0.83755588999999997</c:v>
                </c:pt>
                <c:pt idx="1">
                  <c:v>0.54608002</c:v>
                </c:pt>
                <c:pt idx="2">
                  <c:v>0.83388731999999999</c:v>
                </c:pt>
                <c:pt idx="3">
                  <c:v>0.65163634999999998</c:v>
                </c:pt>
              </c:numCache>
            </c:numRef>
          </c:val>
          <c:extLst>
            <c:ext xmlns:c16="http://schemas.microsoft.com/office/drawing/2014/chart" uri="{C3380CC4-5D6E-409C-BE32-E72D297353CC}">
              <c16:uniqueId val="{00000002-DC0F-4236-89B3-BC1F870D3454}"/>
            </c:ext>
          </c:extLst>
        </c:ser>
        <c:ser>
          <c:idx val="3"/>
          <c:order val="3"/>
          <c:tx>
            <c:strRef>
              <c:f>FARSeeing!$J$47</c:f>
              <c:strCache>
                <c:ptCount val="1"/>
                <c:pt idx="0">
                  <c:v>HMM-GMM(7)</c:v>
                </c:pt>
              </c:strCache>
            </c:strRef>
          </c:tx>
          <c:spPr>
            <a:solidFill>
              <a:schemeClr val="accent4"/>
            </a:solidFill>
            <a:ln>
              <a:noFill/>
            </a:ln>
            <a:effectLst/>
          </c:spPr>
          <c:invertIfNegative val="0"/>
          <c:cat>
            <c:strRef>
              <c:f>FARSeeing!$K$43:$N$43</c:f>
              <c:strCache>
                <c:ptCount val="4"/>
                <c:pt idx="0">
                  <c:v>Accuracy</c:v>
                </c:pt>
                <c:pt idx="1">
                  <c:v>Precision</c:v>
                </c:pt>
                <c:pt idx="2">
                  <c:v>Recall</c:v>
                </c:pt>
                <c:pt idx="3">
                  <c:v>F1</c:v>
                </c:pt>
              </c:strCache>
            </c:strRef>
          </c:cat>
          <c:val>
            <c:numRef>
              <c:f>FARSeeing!$K$47:$N$47</c:f>
              <c:numCache>
                <c:formatCode>0.0000_ </c:formatCode>
                <c:ptCount val="4"/>
                <c:pt idx="0">
                  <c:v>0.83159463</c:v>
                </c:pt>
                <c:pt idx="1">
                  <c:v>0.52026832999999995</c:v>
                </c:pt>
                <c:pt idx="2">
                  <c:v>0.83777056000000005</c:v>
                </c:pt>
                <c:pt idx="3">
                  <c:v>0.63126769000000005</c:v>
                </c:pt>
              </c:numCache>
            </c:numRef>
          </c:val>
          <c:extLst>
            <c:ext xmlns:c16="http://schemas.microsoft.com/office/drawing/2014/chart" uri="{C3380CC4-5D6E-409C-BE32-E72D297353CC}">
              <c16:uniqueId val="{00000003-DC0F-4236-89B3-BC1F870D3454}"/>
            </c:ext>
          </c:extLst>
        </c:ser>
        <c:ser>
          <c:idx val="4"/>
          <c:order val="4"/>
          <c:tx>
            <c:strRef>
              <c:f>FARSeeing!$J$48</c:f>
              <c:strCache>
                <c:ptCount val="1"/>
                <c:pt idx="0">
                  <c:v>HMM-GAN</c:v>
                </c:pt>
              </c:strCache>
            </c:strRef>
          </c:tx>
          <c:spPr>
            <a:solidFill>
              <a:schemeClr val="accent5"/>
            </a:solidFill>
            <a:ln>
              <a:noFill/>
            </a:ln>
            <a:effectLst/>
          </c:spPr>
          <c:invertIfNegative val="0"/>
          <c:cat>
            <c:strRef>
              <c:f>FARSeeing!$K$43:$N$43</c:f>
              <c:strCache>
                <c:ptCount val="4"/>
                <c:pt idx="0">
                  <c:v>Accuracy</c:v>
                </c:pt>
                <c:pt idx="1">
                  <c:v>Precision</c:v>
                </c:pt>
                <c:pt idx="2">
                  <c:v>Recall</c:v>
                </c:pt>
                <c:pt idx="3">
                  <c:v>F1</c:v>
                </c:pt>
              </c:strCache>
            </c:strRef>
          </c:cat>
          <c:val>
            <c:numRef>
              <c:f>FARSeeing!$K$48:$N$48</c:f>
              <c:numCache>
                <c:formatCode>0.0000_ </c:formatCode>
                <c:ptCount val="4"/>
                <c:pt idx="0">
                  <c:v>0.86438152000000001</c:v>
                </c:pt>
                <c:pt idx="1">
                  <c:v>0.81538527000000005</c:v>
                </c:pt>
                <c:pt idx="2">
                  <c:v>0.78388157000000003</c:v>
                </c:pt>
                <c:pt idx="3">
                  <c:v>0.78125319999999998</c:v>
                </c:pt>
              </c:numCache>
            </c:numRef>
          </c:val>
          <c:extLst>
            <c:ext xmlns:c16="http://schemas.microsoft.com/office/drawing/2014/chart" uri="{C3380CC4-5D6E-409C-BE32-E72D297353CC}">
              <c16:uniqueId val="{00000004-DC0F-4236-89B3-BC1F870D3454}"/>
            </c:ext>
          </c:extLst>
        </c:ser>
        <c:dLbls>
          <c:showLegendKey val="0"/>
          <c:showVal val="0"/>
          <c:showCatName val="0"/>
          <c:showSerName val="0"/>
          <c:showPercent val="0"/>
          <c:showBubbleSize val="0"/>
        </c:dLbls>
        <c:gapWidth val="219"/>
        <c:overlap val="-27"/>
        <c:axId val="776164687"/>
        <c:axId val="688418495"/>
      </c:barChart>
      <c:catAx>
        <c:axId val="77616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8418495"/>
        <c:crosses val="autoZero"/>
        <c:auto val="1"/>
        <c:lblAlgn val="ctr"/>
        <c:lblOffset val="100"/>
        <c:noMultiLvlLbl val="0"/>
      </c:catAx>
      <c:valAx>
        <c:axId val="688418495"/>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761646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600" b="0" i="0" baseline="0" dirty="0">
                <a:effectLst/>
              </a:rPr>
              <a:t>Fall Detection Comparison UR Fall Dataset</a:t>
            </a:r>
            <a:endParaRPr lang="zh-CN" altLang="zh-CN" sz="12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URFal!$B$29</c:f>
              <c:strCache>
                <c:ptCount val="1"/>
                <c:pt idx="0">
                  <c:v>ATS</c:v>
                </c:pt>
              </c:strCache>
            </c:strRef>
          </c:tx>
          <c:spPr>
            <a:solidFill>
              <a:schemeClr val="accent1"/>
            </a:solidFill>
            <a:ln>
              <a:noFill/>
            </a:ln>
            <a:effectLst/>
          </c:spPr>
          <c:invertIfNegative val="0"/>
          <c:cat>
            <c:strRef>
              <c:f>URFal!$C$28:$F$28</c:f>
              <c:strCache>
                <c:ptCount val="4"/>
                <c:pt idx="0">
                  <c:v>Accuracy</c:v>
                </c:pt>
                <c:pt idx="1">
                  <c:v>Precision</c:v>
                </c:pt>
                <c:pt idx="2">
                  <c:v>Recall</c:v>
                </c:pt>
                <c:pt idx="3">
                  <c:v>F1</c:v>
                </c:pt>
              </c:strCache>
            </c:strRef>
          </c:cat>
          <c:val>
            <c:numRef>
              <c:f>URFal!$C$29:$F$29</c:f>
              <c:numCache>
                <c:formatCode>0.0000_ </c:formatCode>
                <c:ptCount val="4"/>
                <c:pt idx="0">
                  <c:v>0.78503321999999998</c:v>
                </c:pt>
                <c:pt idx="1">
                  <c:v>0.58666666999999995</c:v>
                </c:pt>
                <c:pt idx="2">
                  <c:v>0.77619048000000002</c:v>
                </c:pt>
                <c:pt idx="3">
                  <c:v>0.61666666999999997</c:v>
                </c:pt>
              </c:numCache>
            </c:numRef>
          </c:val>
          <c:extLst>
            <c:ext xmlns:c16="http://schemas.microsoft.com/office/drawing/2014/chart" uri="{C3380CC4-5D6E-409C-BE32-E72D297353CC}">
              <c16:uniqueId val="{00000000-7E6A-4CA0-9428-C8636AC18499}"/>
            </c:ext>
          </c:extLst>
        </c:ser>
        <c:ser>
          <c:idx val="1"/>
          <c:order val="1"/>
          <c:tx>
            <c:strRef>
              <c:f>URFal!$B$30</c:f>
              <c:strCache>
                <c:ptCount val="1"/>
                <c:pt idx="0">
                  <c:v>HMM-GMM(3)</c:v>
                </c:pt>
              </c:strCache>
            </c:strRef>
          </c:tx>
          <c:spPr>
            <a:solidFill>
              <a:schemeClr val="accent2"/>
            </a:solidFill>
            <a:ln>
              <a:noFill/>
            </a:ln>
            <a:effectLst/>
          </c:spPr>
          <c:invertIfNegative val="0"/>
          <c:cat>
            <c:strRef>
              <c:f>URFal!$C$28:$F$28</c:f>
              <c:strCache>
                <c:ptCount val="4"/>
                <c:pt idx="0">
                  <c:v>Accuracy</c:v>
                </c:pt>
                <c:pt idx="1">
                  <c:v>Precision</c:v>
                </c:pt>
                <c:pt idx="2">
                  <c:v>Recall</c:v>
                </c:pt>
                <c:pt idx="3">
                  <c:v>F1</c:v>
                </c:pt>
              </c:strCache>
            </c:strRef>
          </c:cat>
          <c:val>
            <c:numRef>
              <c:f>URFal!$C$30:$F$30</c:f>
              <c:numCache>
                <c:formatCode>0.0000_ </c:formatCode>
                <c:ptCount val="4"/>
                <c:pt idx="0">
                  <c:v>0.78869568000000001</c:v>
                </c:pt>
                <c:pt idx="1">
                  <c:v>0.64</c:v>
                </c:pt>
                <c:pt idx="2">
                  <c:v>0.66666667000000002</c:v>
                </c:pt>
                <c:pt idx="3">
                  <c:v>0.68333332999999996</c:v>
                </c:pt>
              </c:numCache>
            </c:numRef>
          </c:val>
          <c:extLst>
            <c:ext xmlns:c16="http://schemas.microsoft.com/office/drawing/2014/chart" uri="{C3380CC4-5D6E-409C-BE32-E72D297353CC}">
              <c16:uniqueId val="{00000001-7E6A-4CA0-9428-C8636AC18499}"/>
            </c:ext>
          </c:extLst>
        </c:ser>
        <c:ser>
          <c:idx val="2"/>
          <c:order val="2"/>
          <c:tx>
            <c:strRef>
              <c:f>URFal!$B$31</c:f>
              <c:strCache>
                <c:ptCount val="1"/>
                <c:pt idx="0">
                  <c:v>HMM-GMM(5)</c:v>
                </c:pt>
              </c:strCache>
            </c:strRef>
          </c:tx>
          <c:spPr>
            <a:solidFill>
              <a:schemeClr val="accent3"/>
            </a:solidFill>
            <a:ln>
              <a:noFill/>
            </a:ln>
            <a:effectLst/>
          </c:spPr>
          <c:invertIfNegative val="0"/>
          <c:cat>
            <c:strRef>
              <c:f>URFal!$C$28:$F$28</c:f>
              <c:strCache>
                <c:ptCount val="4"/>
                <c:pt idx="0">
                  <c:v>Accuracy</c:v>
                </c:pt>
                <c:pt idx="1">
                  <c:v>Precision</c:v>
                </c:pt>
                <c:pt idx="2">
                  <c:v>Recall</c:v>
                </c:pt>
                <c:pt idx="3">
                  <c:v>F1</c:v>
                </c:pt>
              </c:strCache>
            </c:strRef>
          </c:cat>
          <c:val>
            <c:numRef>
              <c:f>URFal!$C$31:$F$31</c:f>
              <c:numCache>
                <c:formatCode>0.0000_ </c:formatCode>
                <c:ptCount val="4"/>
                <c:pt idx="0">
                  <c:v>0.78869568000000001</c:v>
                </c:pt>
                <c:pt idx="1">
                  <c:v>0.64</c:v>
                </c:pt>
                <c:pt idx="2">
                  <c:v>0.66666667000000002</c:v>
                </c:pt>
                <c:pt idx="3">
                  <c:v>0.68333332999999996</c:v>
                </c:pt>
              </c:numCache>
            </c:numRef>
          </c:val>
          <c:extLst>
            <c:ext xmlns:c16="http://schemas.microsoft.com/office/drawing/2014/chart" uri="{C3380CC4-5D6E-409C-BE32-E72D297353CC}">
              <c16:uniqueId val="{00000002-7E6A-4CA0-9428-C8636AC18499}"/>
            </c:ext>
          </c:extLst>
        </c:ser>
        <c:ser>
          <c:idx val="3"/>
          <c:order val="3"/>
          <c:tx>
            <c:strRef>
              <c:f>URFal!$B$32</c:f>
              <c:strCache>
                <c:ptCount val="1"/>
                <c:pt idx="0">
                  <c:v>HMM-GMM(7)</c:v>
                </c:pt>
              </c:strCache>
            </c:strRef>
          </c:tx>
          <c:spPr>
            <a:solidFill>
              <a:schemeClr val="accent4"/>
            </a:solidFill>
            <a:ln>
              <a:noFill/>
            </a:ln>
            <a:effectLst/>
          </c:spPr>
          <c:invertIfNegative val="0"/>
          <c:cat>
            <c:strRef>
              <c:f>URFal!$C$28:$F$28</c:f>
              <c:strCache>
                <c:ptCount val="4"/>
                <c:pt idx="0">
                  <c:v>Accuracy</c:v>
                </c:pt>
                <c:pt idx="1">
                  <c:v>Precision</c:v>
                </c:pt>
                <c:pt idx="2">
                  <c:v>Recall</c:v>
                </c:pt>
                <c:pt idx="3">
                  <c:v>F1</c:v>
                </c:pt>
              </c:strCache>
            </c:strRef>
          </c:cat>
          <c:val>
            <c:numRef>
              <c:f>URFal!$C$32:$F$32</c:f>
              <c:numCache>
                <c:formatCode>0.0000_ </c:formatCode>
                <c:ptCount val="4"/>
                <c:pt idx="0">
                  <c:v>0.78869568000000001</c:v>
                </c:pt>
                <c:pt idx="1">
                  <c:v>0.64</c:v>
                </c:pt>
                <c:pt idx="2">
                  <c:v>0.66666667000000002</c:v>
                </c:pt>
                <c:pt idx="3">
                  <c:v>0.68333332999999996</c:v>
                </c:pt>
              </c:numCache>
            </c:numRef>
          </c:val>
          <c:extLst>
            <c:ext xmlns:c16="http://schemas.microsoft.com/office/drawing/2014/chart" uri="{C3380CC4-5D6E-409C-BE32-E72D297353CC}">
              <c16:uniqueId val="{00000003-7E6A-4CA0-9428-C8636AC18499}"/>
            </c:ext>
          </c:extLst>
        </c:ser>
        <c:ser>
          <c:idx val="4"/>
          <c:order val="4"/>
          <c:tx>
            <c:strRef>
              <c:f>URFal!$B$33</c:f>
              <c:strCache>
                <c:ptCount val="1"/>
                <c:pt idx="0">
                  <c:v>HMM-GAN</c:v>
                </c:pt>
              </c:strCache>
            </c:strRef>
          </c:tx>
          <c:spPr>
            <a:solidFill>
              <a:schemeClr val="accent5"/>
            </a:solidFill>
            <a:ln>
              <a:noFill/>
            </a:ln>
            <a:effectLst/>
          </c:spPr>
          <c:invertIfNegative val="0"/>
          <c:cat>
            <c:strRef>
              <c:f>URFal!$C$28:$F$28</c:f>
              <c:strCache>
                <c:ptCount val="4"/>
                <c:pt idx="0">
                  <c:v>Accuracy</c:v>
                </c:pt>
                <c:pt idx="1">
                  <c:v>Precision</c:v>
                </c:pt>
                <c:pt idx="2">
                  <c:v>Recall</c:v>
                </c:pt>
                <c:pt idx="3">
                  <c:v>F1</c:v>
                </c:pt>
              </c:strCache>
            </c:strRef>
          </c:cat>
          <c:val>
            <c:numRef>
              <c:f>URFal!$C$33:$F$33</c:f>
              <c:numCache>
                <c:formatCode>0.0000_ </c:formatCode>
                <c:ptCount val="4"/>
                <c:pt idx="0">
                  <c:v>0.85828108000000003</c:v>
                </c:pt>
                <c:pt idx="1">
                  <c:v>0.86</c:v>
                </c:pt>
                <c:pt idx="2">
                  <c:v>0.76166666999999999</c:v>
                </c:pt>
                <c:pt idx="3">
                  <c:v>0.7849062</c:v>
                </c:pt>
              </c:numCache>
            </c:numRef>
          </c:val>
          <c:extLst>
            <c:ext xmlns:c16="http://schemas.microsoft.com/office/drawing/2014/chart" uri="{C3380CC4-5D6E-409C-BE32-E72D297353CC}">
              <c16:uniqueId val="{00000004-7E6A-4CA0-9428-C8636AC18499}"/>
            </c:ext>
          </c:extLst>
        </c:ser>
        <c:dLbls>
          <c:showLegendKey val="0"/>
          <c:showVal val="0"/>
          <c:showCatName val="0"/>
          <c:showSerName val="0"/>
          <c:showPercent val="0"/>
          <c:showBubbleSize val="0"/>
        </c:dLbls>
        <c:gapWidth val="219"/>
        <c:overlap val="-27"/>
        <c:axId val="829953712"/>
        <c:axId val="825427280"/>
      </c:barChart>
      <c:catAx>
        <c:axId val="829953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5427280"/>
        <c:crosses val="autoZero"/>
        <c:auto val="1"/>
        <c:lblAlgn val="ctr"/>
        <c:lblOffset val="100"/>
        <c:noMultiLvlLbl val="0"/>
      </c:catAx>
      <c:valAx>
        <c:axId val="825427280"/>
        <c:scaling>
          <c:orientation val="minMax"/>
        </c:scaling>
        <c:delete val="0"/>
        <c:axPos val="l"/>
        <c:majorGridlines>
          <c:spPr>
            <a:ln w="9525" cap="flat" cmpd="sng" algn="ctr">
              <a:solidFill>
                <a:schemeClr val="tx1">
                  <a:lumMod val="15000"/>
                  <a:lumOff val="85000"/>
                </a:schemeClr>
              </a:solidFill>
              <a:round/>
            </a:ln>
            <a:effectLst/>
          </c:spPr>
        </c:majorGridlines>
        <c:numFmt formatCode="0.0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9953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600" b="0" i="0" baseline="0" dirty="0">
                <a:effectLst/>
              </a:rPr>
              <a:t>Fall Prediction Comparison with UR Fall Dataset</a:t>
            </a:r>
            <a:endParaRPr lang="zh-CN" altLang="zh-CN" sz="12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URFal!$H$29</c:f>
              <c:strCache>
                <c:ptCount val="1"/>
                <c:pt idx="0">
                  <c:v>ATS</c:v>
                </c:pt>
              </c:strCache>
            </c:strRef>
          </c:tx>
          <c:spPr>
            <a:solidFill>
              <a:schemeClr val="accent1"/>
            </a:solidFill>
            <a:ln>
              <a:noFill/>
            </a:ln>
            <a:effectLst/>
          </c:spPr>
          <c:invertIfNegative val="0"/>
          <c:cat>
            <c:strRef>
              <c:f>URFal!$I$28:$L$28</c:f>
              <c:strCache>
                <c:ptCount val="4"/>
                <c:pt idx="0">
                  <c:v>Accuracy</c:v>
                </c:pt>
                <c:pt idx="1">
                  <c:v>Precision</c:v>
                </c:pt>
                <c:pt idx="2">
                  <c:v>Recall</c:v>
                </c:pt>
                <c:pt idx="3">
                  <c:v>F1</c:v>
                </c:pt>
              </c:strCache>
            </c:strRef>
          </c:cat>
          <c:val>
            <c:numRef>
              <c:f>URFal!$I$29:$L$29</c:f>
              <c:numCache>
                <c:formatCode>0.0000_ </c:formatCode>
                <c:ptCount val="4"/>
                <c:pt idx="0">
                  <c:v>0.62697221000000003</c:v>
                </c:pt>
                <c:pt idx="1">
                  <c:v>0.34166667000000001</c:v>
                </c:pt>
                <c:pt idx="2">
                  <c:v>0.41666667000000002</c:v>
                </c:pt>
                <c:pt idx="3">
                  <c:v>0.35555555999999999</c:v>
                </c:pt>
              </c:numCache>
            </c:numRef>
          </c:val>
          <c:extLst>
            <c:ext xmlns:c16="http://schemas.microsoft.com/office/drawing/2014/chart" uri="{C3380CC4-5D6E-409C-BE32-E72D297353CC}">
              <c16:uniqueId val="{00000000-1D31-4B8D-9576-DCAFDF1F1EEF}"/>
            </c:ext>
          </c:extLst>
        </c:ser>
        <c:ser>
          <c:idx val="1"/>
          <c:order val="1"/>
          <c:tx>
            <c:strRef>
              <c:f>URFal!$H$30</c:f>
              <c:strCache>
                <c:ptCount val="1"/>
                <c:pt idx="0">
                  <c:v>HMM-GMM(3)</c:v>
                </c:pt>
              </c:strCache>
            </c:strRef>
          </c:tx>
          <c:spPr>
            <a:solidFill>
              <a:schemeClr val="accent2"/>
            </a:solidFill>
            <a:ln>
              <a:noFill/>
            </a:ln>
            <a:effectLst/>
          </c:spPr>
          <c:invertIfNegative val="0"/>
          <c:cat>
            <c:strRef>
              <c:f>URFal!$I$28:$L$28</c:f>
              <c:strCache>
                <c:ptCount val="4"/>
                <c:pt idx="0">
                  <c:v>Accuracy</c:v>
                </c:pt>
                <c:pt idx="1">
                  <c:v>Precision</c:v>
                </c:pt>
                <c:pt idx="2">
                  <c:v>Recall</c:v>
                </c:pt>
                <c:pt idx="3">
                  <c:v>F1</c:v>
                </c:pt>
              </c:strCache>
            </c:strRef>
          </c:cat>
          <c:val>
            <c:numRef>
              <c:f>URFal!$I$30:$L$30</c:f>
              <c:numCache>
                <c:formatCode>0.0000_ </c:formatCode>
                <c:ptCount val="4"/>
                <c:pt idx="0">
                  <c:v>0.62096353999999998</c:v>
                </c:pt>
                <c:pt idx="1">
                  <c:v>0.39500000000000002</c:v>
                </c:pt>
                <c:pt idx="2">
                  <c:v>0.45833332999999998</c:v>
                </c:pt>
                <c:pt idx="3">
                  <c:v>0.41412697999999998</c:v>
                </c:pt>
              </c:numCache>
            </c:numRef>
          </c:val>
          <c:extLst>
            <c:ext xmlns:c16="http://schemas.microsoft.com/office/drawing/2014/chart" uri="{C3380CC4-5D6E-409C-BE32-E72D297353CC}">
              <c16:uniqueId val="{00000001-1D31-4B8D-9576-DCAFDF1F1EEF}"/>
            </c:ext>
          </c:extLst>
        </c:ser>
        <c:ser>
          <c:idx val="2"/>
          <c:order val="2"/>
          <c:tx>
            <c:strRef>
              <c:f>URFal!$H$31</c:f>
              <c:strCache>
                <c:ptCount val="1"/>
                <c:pt idx="0">
                  <c:v>HMM-GMM(5)</c:v>
                </c:pt>
              </c:strCache>
            </c:strRef>
          </c:tx>
          <c:spPr>
            <a:solidFill>
              <a:schemeClr val="accent3"/>
            </a:solidFill>
            <a:ln>
              <a:noFill/>
            </a:ln>
            <a:effectLst/>
          </c:spPr>
          <c:invertIfNegative val="0"/>
          <c:cat>
            <c:strRef>
              <c:f>URFal!$I$28:$L$28</c:f>
              <c:strCache>
                <c:ptCount val="4"/>
                <c:pt idx="0">
                  <c:v>Accuracy</c:v>
                </c:pt>
                <c:pt idx="1">
                  <c:v>Precision</c:v>
                </c:pt>
                <c:pt idx="2">
                  <c:v>Recall</c:v>
                </c:pt>
                <c:pt idx="3">
                  <c:v>F1</c:v>
                </c:pt>
              </c:strCache>
            </c:strRef>
          </c:cat>
          <c:val>
            <c:numRef>
              <c:f>URFal!$I$31:$L$31</c:f>
              <c:numCache>
                <c:formatCode>0.0000_ </c:formatCode>
                <c:ptCount val="4"/>
                <c:pt idx="0">
                  <c:v>0.62096353999999998</c:v>
                </c:pt>
                <c:pt idx="1">
                  <c:v>0.39500000000000002</c:v>
                </c:pt>
                <c:pt idx="2">
                  <c:v>0.45833332999999998</c:v>
                </c:pt>
                <c:pt idx="3">
                  <c:v>0.41412697999999998</c:v>
                </c:pt>
              </c:numCache>
            </c:numRef>
          </c:val>
          <c:extLst>
            <c:ext xmlns:c16="http://schemas.microsoft.com/office/drawing/2014/chart" uri="{C3380CC4-5D6E-409C-BE32-E72D297353CC}">
              <c16:uniqueId val="{00000002-1D31-4B8D-9576-DCAFDF1F1EEF}"/>
            </c:ext>
          </c:extLst>
        </c:ser>
        <c:ser>
          <c:idx val="3"/>
          <c:order val="3"/>
          <c:tx>
            <c:strRef>
              <c:f>URFal!$H$32</c:f>
              <c:strCache>
                <c:ptCount val="1"/>
                <c:pt idx="0">
                  <c:v>HMM-GMM(7)</c:v>
                </c:pt>
              </c:strCache>
            </c:strRef>
          </c:tx>
          <c:spPr>
            <a:solidFill>
              <a:schemeClr val="accent4"/>
            </a:solidFill>
            <a:ln>
              <a:noFill/>
            </a:ln>
            <a:effectLst/>
          </c:spPr>
          <c:invertIfNegative val="0"/>
          <c:cat>
            <c:strRef>
              <c:f>URFal!$I$28:$L$28</c:f>
              <c:strCache>
                <c:ptCount val="4"/>
                <c:pt idx="0">
                  <c:v>Accuracy</c:v>
                </c:pt>
                <c:pt idx="1">
                  <c:v>Precision</c:v>
                </c:pt>
                <c:pt idx="2">
                  <c:v>Recall</c:v>
                </c:pt>
                <c:pt idx="3">
                  <c:v>F1</c:v>
                </c:pt>
              </c:strCache>
            </c:strRef>
          </c:cat>
          <c:val>
            <c:numRef>
              <c:f>URFal!$I$32:$L$32</c:f>
              <c:numCache>
                <c:formatCode>0.0000_ </c:formatCode>
                <c:ptCount val="4"/>
                <c:pt idx="0">
                  <c:v>0.62096353999999998</c:v>
                </c:pt>
                <c:pt idx="1">
                  <c:v>0.39500000000000002</c:v>
                </c:pt>
                <c:pt idx="2">
                  <c:v>0.45833332999999998</c:v>
                </c:pt>
                <c:pt idx="3">
                  <c:v>0.41412697999999998</c:v>
                </c:pt>
              </c:numCache>
            </c:numRef>
          </c:val>
          <c:extLst>
            <c:ext xmlns:c16="http://schemas.microsoft.com/office/drawing/2014/chart" uri="{C3380CC4-5D6E-409C-BE32-E72D297353CC}">
              <c16:uniqueId val="{00000003-1D31-4B8D-9576-DCAFDF1F1EEF}"/>
            </c:ext>
          </c:extLst>
        </c:ser>
        <c:ser>
          <c:idx val="4"/>
          <c:order val="4"/>
          <c:tx>
            <c:strRef>
              <c:f>URFal!$H$33</c:f>
              <c:strCache>
                <c:ptCount val="1"/>
                <c:pt idx="0">
                  <c:v>HMM-GAN</c:v>
                </c:pt>
              </c:strCache>
            </c:strRef>
          </c:tx>
          <c:spPr>
            <a:solidFill>
              <a:schemeClr val="accent5"/>
            </a:solidFill>
            <a:ln>
              <a:noFill/>
            </a:ln>
            <a:effectLst/>
          </c:spPr>
          <c:invertIfNegative val="0"/>
          <c:cat>
            <c:strRef>
              <c:f>URFal!$I$28:$L$28</c:f>
              <c:strCache>
                <c:ptCount val="4"/>
                <c:pt idx="0">
                  <c:v>Accuracy</c:v>
                </c:pt>
                <c:pt idx="1">
                  <c:v>Precision</c:v>
                </c:pt>
                <c:pt idx="2">
                  <c:v>Recall</c:v>
                </c:pt>
                <c:pt idx="3">
                  <c:v>F1</c:v>
                </c:pt>
              </c:strCache>
            </c:strRef>
          </c:cat>
          <c:val>
            <c:numRef>
              <c:f>URFal!$I$33:$L$33</c:f>
              <c:numCache>
                <c:formatCode>0.0000_ </c:formatCode>
                <c:ptCount val="4"/>
                <c:pt idx="0">
                  <c:v>0.68613888000000001</c:v>
                </c:pt>
                <c:pt idx="1">
                  <c:v>0.62333333000000002</c:v>
                </c:pt>
                <c:pt idx="2">
                  <c:v>0.55666667000000003</c:v>
                </c:pt>
                <c:pt idx="3">
                  <c:v>0.57219335999999998</c:v>
                </c:pt>
              </c:numCache>
            </c:numRef>
          </c:val>
          <c:extLst>
            <c:ext xmlns:c16="http://schemas.microsoft.com/office/drawing/2014/chart" uri="{C3380CC4-5D6E-409C-BE32-E72D297353CC}">
              <c16:uniqueId val="{00000004-1D31-4B8D-9576-DCAFDF1F1EEF}"/>
            </c:ext>
          </c:extLst>
        </c:ser>
        <c:dLbls>
          <c:showLegendKey val="0"/>
          <c:showVal val="0"/>
          <c:showCatName val="0"/>
          <c:showSerName val="0"/>
          <c:showPercent val="0"/>
          <c:showBubbleSize val="0"/>
        </c:dLbls>
        <c:gapWidth val="219"/>
        <c:overlap val="-27"/>
        <c:axId val="927886016"/>
        <c:axId val="928874608"/>
      </c:barChart>
      <c:catAx>
        <c:axId val="92788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28874608"/>
        <c:crosses val="autoZero"/>
        <c:auto val="1"/>
        <c:lblAlgn val="ctr"/>
        <c:lblOffset val="100"/>
        <c:noMultiLvlLbl val="0"/>
      </c:catAx>
      <c:valAx>
        <c:axId val="928874608"/>
        <c:scaling>
          <c:orientation val="minMax"/>
        </c:scaling>
        <c:delete val="0"/>
        <c:axPos val="l"/>
        <c:majorGridlines>
          <c:spPr>
            <a:ln w="9525" cap="flat" cmpd="sng" algn="ctr">
              <a:solidFill>
                <a:schemeClr val="tx1">
                  <a:lumMod val="15000"/>
                  <a:lumOff val="85000"/>
                </a:schemeClr>
              </a:solidFill>
              <a:round/>
            </a:ln>
            <a:effectLst/>
          </c:spPr>
        </c:majorGridlines>
        <c:numFmt formatCode="0.0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27886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Performance of model trained on fake data of FARSEEING </a:t>
            </a:r>
            <a:endParaRPr lang="zh-CN" dirty="0">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Sheet1!$K$2</c:f>
              <c:strCache>
                <c:ptCount val="1"/>
                <c:pt idx="0">
                  <c:v>Fake test data</c:v>
                </c:pt>
              </c:strCache>
            </c:strRef>
          </c:tx>
          <c:spPr>
            <a:solidFill>
              <a:schemeClr val="accent1"/>
            </a:solidFill>
            <a:ln>
              <a:noFill/>
            </a:ln>
            <a:effectLst/>
          </c:spPr>
          <c:invertIfNegative val="0"/>
          <c:dLbls>
            <c:delete val="1"/>
          </c:dLbls>
          <c:cat>
            <c:strRef>
              <c:f>Sheet1!$L$1:$O$1</c:f>
              <c:strCache>
                <c:ptCount val="4"/>
                <c:pt idx="0">
                  <c:v>Accuracy</c:v>
                </c:pt>
                <c:pt idx="1">
                  <c:v>Precision</c:v>
                </c:pt>
                <c:pt idx="2">
                  <c:v>Recall</c:v>
                </c:pt>
                <c:pt idx="3">
                  <c:v>F1</c:v>
                </c:pt>
              </c:strCache>
            </c:strRef>
          </c:cat>
          <c:val>
            <c:numRef>
              <c:f>Sheet1!$L$2:$O$2</c:f>
              <c:numCache>
                <c:formatCode>General</c:formatCode>
                <c:ptCount val="4"/>
                <c:pt idx="0">
                  <c:v>0.80169999999999997</c:v>
                </c:pt>
                <c:pt idx="1">
                  <c:v>0.79749999999999999</c:v>
                </c:pt>
                <c:pt idx="2">
                  <c:v>0.83599999999999997</c:v>
                </c:pt>
                <c:pt idx="3">
                  <c:v>0.76680000000000004</c:v>
                </c:pt>
              </c:numCache>
            </c:numRef>
          </c:val>
          <c:extLst>
            <c:ext xmlns:c16="http://schemas.microsoft.com/office/drawing/2014/chart" uri="{C3380CC4-5D6E-409C-BE32-E72D297353CC}">
              <c16:uniqueId val="{00000000-EE83-47F2-9EB6-13D9310E2D95}"/>
            </c:ext>
          </c:extLst>
        </c:ser>
        <c:ser>
          <c:idx val="1"/>
          <c:order val="1"/>
          <c:tx>
            <c:strRef>
              <c:f>Sheet1!$K$3</c:f>
              <c:strCache>
                <c:ptCount val="1"/>
                <c:pt idx="0">
                  <c:v>Real test data</c:v>
                </c:pt>
              </c:strCache>
            </c:strRef>
          </c:tx>
          <c:spPr>
            <a:solidFill>
              <a:schemeClr val="accent2"/>
            </a:solidFill>
            <a:ln>
              <a:noFill/>
            </a:ln>
            <a:effectLst/>
          </c:spPr>
          <c:invertIfNegative val="0"/>
          <c:dLbls>
            <c:delete val="1"/>
          </c:dLbls>
          <c:cat>
            <c:strRef>
              <c:f>Sheet1!$L$1:$O$1</c:f>
              <c:strCache>
                <c:ptCount val="4"/>
                <c:pt idx="0">
                  <c:v>Accuracy</c:v>
                </c:pt>
                <c:pt idx="1">
                  <c:v>Precision</c:v>
                </c:pt>
                <c:pt idx="2">
                  <c:v>Recall</c:v>
                </c:pt>
                <c:pt idx="3">
                  <c:v>F1</c:v>
                </c:pt>
              </c:strCache>
            </c:strRef>
          </c:cat>
          <c:val>
            <c:numRef>
              <c:f>Sheet1!$L$3:$O$3</c:f>
              <c:numCache>
                <c:formatCode>General</c:formatCode>
                <c:ptCount val="4"/>
                <c:pt idx="0">
                  <c:v>0.7893</c:v>
                </c:pt>
                <c:pt idx="1">
                  <c:v>0.78210000000000002</c:v>
                </c:pt>
                <c:pt idx="2">
                  <c:v>0.80100000000000005</c:v>
                </c:pt>
                <c:pt idx="3">
                  <c:v>0.79139999999999999</c:v>
                </c:pt>
              </c:numCache>
            </c:numRef>
          </c:val>
          <c:extLst>
            <c:ext xmlns:c16="http://schemas.microsoft.com/office/drawing/2014/chart" uri="{C3380CC4-5D6E-409C-BE32-E72D297353CC}">
              <c16:uniqueId val="{00000001-EE83-47F2-9EB6-13D9310E2D95}"/>
            </c:ext>
          </c:extLst>
        </c:ser>
        <c:dLbls>
          <c:dLblPos val="outEnd"/>
          <c:showLegendKey val="0"/>
          <c:showVal val="1"/>
          <c:showCatName val="0"/>
          <c:showSerName val="0"/>
          <c:showPercent val="0"/>
          <c:showBubbleSize val="0"/>
        </c:dLbls>
        <c:gapWidth val="219"/>
        <c:overlap val="-27"/>
        <c:axId val="211768968"/>
        <c:axId val="209622184"/>
      </c:barChart>
      <c:catAx>
        <c:axId val="211768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09622184"/>
        <c:crosses val="autoZero"/>
        <c:auto val="1"/>
        <c:lblAlgn val="ctr"/>
        <c:lblOffset val="100"/>
        <c:noMultiLvlLbl val="0"/>
      </c:catAx>
      <c:valAx>
        <c:axId val="209622184"/>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11768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Performance of model trained on real data of FARSEEING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Sheet1!$K$10</c:f>
              <c:strCache>
                <c:ptCount val="1"/>
                <c:pt idx="0">
                  <c:v>Fake test data</c:v>
                </c:pt>
              </c:strCache>
            </c:strRef>
          </c:tx>
          <c:spPr>
            <a:solidFill>
              <a:schemeClr val="accent1"/>
            </a:solidFill>
            <a:ln>
              <a:noFill/>
            </a:ln>
            <a:effectLst/>
          </c:spPr>
          <c:invertIfNegative val="0"/>
          <c:cat>
            <c:strRef>
              <c:f>Sheet1!$L$9:$O$9</c:f>
              <c:strCache>
                <c:ptCount val="4"/>
                <c:pt idx="0">
                  <c:v>Accuracy</c:v>
                </c:pt>
                <c:pt idx="1">
                  <c:v>Precision</c:v>
                </c:pt>
                <c:pt idx="2">
                  <c:v>Recall</c:v>
                </c:pt>
                <c:pt idx="3">
                  <c:v>F1</c:v>
                </c:pt>
              </c:strCache>
            </c:strRef>
          </c:cat>
          <c:val>
            <c:numRef>
              <c:f>Sheet1!$L$10:$O$10</c:f>
              <c:numCache>
                <c:formatCode>General</c:formatCode>
                <c:ptCount val="4"/>
                <c:pt idx="0">
                  <c:v>0.76129999999999998</c:v>
                </c:pt>
                <c:pt idx="1">
                  <c:v>0.71030000000000004</c:v>
                </c:pt>
                <c:pt idx="2">
                  <c:v>0.80379999999999996</c:v>
                </c:pt>
                <c:pt idx="3">
                  <c:v>0.75419999999999998</c:v>
                </c:pt>
              </c:numCache>
            </c:numRef>
          </c:val>
          <c:extLst>
            <c:ext xmlns:c16="http://schemas.microsoft.com/office/drawing/2014/chart" uri="{C3380CC4-5D6E-409C-BE32-E72D297353CC}">
              <c16:uniqueId val="{00000000-FCA1-447E-A958-5248A429021C}"/>
            </c:ext>
          </c:extLst>
        </c:ser>
        <c:ser>
          <c:idx val="1"/>
          <c:order val="1"/>
          <c:tx>
            <c:strRef>
              <c:f>Sheet1!$K$11</c:f>
              <c:strCache>
                <c:ptCount val="1"/>
                <c:pt idx="0">
                  <c:v>Real test data</c:v>
                </c:pt>
              </c:strCache>
            </c:strRef>
          </c:tx>
          <c:spPr>
            <a:solidFill>
              <a:schemeClr val="accent2"/>
            </a:solidFill>
            <a:ln>
              <a:noFill/>
            </a:ln>
            <a:effectLst/>
          </c:spPr>
          <c:invertIfNegative val="0"/>
          <c:cat>
            <c:strRef>
              <c:f>Sheet1!$L$9:$O$9</c:f>
              <c:strCache>
                <c:ptCount val="4"/>
                <c:pt idx="0">
                  <c:v>Accuracy</c:v>
                </c:pt>
                <c:pt idx="1">
                  <c:v>Precision</c:v>
                </c:pt>
                <c:pt idx="2">
                  <c:v>Recall</c:v>
                </c:pt>
                <c:pt idx="3">
                  <c:v>F1</c:v>
                </c:pt>
              </c:strCache>
            </c:strRef>
          </c:cat>
          <c:val>
            <c:numRef>
              <c:f>Sheet1!$L$11:$O$11</c:f>
              <c:numCache>
                <c:formatCode>General</c:formatCode>
                <c:ptCount val="4"/>
                <c:pt idx="0">
                  <c:v>0.78900000000000003</c:v>
                </c:pt>
                <c:pt idx="1">
                  <c:v>0.72089999999999999</c:v>
                </c:pt>
                <c:pt idx="2">
                  <c:v>0.878</c:v>
                </c:pt>
                <c:pt idx="3">
                  <c:v>0.79169999999999996</c:v>
                </c:pt>
              </c:numCache>
            </c:numRef>
          </c:val>
          <c:extLst>
            <c:ext xmlns:c16="http://schemas.microsoft.com/office/drawing/2014/chart" uri="{C3380CC4-5D6E-409C-BE32-E72D297353CC}">
              <c16:uniqueId val="{00000001-FCA1-447E-A958-5248A429021C}"/>
            </c:ext>
          </c:extLst>
        </c:ser>
        <c:dLbls>
          <c:showLegendKey val="0"/>
          <c:showVal val="0"/>
          <c:showCatName val="0"/>
          <c:showSerName val="0"/>
          <c:showPercent val="0"/>
          <c:showBubbleSize val="0"/>
        </c:dLbls>
        <c:gapWidth val="219"/>
        <c:overlap val="-27"/>
        <c:axId val="209619048"/>
        <c:axId val="209621400"/>
      </c:barChart>
      <c:catAx>
        <c:axId val="209619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09621400"/>
        <c:crosses val="autoZero"/>
        <c:auto val="1"/>
        <c:lblAlgn val="ctr"/>
        <c:lblOffset val="100"/>
        <c:noMultiLvlLbl val="0"/>
      </c:catAx>
      <c:valAx>
        <c:axId val="209621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09619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Performance of model trained on fake data of UR Fall</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Sheet1!$K$31</c:f>
              <c:strCache>
                <c:ptCount val="1"/>
                <c:pt idx="0">
                  <c:v>Fake test data</c:v>
                </c:pt>
              </c:strCache>
            </c:strRef>
          </c:tx>
          <c:spPr>
            <a:solidFill>
              <a:schemeClr val="accent1"/>
            </a:solidFill>
            <a:ln>
              <a:noFill/>
            </a:ln>
            <a:effectLst/>
          </c:spPr>
          <c:invertIfNegative val="0"/>
          <c:cat>
            <c:strRef>
              <c:f>Sheet1!$L$30:$O$30</c:f>
              <c:strCache>
                <c:ptCount val="4"/>
                <c:pt idx="0">
                  <c:v>Accuracy</c:v>
                </c:pt>
                <c:pt idx="1">
                  <c:v>Precision</c:v>
                </c:pt>
                <c:pt idx="2">
                  <c:v>Recall</c:v>
                </c:pt>
                <c:pt idx="3">
                  <c:v>F1</c:v>
                </c:pt>
              </c:strCache>
            </c:strRef>
          </c:cat>
          <c:val>
            <c:numRef>
              <c:f>Sheet1!$L$31:$O$31</c:f>
              <c:numCache>
                <c:formatCode>General</c:formatCode>
                <c:ptCount val="4"/>
                <c:pt idx="0">
                  <c:v>0.81499999999999995</c:v>
                </c:pt>
                <c:pt idx="1">
                  <c:v>0.65690000000000004</c:v>
                </c:pt>
                <c:pt idx="2">
                  <c:v>0.871</c:v>
                </c:pt>
                <c:pt idx="3">
                  <c:v>0.74890000000000001</c:v>
                </c:pt>
              </c:numCache>
            </c:numRef>
          </c:val>
          <c:extLst>
            <c:ext xmlns:c16="http://schemas.microsoft.com/office/drawing/2014/chart" uri="{C3380CC4-5D6E-409C-BE32-E72D297353CC}">
              <c16:uniqueId val="{00000000-E616-41D0-ABF3-828EEB00B5C8}"/>
            </c:ext>
          </c:extLst>
        </c:ser>
        <c:ser>
          <c:idx val="1"/>
          <c:order val="1"/>
          <c:tx>
            <c:strRef>
              <c:f>Sheet1!$K$32</c:f>
              <c:strCache>
                <c:ptCount val="1"/>
                <c:pt idx="0">
                  <c:v>Real test data</c:v>
                </c:pt>
              </c:strCache>
            </c:strRef>
          </c:tx>
          <c:spPr>
            <a:solidFill>
              <a:schemeClr val="accent2"/>
            </a:solidFill>
            <a:ln>
              <a:noFill/>
            </a:ln>
            <a:effectLst/>
          </c:spPr>
          <c:invertIfNegative val="0"/>
          <c:cat>
            <c:strRef>
              <c:f>Sheet1!$L$30:$O$30</c:f>
              <c:strCache>
                <c:ptCount val="4"/>
                <c:pt idx="0">
                  <c:v>Accuracy</c:v>
                </c:pt>
                <c:pt idx="1">
                  <c:v>Precision</c:v>
                </c:pt>
                <c:pt idx="2">
                  <c:v>Recall</c:v>
                </c:pt>
                <c:pt idx="3">
                  <c:v>F1</c:v>
                </c:pt>
              </c:strCache>
            </c:strRef>
          </c:cat>
          <c:val>
            <c:numRef>
              <c:f>Sheet1!$L$32:$O$32</c:f>
              <c:numCache>
                <c:formatCode>General</c:formatCode>
                <c:ptCount val="4"/>
                <c:pt idx="0">
                  <c:v>0.76900000000000002</c:v>
                </c:pt>
                <c:pt idx="1">
                  <c:v>0.64800000000000002</c:v>
                </c:pt>
                <c:pt idx="2">
                  <c:v>0.85489999999999999</c:v>
                </c:pt>
                <c:pt idx="3">
                  <c:v>0.73719999999999997</c:v>
                </c:pt>
              </c:numCache>
            </c:numRef>
          </c:val>
          <c:extLst>
            <c:ext xmlns:c16="http://schemas.microsoft.com/office/drawing/2014/chart" uri="{C3380CC4-5D6E-409C-BE32-E72D297353CC}">
              <c16:uniqueId val="{00000001-E616-41D0-ABF3-828EEB00B5C8}"/>
            </c:ext>
          </c:extLst>
        </c:ser>
        <c:dLbls>
          <c:showLegendKey val="0"/>
          <c:showVal val="0"/>
          <c:showCatName val="0"/>
          <c:showSerName val="0"/>
          <c:showPercent val="0"/>
          <c:showBubbleSize val="0"/>
        </c:dLbls>
        <c:gapWidth val="219"/>
        <c:overlap val="-27"/>
        <c:axId val="158811328"/>
        <c:axId val="158808584"/>
      </c:barChart>
      <c:catAx>
        <c:axId val="158811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58808584"/>
        <c:crosses val="autoZero"/>
        <c:auto val="1"/>
        <c:lblAlgn val="ctr"/>
        <c:lblOffset val="100"/>
        <c:noMultiLvlLbl val="0"/>
      </c:catAx>
      <c:valAx>
        <c:axId val="158808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58811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Performance of model trained on real data of UR Fall</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Sheet1!$K$46</c:f>
              <c:strCache>
                <c:ptCount val="1"/>
                <c:pt idx="0">
                  <c:v>Fake test data</c:v>
                </c:pt>
              </c:strCache>
            </c:strRef>
          </c:tx>
          <c:spPr>
            <a:solidFill>
              <a:schemeClr val="accent1"/>
            </a:solidFill>
            <a:ln>
              <a:noFill/>
            </a:ln>
            <a:effectLst/>
          </c:spPr>
          <c:invertIfNegative val="0"/>
          <c:cat>
            <c:strRef>
              <c:f>Sheet1!$L$45:$O$45</c:f>
              <c:strCache>
                <c:ptCount val="4"/>
                <c:pt idx="0">
                  <c:v>Accuracy</c:v>
                </c:pt>
                <c:pt idx="1">
                  <c:v>Precision</c:v>
                </c:pt>
                <c:pt idx="2">
                  <c:v>Recall</c:v>
                </c:pt>
                <c:pt idx="3">
                  <c:v>F1</c:v>
                </c:pt>
              </c:strCache>
            </c:strRef>
          </c:cat>
          <c:val>
            <c:numRef>
              <c:f>Sheet1!$L$46:$O$46</c:f>
              <c:numCache>
                <c:formatCode>General</c:formatCode>
                <c:ptCount val="4"/>
                <c:pt idx="0">
                  <c:v>0.80959999999999999</c:v>
                </c:pt>
                <c:pt idx="1">
                  <c:v>0.65910000000000002</c:v>
                </c:pt>
                <c:pt idx="2">
                  <c:v>0.80189999999999995</c:v>
                </c:pt>
                <c:pt idx="3">
                  <c:v>0.72350000000000003</c:v>
                </c:pt>
              </c:numCache>
            </c:numRef>
          </c:val>
          <c:extLst>
            <c:ext xmlns:c16="http://schemas.microsoft.com/office/drawing/2014/chart" uri="{C3380CC4-5D6E-409C-BE32-E72D297353CC}">
              <c16:uniqueId val="{00000000-BFAB-43EA-A5FA-498D68B73C80}"/>
            </c:ext>
          </c:extLst>
        </c:ser>
        <c:ser>
          <c:idx val="1"/>
          <c:order val="1"/>
          <c:tx>
            <c:strRef>
              <c:f>Sheet1!$K$47</c:f>
              <c:strCache>
                <c:ptCount val="1"/>
                <c:pt idx="0">
                  <c:v>Real test data</c:v>
                </c:pt>
              </c:strCache>
            </c:strRef>
          </c:tx>
          <c:spPr>
            <a:solidFill>
              <a:schemeClr val="accent2"/>
            </a:solidFill>
            <a:ln>
              <a:noFill/>
            </a:ln>
            <a:effectLst/>
          </c:spPr>
          <c:invertIfNegative val="0"/>
          <c:cat>
            <c:strRef>
              <c:f>Sheet1!$L$45:$O$45</c:f>
              <c:strCache>
                <c:ptCount val="4"/>
                <c:pt idx="0">
                  <c:v>Accuracy</c:v>
                </c:pt>
                <c:pt idx="1">
                  <c:v>Precision</c:v>
                </c:pt>
                <c:pt idx="2">
                  <c:v>Recall</c:v>
                </c:pt>
                <c:pt idx="3">
                  <c:v>F1</c:v>
                </c:pt>
              </c:strCache>
            </c:strRef>
          </c:cat>
          <c:val>
            <c:numRef>
              <c:f>Sheet1!$L$47:$O$47</c:f>
              <c:numCache>
                <c:formatCode>General</c:formatCode>
                <c:ptCount val="4"/>
                <c:pt idx="0">
                  <c:v>0.84719999999999995</c:v>
                </c:pt>
                <c:pt idx="1">
                  <c:v>0.67459999999999998</c:v>
                </c:pt>
                <c:pt idx="2">
                  <c:v>0.82310000000000005</c:v>
                </c:pt>
                <c:pt idx="3">
                  <c:v>0.74150000000000005</c:v>
                </c:pt>
              </c:numCache>
            </c:numRef>
          </c:val>
          <c:extLst>
            <c:ext xmlns:c16="http://schemas.microsoft.com/office/drawing/2014/chart" uri="{C3380CC4-5D6E-409C-BE32-E72D297353CC}">
              <c16:uniqueId val="{00000001-BFAB-43EA-A5FA-498D68B73C80}"/>
            </c:ext>
          </c:extLst>
        </c:ser>
        <c:dLbls>
          <c:showLegendKey val="0"/>
          <c:showVal val="0"/>
          <c:showCatName val="0"/>
          <c:showSerName val="0"/>
          <c:showPercent val="0"/>
          <c:showBubbleSize val="0"/>
        </c:dLbls>
        <c:gapWidth val="219"/>
        <c:overlap val="-27"/>
        <c:axId val="158325000"/>
        <c:axId val="158325392"/>
      </c:barChart>
      <c:catAx>
        <c:axId val="158325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58325392"/>
        <c:crosses val="autoZero"/>
        <c:auto val="1"/>
        <c:lblAlgn val="ctr"/>
        <c:lblOffset val="100"/>
        <c:noMultiLvlLbl val="0"/>
      </c:catAx>
      <c:valAx>
        <c:axId val="15832539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58325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Log Likelihood Values for FARSEEING Dataset</a:t>
            </a:r>
            <a:endParaRPr lang="zh-CN" dirty="0">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6700104506636576"/>
          <c:y val="0.14232466878801581"/>
          <c:w val="0.7973432940037114"/>
          <c:h val="0.80674964383514902"/>
        </c:manualLayout>
      </c:layout>
      <c:line3DChart>
        <c:grouping val="standard"/>
        <c:varyColors val="0"/>
        <c:ser>
          <c:idx val="0"/>
          <c:order val="0"/>
          <c:tx>
            <c:strRef>
              <c:f>FARSeeing!$B$1</c:f>
              <c:strCache>
                <c:ptCount val="1"/>
                <c:pt idx="0">
                  <c:v>HMM-GMM(1)</c:v>
                </c:pt>
              </c:strCache>
            </c:strRef>
          </c:tx>
          <c:spPr>
            <a:solidFill>
              <a:schemeClr val="accent1"/>
            </a:solidFill>
            <a:ln>
              <a:noFill/>
            </a:ln>
            <a:effectLst/>
            <a:sp3d/>
          </c:spPr>
          <c:cat>
            <c:strRef>
              <c:f>FARSeeing!$A$2:$A$23</c:f>
              <c:strCache>
                <c:ptCount val="22"/>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strCache>
            </c:strRef>
          </c:cat>
          <c:val>
            <c:numRef>
              <c:f>FARSeeing!$B$2:$B$23</c:f>
              <c:numCache>
                <c:formatCode>General</c:formatCode>
                <c:ptCount val="22"/>
                <c:pt idx="0">
                  <c:v>-92112.620418999999</c:v>
                </c:pt>
                <c:pt idx="1">
                  <c:v>-126100.62102399999</c:v>
                </c:pt>
                <c:pt idx="2">
                  <c:v>-125452.081083</c:v>
                </c:pt>
                <c:pt idx="3">
                  <c:v>-124704.509147</c:v>
                </c:pt>
                <c:pt idx="4">
                  <c:v>-131615.27299900001</c:v>
                </c:pt>
                <c:pt idx="5">
                  <c:v>-129694.457184</c:v>
                </c:pt>
                <c:pt idx="6">
                  <c:v>-122834.21574699999</c:v>
                </c:pt>
                <c:pt idx="7">
                  <c:v>-165472.29461800001</c:v>
                </c:pt>
                <c:pt idx="8">
                  <c:v>-175404.14485400001</c:v>
                </c:pt>
                <c:pt idx="9">
                  <c:v>-123826.68864199999</c:v>
                </c:pt>
                <c:pt idx="10">
                  <c:v>-129267.548075</c:v>
                </c:pt>
                <c:pt idx="11">
                  <c:v>-115385.035515</c:v>
                </c:pt>
                <c:pt idx="12">
                  <c:v>-127516.40601799999</c:v>
                </c:pt>
                <c:pt idx="13">
                  <c:v>-122630.644913</c:v>
                </c:pt>
                <c:pt idx="14">
                  <c:v>-112466.559071</c:v>
                </c:pt>
                <c:pt idx="15">
                  <c:v>-120282.935924</c:v>
                </c:pt>
                <c:pt idx="16">
                  <c:v>-165695.935172</c:v>
                </c:pt>
                <c:pt idx="17">
                  <c:v>-120919.199939</c:v>
                </c:pt>
                <c:pt idx="18">
                  <c:v>-130700.456597</c:v>
                </c:pt>
                <c:pt idx="19">
                  <c:v>-163942.539731</c:v>
                </c:pt>
                <c:pt idx="20">
                  <c:v>-165791.51772999999</c:v>
                </c:pt>
                <c:pt idx="21">
                  <c:v>-149022.67977700001</c:v>
                </c:pt>
              </c:numCache>
            </c:numRef>
          </c:val>
          <c:smooth val="0"/>
          <c:extLst>
            <c:ext xmlns:c16="http://schemas.microsoft.com/office/drawing/2014/chart" uri="{C3380CC4-5D6E-409C-BE32-E72D297353CC}">
              <c16:uniqueId val="{00000000-81EC-445C-9B38-2886306DF7AC}"/>
            </c:ext>
          </c:extLst>
        </c:ser>
        <c:ser>
          <c:idx val="1"/>
          <c:order val="1"/>
          <c:tx>
            <c:strRef>
              <c:f>FARSeeing!$C$1</c:f>
              <c:strCache>
                <c:ptCount val="1"/>
                <c:pt idx="0">
                  <c:v>HMM-GMM(3)</c:v>
                </c:pt>
              </c:strCache>
            </c:strRef>
          </c:tx>
          <c:spPr>
            <a:solidFill>
              <a:schemeClr val="accent2"/>
            </a:solidFill>
            <a:ln>
              <a:noFill/>
            </a:ln>
            <a:effectLst/>
            <a:sp3d/>
          </c:spPr>
          <c:cat>
            <c:strRef>
              <c:f>FARSeeing!$A$2:$A$23</c:f>
              <c:strCache>
                <c:ptCount val="22"/>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strCache>
            </c:strRef>
          </c:cat>
          <c:val>
            <c:numRef>
              <c:f>FARSeeing!$C$2:$C$23</c:f>
              <c:numCache>
                <c:formatCode>General</c:formatCode>
                <c:ptCount val="22"/>
                <c:pt idx="0">
                  <c:v>-89416.320141999997</c:v>
                </c:pt>
                <c:pt idx="1">
                  <c:v>-121091.272975</c:v>
                </c:pt>
                <c:pt idx="2">
                  <c:v>-121614.225966</c:v>
                </c:pt>
                <c:pt idx="3">
                  <c:v>-120653.17907</c:v>
                </c:pt>
                <c:pt idx="4">
                  <c:v>-126548.130458</c:v>
                </c:pt>
                <c:pt idx="5">
                  <c:v>-124733.984035</c:v>
                </c:pt>
                <c:pt idx="6">
                  <c:v>-118822.144927</c:v>
                </c:pt>
                <c:pt idx="7">
                  <c:v>-159401.991461</c:v>
                </c:pt>
                <c:pt idx="8">
                  <c:v>-171886.30661199999</c:v>
                </c:pt>
                <c:pt idx="9">
                  <c:v>-116593.67427800001</c:v>
                </c:pt>
                <c:pt idx="10">
                  <c:v>-127035.37016999999</c:v>
                </c:pt>
                <c:pt idx="11">
                  <c:v>-109519.641345</c:v>
                </c:pt>
                <c:pt idx="12">
                  <c:v>-123981.11887400001</c:v>
                </c:pt>
                <c:pt idx="13">
                  <c:v>-119787.779843</c:v>
                </c:pt>
                <c:pt idx="14">
                  <c:v>-110345.56391500001</c:v>
                </c:pt>
                <c:pt idx="15">
                  <c:v>-113549.541966</c:v>
                </c:pt>
                <c:pt idx="16">
                  <c:v>-162242.85580700001</c:v>
                </c:pt>
                <c:pt idx="17">
                  <c:v>-116758.122817</c:v>
                </c:pt>
                <c:pt idx="18">
                  <c:v>-124608.056585</c:v>
                </c:pt>
                <c:pt idx="19">
                  <c:v>-161835.853019</c:v>
                </c:pt>
                <c:pt idx="20">
                  <c:v>-163780.66896700001</c:v>
                </c:pt>
                <c:pt idx="21">
                  <c:v>-145265.70327599999</c:v>
                </c:pt>
              </c:numCache>
            </c:numRef>
          </c:val>
          <c:smooth val="0"/>
          <c:extLst>
            <c:ext xmlns:c16="http://schemas.microsoft.com/office/drawing/2014/chart" uri="{C3380CC4-5D6E-409C-BE32-E72D297353CC}">
              <c16:uniqueId val="{00000001-81EC-445C-9B38-2886306DF7AC}"/>
            </c:ext>
          </c:extLst>
        </c:ser>
        <c:ser>
          <c:idx val="2"/>
          <c:order val="2"/>
          <c:tx>
            <c:strRef>
              <c:f>FARSeeing!$D$1</c:f>
              <c:strCache>
                <c:ptCount val="1"/>
                <c:pt idx="0">
                  <c:v>HMM-GMM(5)</c:v>
                </c:pt>
              </c:strCache>
            </c:strRef>
          </c:tx>
          <c:spPr>
            <a:solidFill>
              <a:schemeClr val="accent3"/>
            </a:solidFill>
            <a:ln>
              <a:noFill/>
            </a:ln>
            <a:effectLst/>
            <a:sp3d/>
          </c:spPr>
          <c:cat>
            <c:strRef>
              <c:f>FARSeeing!$A$2:$A$23</c:f>
              <c:strCache>
                <c:ptCount val="22"/>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strCache>
            </c:strRef>
          </c:cat>
          <c:val>
            <c:numRef>
              <c:f>FARSeeing!$D$2:$D$23</c:f>
              <c:numCache>
                <c:formatCode>General</c:formatCode>
                <c:ptCount val="22"/>
                <c:pt idx="0">
                  <c:v>-151354.19176399999</c:v>
                </c:pt>
                <c:pt idx="1">
                  <c:v>-176467.157343</c:v>
                </c:pt>
                <c:pt idx="2">
                  <c:v>-174338.60303100001</c:v>
                </c:pt>
                <c:pt idx="3">
                  <c:v>-170479.32438100001</c:v>
                </c:pt>
                <c:pt idx="4">
                  <c:v>-180385.42155599999</c:v>
                </c:pt>
                <c:pt idx="5">
                  <c:v>-174003.07161099999</c:v>
                </c:pt>
                <c:pt idx="6">
                  <c:v>-170590.692537</c:v>
                </c:pt>
                <c:pt idx="7">
                  <c:v>-213785.85704999999</c:v>
                </c:pt>
                <c:pt idx="8">
                  <c:v>-223684.22343300001</c:v>
                </c:pt>
                <c:pt idx="9">
                  <c:v>-180448.41841099999</c:v>
                </c:pt>
                <c:pt idx="10">
                  <c:v>-177555.421198</c:v>
                </c:pt>
                <c:pt idx="11">
                  <c:v>-167558.26623000001</c:v>
                </c:pt>
                <c:pt idx="12">
                  <c:v>-171997.309029</c:v>
                </c:pt>
                <c:pt idx="13">
                  <c:v>-172797.18406599999</c:v>
                </c:pt>
                <c:pt idx="14">
                  <c:v>-159343.433211</c:v>
                </c:pt>
                <c:pt idx="15">
                  <c:v>-172407.33422799999</c:v>
                </c:pt>
                <c:pt idx="16">
                  <c:v>-205862.52950900001</c:v>
                </c:pt>
                <c:pt idx="17">
                  <c:v>-168737.978825</c:v>
                </c:pt>
                <c:pt idx="18">
                  <c:v>-176810.158979</c:v>
                </c:pt>
                <c:pt idx="19">
                  <c:v>-216614.55433899999</c:v>
                </c:pt>
                <c:pt idx="20">
                  <c:v>-217138.93685999999</c:v>
                </c:pt>
                <c:pt idx="21">
                  <c:v>-193205.490272</c:v>
                </c:pt>
              </c:numCache>
            </c:numRef>
          </c:val>
          <c:smooth val="0"/>
          <c:extLst>
            <c:ext xmlns:c16="http://schemas.microsoft.com/office/drawing/2014/chart" uri="{C3380CC4-5D6E-409C-BE32-E72D297353CC}">
              <c16:uniqueId val="{00000002-81EC-445C-9B38-2886306DF7AC}"/>
            </c:ext>
          </c:extLst>
        </c:ser>
        <c:ser>
          <c:idx val="3"/>
          <c:order val="3"/>
          <c:tx>
            <c:strRef>
              <c:f>FARSeeing!$E$1</c:f>
              <c:strCache>
                <c:ptCount val="1"/>
                <c:pt idx="0">
                  <c:v>HMM-GMM(7)</c:v>
                </c:pt>
              </c:strCache>
            </c:strRef>
          </c:tx>
          <c:spPr>
            <a:solidFill>
              <a:schemeClr val="accent4"/>
            </a:solidFill>
            <a:ln>
              <a:noFill/>
            </a:ln>
            <a:effectLst/>
            <a:sp3d/>
          </c:spPr>
          <c:cat>
            <c:strRef>
              <c:f>FARSeeing!$A$2:$A$23</c:f>
              <c:strCache>
                <c:ptCount val="22"/>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strCache>
            </c:strRef>
          </c:cat>
          <c:val>
            <c:numRef>
              <c:f>FARSeeing!$E$2:$E$23</c:f>
              <c:numCache>
                <c:formatCode>General</c:formatCode>
                <c:ptCount val="22"/>
                <c:pt idx="0">
                  <c:v>-87660.483659999998</c:v>
                </c:pt>
                <c:pt idx="1">
                  <c:v>-120083.108905</c:v>
                </c:pt>
                <c:pt idx="2">
                  <c:v>-118516.508571</c:v>
                </c:pt>
                <c:pt idx="3">
                  <c:v>-120544.078987</c:v>
                </c:pt>
                <c:pt idx="4">
                  <c:v>-126073.256364</c:v>
                </c:pt>
                <c:pt idx="5">
                  <c:v>-123859.12115799999</c:v>
                </c:pt>
                <c:pt idx="6">
                  <c:v>-116391.856025</c:v>
                </c:pt>
                <c:pt idx="7">
                  <c:v>-157788.21814300001</c:v>
                </c:pt>
                <c:pt idx="8">
                  <c:v>-173348.87523899999</c:v>
                </c:pt>
                <c:pt idx="9">
                  <c:v>-115019.081786</c:v>
                </c:pt>
                <c:pt idx="10">
                  <c:v>-124773.935765</c:v>
                </c:pt>
                <c:pt idx="11">
                  <c:v>-105532.119804</c:v>
                </c:pt>
                <c:pt idx="12">
                  <c:v>-122973.694263</c:v>
                </c:pt>
                <c:pt idx="13">
                  <c:v>-120596.35416800001</c:v>
                </c:pt>
                <c:pt idx="14">
                  <c:v>-109500.884733</c:v>
                </c:pt>
                <c:pt idx="15">
                  <c:v>-112534.17658100001</c:v>
                </c:pt>
                <c:pt idx="16">
                  <c:v>-160121.42984</c:v>
                </c:pt>
                <c:pt idx="17">
                  <c:v>-115899.060363</c:v>
                </c:pt>
                <c:pt idx="18">
                  <c:v>-124197.270516</c:v>
                </c:pt>
                <c:pt idx="19">
                  <c:v>-159265.364026</c:v>
                </c:pt>
                <c:pt idx="20">
                  <c:v>-161979.64472000001</c:v>
                </c:pt>
                <c:pt idx="21">
                  <c:v>-143325.98577500001</c:v>
                </c:pt>
              </c:numCache>
            </c:numRef>
          </c:val>
          <c:smooth val="0"/>
          <c:extLst>
            <c:ext xmlns:c16="http://schemas.microsoft.com/office/drawing/2014/chart" uri="{C3380CC4-5D6E-409C-BE32-E72D297353CC}">
              <c16:uniqueId val="{00000003-81EC-445C-9B38-2886306DF7AC}"/>
            </c:ext>
          </c:extLst>
        </c:ser>
        <c:ser>
          <c:idx val="4"/>
          <c:order val="4"/>
          <c:tx>
            <c:strRef>
              <c:f>FARSeeing!$F$1</c:f>
              <c:strCache>
                <c:ptCount val="1"/>
                <c:pt idx="0">
                  <c:v>HMM-DGMs</c:v>
                </c:pt>
              </c:strCache>
            </c:strRef>
          </c:tx>
          <c:spPr>
            <a:solidFill>
              <a:schemeClr val="accent5"/>
            </a:solidFill>
            <a:ln>
              <a:noFill/>
            </a:ln>
            <a:effectLst/>
            <a:sp3d/>
          </c:spPr>
          <c:cat>
            <c:strRef>
              <c:f>FARSeeing!$A$2:$A$23</c:f>
              <c:strCache>
                <c:ptCount val="22"/>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strCache>
            </c:strRef>
          </c:cat>
          <c:val>
            <c:numRef>
              <c:f>FARSeeing!$F$2:$F$23</c:f>
              <c:numCache>
                <c:formatCode>General</c:formatCode>
                <c:ptCount val="22"/>
                <c:pt idx="0">
                  <c:v>3136.5090409999998</c:v>
                </c:pt>
                <c:pt idx="1">
                  <c:v>3325.429901</c:v>
                </c:pt>
                <c:pt idx="2">
                  <c:v>3331.2417409999998</c:v>
                </c:pt>
                <c:pt idx="3">
                  <c:v>3013.300119</c:v>
                </c:pt>
                <c:pt idx="4">
                  <c:v>2942.5244210000001</c:v>
                </c:pt>
                <c:pt idx="5">
                  <c:v>2091.5422960000001</c:v>
                </c:pt>
                <c:pt idx="6">
                  <c:v>3231.9447719999998</c:v>
                </c:pt>
                <c:pt idx="7">
                  <c:v>3031.242655</c:v>
                </c:pt>
                <c:pt idx="8">
                  <c:v>3121.1868690000001</c:v>
                </c:pt>
                <c:pt idx="9">
                  <c:v>2139.66525</c:v>
                </c:pt>
                <c:pt idx="10">
                  <c:v>2309.0059150000002</c:v>
                </c:pt>
                <c:pt idx="11">
                  <c:v>3176.5090409999998</c:v>
                </c:pt>
                <c:pt idx="12">
                  <c:v>3335.429901</c:v>
                </c:pt>
                <c:pt idx="13">
                  <c:v>3327.2417409999998</c:v>
                </c:pt>
                <c:pt idx="14">
                  <c:v>3375.300119</c:v>
                </c:pt>
                <c:pt idx="15">
                  <c:v>3548.5244210000001</c:v>
                </c:pt>
                <c:pt idx="16">
                  <c:v>1616.5422960000001</c:v>
                </c:pt>
                <c:pt idx="17">
                  <c:v>3548.9447719999998</c:v>
                </c:pt>
                <c:pt idx="18">
                  <c:v>3432.242655</c:v>
                </c:pt>
                <c:pt idx="19">
                  <c:v>3290.1868690000001</c:v>
                </c:pt>
                <c:pt idx="20">
                  <c:v>2335.66525</c:v>
                </c:pt>
                <c:pt idx="21">
                  <c:v>2630.0059150000002</c:v>
                </c:pt>
              </c:numCache>
            </c:numRef>
          </c:val>
          <c:smooth val="0"/>
          <c:extLst>
            <c:ext xmlns:c16="http://schemas.microsoft.com/office/drawing/2014/chart" uri="{C3380CC4-5D6E-409C-BE32-E72D297353CC}">
              <c16:uniqueId val="{00000004-81EC-445C-9B38-2886306DF7AC}"/>
            </c:ext>
          </c:extLst>
        </c:ser>
        <c:dLbls>
          <c:showLegendKey val="0"/>
          <c:showVal val="0"/>
          <c:showCatName val="0"/>
          <c:showSerName val="0"/>
          <c:showPercent val="0"/>
          <c:showBubbleSize val="0"/>
        </c:dLbls>
        <c:axId val="158326176"/>
        <c:axId val="158326568"/>
        <c:axId val="158425312"/>
      </c:line3DChart>
      <c:catAx>
        <c:axId val="158326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58326568"/>
        <c:crosses val="autoZero"/>
        <c:auto val="1"/>
        <c:lblAlgn val="ctr"/>
        <c:lblOffset val="100"/>
        <c:noMultiLvlLbl val="0"/>
      </c:catAx>
      <c:valAx>
        <c:axId val="158326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Log-likelihood</a:t>
                </a:r>
                <a:endParaRPr lang="zh-CN" dirty="0">
                  <a:latin typeface="Calibri" panose="020F0502020204030204" pitchFamily="34" charset="0"/>
                  <a:cs typeface="Calibri" panose="020F0502020204030204" pitchFamily="34" charset="0"/>
                </a:endParaRPr>
              </a:p>
            </c:rich>
          </c:tx>
          <c:layout>
            <c:manualLayout>
              <c:xMode val="edge"/>
              <c:yMode val="edge"/>
              <c:x val="4.6038608636568154E-2"/>
              <c:y val="0.3690751657126282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58326176"/>
        <c:crosses val="autoZero"/>
        <c:crossBetween val="between"/>
      </c:valAx>
      <c:serAx>
        <c:axId val="158425312"/>
        <c:scaling>
          <c:orientation val="minMax"/>
        </c:scaling>
        <c:delete val="1"/>
        <c:axPos val="b"/>
        <c:majorTickMark val="out"/>
        <c:minorTickMark val="none"/>
        <c:tickLblPos val="nextTo"/>
        <c:crossAx val="158326568"/>
        <c:crosses val="autoZero"/>
      </c:serAx>
      <c:spPr>
        <a:noFill/>
        <a:ln>
          <a:noFill/>
        </a:ln>
        <a:effectLst/>
      </c:spPr>
    </c:plotArea>
    <c:legend>
      <c:legendPos val="r"/>
      <c:layout>
        <c:manualLayout>
          <c:xMode val="edge"/>
          <c:yMode val="edge"/>
          <c:x val="4.8469529544101102E-2"/>
          <c:y val="0.84338813011320479"/>
          <c:w val="0.90201881014873142"/>
          <c:h val="0.1313684747739865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Log Likelihood Values for UR Dataset</a:t>
            </a:r>
            <a:endParaRPr lang="zh-CN" dirty="0">
              <a:latin typeface="Calibri" panose="020F0502020204030204" pitchFamily="34" charset="0"/>
              <a:cs typeface="Calibri" panose="020F0502020204030204" pitchFamily="34" charset="0"/>
            </a:endParaRPr>
          </a:p>
        </c:rich>
      </c:tx>
      <c:layout>
        <c:manualLayout>
          <c:xMode val="edge"/>
          <c:yMode val="edge"/>
          <c:x val="0.26507633479809078"/>
          <c:y val="7.148195603256650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4041212222477495"/>
          <c:y val="0.1470366699702676"/>
          <c:w val="0.83624570270891208"/>
          <c:h val="0.73849308975129335"/>
        </c:manualLayout>
      </c:layout>
      <c:line3DChart>
        <c:grouping val="standard"/>
        <c:varyColors val="0"/>
        <c:ser>
          <c:idx val="0"/>
          <c:order val="0"/>
          <c:tx>
            <c:strRef>
              <c:f>Sheet3!$B$1</c:f>
              <c:strCache>
                <c:ptCount val="1"/>
                <c:pt idx="0">
                  <c:v>HMM-GMM(1)</c:v>
                </c:pt>
              </c:strCache>
            </c:strRef>
          </c:tx>
          <c:spPr>
            <a:solidFill>
              <a:schemeClr val="accent1"/>
            </a:solidFill>
            <a:ln>
              <a:noFill/>
            </a:ln>
            <a:effectLst/>
            <a:sp3d/>
          </c:spPr>
          <c:cat>
            <c:strRef>
              <c:f>Sheet3!$A$2:$A$31</c:f>
              <c:strCache>
                <c:ptCount val="30"/>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pt idx="22">
                  <c:v>s23</c:v>
                </c:pt>
                <c:pt idx="23">
                  <c:v>s24</c:v>
                </c:pt>
                <c:pt idx="24">
                  <c:v>s25</c:v>
                </c:pt>
                <c:pt idx="25">
                  <c:v>s26</c:v>
                </c:pt>
                <c:pt idx="26">
                  <c:v>s27</c:v>
                </c:pt>
                <c:pt idx="27">
                  <c:v>s28</c:v>
                </c:pt>
                <c:pt idx="28">
                  <c:v>s29</c:v>
                </c:pt>
                <c:pt idx="29">
                  <c:v>s30</c:v>
                </c:pt>
              </c:strCache>
            </c:strRef>
          </c:cat>
          <c:val>
            <c:numRef>
              <c:f>Sheet3!$B$2:$B$31</c:f>
              <c:numCache>
                <c:formatCode>General</c:formatCode>
                <c:ptCount val="30"/>
                <c:pt idx="0">
                  <c:v>-51630.060225000001</c:v>
                </c:pt>
                <c:pt idx="1">
                  <c:v>-35255.297804000002</c:v>
                </c:pt>
                <c:pt idx="2">
                  <c:v>-85595.011561000007</c:v>
                </c:pt>
                <c:pt idx="3">
                  <c:v>-32743.054897999999</c:v>
                </c:pt>
                <c:pt idx="4">
                  <c:v>-58140.968172000001</c:v>
                </c:pt>
                <c:pt idx="5">
                  <c:v>-36851.452998000001</c:v>
                </c:pt>
                <c:pt idx="6">
                  <c:v>-97421.301905999993</c:v>
                </c:pt>
                <c:pt idx="7">
                  <c:v>-32435.871089</c:v>
                </c:pt>
                <c:pt idx="8">
                  <c:v>-75714.211450999996</c:v>
                </c:pt>
                <c:pt idx="9">
                  <c:v>-22062.398513</c:v>
                </c:pt>
                <c:pt idx="10">
                  <c:v>-40446.283485</c:v>
                </c:pt>
                <c:pt idx="11">
                  <c:v>-41816.884442000002</c:v>
                </c:pt>
                <c:pt idx="12">
                  <c:v>-92129.076082</c:v>
                </c:pt>
                <c:pt idx="13">
                  <c:v>-48219.542471000001</c:v>
                </c:pt>
                <c:pt idx="14">
                  <c:v>-63287.216335999998</c:v>
                </c:pt>
                <c:pt idx="15">
                  <c:v>-39657.362557</c:v>
                </c:pt>
                <c:pt idx="16">
                  <c:v>-55449.184126</c:v>
                </c:pt>
                <c:pt idx="17">
                  <c:v>-44514.74424</c:v>
                </c:pt>
                <c:pt idx="18">
                  <c:v>-70157.616393000004</c:v>
                </c:pt>
                <c:pt idx="19">
                  <c:v>-78404.429048999998</c:v>
                </c:pt>
                <c:pt idx="20">
                  <c:v>-47030.622285999998</c:v>
                </c:pt>
                <c:pt idx="21">
                  <c:v>-49247.322051000003</c:v>
                </c:pt>
                <c:pt idx="22">
                  <c:v>-57122.135521999997</c:v>
                </c:pt>
                <c:pt idx="23">
                  <c:v>-57851.822048000002</c:v>
                </c:pt>
                <c:pt idx="24">
                  <c:v>-68364.570535999999</c:v>
                </c:pt>
                <c:pt idx="25">
                  <c:v>-54020.532981999997</c:v>
                </c:pt>
                <c:pt idx="26">
                  <c:v>-87020.772924000004</c:v>
                </c:pt>
                <c:pt idx="27">
                  <c:v>-38416.712864000001</c:v>
                </c:pt>
                <c:pt idx="28">
                  <c:v>-79578.308896000002</c:v>
                </c:pt>
                <c:pt idx="29">
                  <c:v>-67344.098402000003</c:v>
                </c:pt>
              </c:numCache>
            </c:numRef>
          </c:val>
          <c:smooth val="0"/>
          <c:extLst>
            <c:ext xmlns:c16="http://schemas.microsoft.com/office/drawing/2014/chart" uri="{C3380CC4-5D6E-409C-BE32-E72D297353CC}">
              <c16:uniqueId val="{00000000-8131-46AD-96E5-323A7E13A0CD}"/>
            </c:ext>
          </c:extLst>
        </c:ser>
        <c:ser>
          <c:idx val="1"/>
          <c:order val="1"/>
          <c:tx>
            <c:strRef>
              <c:f>Sheet3!$C$1</c:f>
              <c:strCache>
                <c:ptCount val="1"/>
                <c:pt idx="0">
                  <c:v>HMM-GMM(3)</c:v>
                </c:pt>
              </c:strCache>
            </c:strRef>
          </c:tx>
          <c:spPr>
            <a:solidFill>
              <a:schemeClr val="accent2"/>
            </a:solidFill>
            <a:ln>
              <a:noFill/>
            </a:ln>
            <a:effectLst/>
            <a:sp3d/>
          </c:spPr>
          <c:cat>
            <c:strRef>
              <c:f>Sheet3!$A$2:$A$31</c:f>
              <c:strCache>
                <c:ptCount val="30"/>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pt idx="22">
                  <c:v>s23</c:v>
                </c:pt>
                <c:pt idx="23">
                  <c:v>s24</c:v>
                </c:pt>
                <c:pt idx="24">
                  <c:v>s25</c:v>
                </c:pt>
                <c:pt idx="25">
                  <c:v>s26</c:v>
                </c:pt>
                <c:pt idx="26">
                  <c:v>s27</c:v>
                </c:pt>
                <c:pt idx="27">
                  <c:v>s28</c:v>
                </c:pt>
                <c:pt idx="28">
                  <c:v>s29</c:v>
                </c:pt>
                <c:pt idx="29">
                  <c:v>s30</c:v>
                </c:pt>
              </c:strCache>
            </c:strRef>
          </c:cat>
          <c:val>
            <c:numRef>
              <c:f>Sheet3!$C$2:$C$31</c:f>
              <c:numCache>
                <c:formatCode>General</c:formatCode>
                <c:ptCount val="30"/>
                <c:pt idx="0">
                  <c:v>-51334.316202000002</c:v>
                </c:pt>
                <c:pt idx="1">
                  <c:v>-35014.621422999997</c:v>
                </c:pt>
                <c:pt idx="2">
                  <c:v>-85737.211175999997</c:v>
                </c:pt>
                <c:pt idx="3">
                  <c:v>-32825.665792</c:v>
                </c:pt>
                <c:pt idx="4">
                  <c:v>-57780.523179999997</c:v>
                </c:pt>
                <c:pt idx="5">
                  <c:v>-37091.852096000002</c:v>
                </c:pt>
                <c:pt idx="6">
                  <c:v>-96913.215643999996</c:v>
                </c:pt>
                <c:pt idx="7">
                  <c:v>-32482.20953</c:v>
                </c:pt>
                <c:pt idx="8">
                  <c:v>-76176.071316000001</c:v>
                </c:pt>
                <c:pt idx="9">
                  <c:v>-22248.001041</c:v>
                </c:pt>
                <c:pt idx="10">
                  <c:v>-40294.836582000004</c:v>
                </c:pt>
                <c:pt idx="11">
                  <c:v>-41487.681744000001</c:v>
                </c:pt>
                <c:pt idx="12">
                  <c:v>-92763.737781000003</c:v>
                </c:pt>
                <c:pt idx="13">
                  <c:v>-48096.017210999998</c:v>
                </c:pt>
                <c:pt idx="14">
                  <c:v>-63154.766169000002</c:v>
                </c:pt>
                <c:pt idx="15">
                  <c:v>-39518.131751000001</c:v>
                </c:pt>
                <c:pt idx="16">
                  <c:v>-55444.094955</c:v>
                </c:pt>
                <c:pt idx="17">
                  <c:v>-44196.456253999997</c:v>
                </c:pt>
                <c:pt idx="18">
                  <c:v>-70240.682878000007</c:v>
                </c:pt>
                <c:pt idx="19">
                  <c:v>-78526.188811</c:v>
                </c:pt>
                <c:pt idx="20">
                  <c:v>-47183.139690000004</c:v>
                </c:pt>
                <c:pt idx="21">
                  <c:v>-49140.441667999999</c:v>
                </c:pt>
                <c:pt idx="22">
                  <c:v>-57104.693705999998</c:v>
                </c:pt>
                <c:pt idx="23">
                  <c:v>-58490.866415999997</c:v>
                </c:pt>
                <c:pt idx="24">
                  <c:v>-68105.180877000006</c:v>
                </c:pt>
                <c:pt idx="25">
                  <c:v>-53718.777865999997</c:v>
                </c:pt>
                <c:pt idx="26">
                  <c:v>-86909.705344000002</c:v>
                </c:pt>
                <c:pt idx="27">
                  <c:v>-38234.386617999997</c:v>
                </c:pt>
                <c:pt idx="28">
                  <c:v>-79329.430024999994</c:v>
                </c:pt>
                <c:pt idx="29">
                  <c:v>-67333.553509999998</c:v>
                </c:pt>
              </c:numCache>
            </c:numRef>
          </c:val>
          <c:smooth val="0"/>
          <c:extLst>
            <c:ext xmlns:c16="http://schemas.microsoft.com/office/drawing/2014/chart" uri="{C3380CC4-5D6E-409C-BE32-E72D297353CC}">
              <c16:uniqueId val="{00000001-8131-46AD-96E5-323A7E13A0CD}"/>
            </c:ext>
          </c:extLst>
        </c:ser>
        <c:ser>
          <c:idx val="2"/>
          <c:order val="2"/>
          <c:tx>
            <c:strRef>
              <c:f>Sheet3!$D$1</c:f>
              <c:strCache>
                <c:ptCount val="1"/>
                <c:pt idx="0">
                  <c:v>HMM-GMM(5)</c:v>
                </c:pt>
              </c:strCache>
            </c:strRef>
          </c:tx>
          <c:spPr>
            <a:solidFill>
              <a:schemeClr val="accent3"/>
            </a:solidFill>
            <a:ln>
              <a:noFill/>
            </a:ln>
            <a:effectLst/>
            <a:sp3d/>
          </c:spPr>
          <c:cat>
            <c:strRef>
              <c:f>Sheet3!$A$2:$A$31</c:f>
              <c:strCache>
                <c:ptCount val="30"/>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pt idx="22">
                  <c:v>s23</c:v>
                </c:pt>
                <c:pt idx="23">
                  <c:v>s24</c:v>
                </c:pt>
                <c:pt idx="24">
                  <c:v>s25</c:v>
                </c:pt>
                <c:pt idx="25">
                  <c:v>s26</c:v>
                </c:pt>
                <c:pt idx="26">
                  <c:v>s27</c:v>
                </c:pt>
                <c:pt idx="27">
                  <c:v>s28</c:v>
                </c:pt>
                <c:pt idx="28">
                  <c:v>s29</c:v>
                </c:pt>
                <c:pt idx="29">
                  <c:v>s30</c:v>
                </c:pt>
              </c:strCache>
            </c:strRef>
          </c:cat>
          <c:val>
            <c:numRef>
              <c:f>Sheet3!$D$2:$D$31</c:f>
              <c:numCache>
                <c:formatCode>General</c:formatCode>
                <c:ptCount val="30"/>
                <c:pt idx="0">
                  <c:v>-46639.220580000001</c:v>
                </c:pt>
                <c:pt idx="1">
                  <c:v>-35412.620065000003</c:v>
                </c:pt>
                <c:pt idx="2">
                  <c:v>-84985.577162000001</c:v>
                </c:pt>
                <c:pt idx="3">
                  <c:v>-32783.768046999998</c:v>
                </c:pt>
                <c:pt idx="4">
                  <c:v>-57867.182962999999</c:v>
                </c:pt>
                <c:pt idx="5">
                  <c:v>-37122.511907</c:v>
                </c:pt>
                <c:pt idx="6">
                  <c:v>-97586.654139000006</c:v>
                </c:pt>
                <c:pt idx="7">
                  <c:v>-32147.715819000001</c:v>
                </c:pt>
                <c:pt idx="8">
                  <c:v>-76079.491743999999</c:v>
                </c:pt>
                <c:pt idx="9">
                  <c:v>-22152.609308999999</c:v>
                </c:pt>
                <c:pt idx="10">
                  <c:v>-39916.912916000001</c:v>
                </c:pt>
                <c:pt idx="11">
                  <c:v>-41375.015904</c:v>
                </c:pt>
                <c:pt idx="12">
                  <c:v>-92295.157978999996</c:v>
                </c:pt>
                <c:pt idx="13">
                  <c:v>-48327.100778</c:v>
                </c:pt>
                <c:pt idx="14">
                  <c:v>-63177.818495</c:v>
                </c:pt>
                <c:pt idx="15">
                  <c:v>-39381.521007000003</c:v>
                </c:pt>
                <c:pt idx="16">
                  <c:v>-55342.407677000003</c:v>
                </c:pt>
                <c:pt idx="17">
                  <c:v>-44518.055496000001</c:v>
                </c:pt>
                <c:pt idx="18">
                  <c:v>-70677.086630999998</c:v>
                </c:pt>
                <c:pt idx="19">
                  <c:v>-78424.121146999998</c:v>
                </c:pt>
                <c:pt idx="20">
                  <c:v>-47124.278596999997</c:v>
                </c:pt>
                <c:pt idx="21">
                  <c:v>-49036.357454999998</c:v>
                </c:pt>
                <c:pt idx="22">
                  <c:v>-57073.312080999996</c:v>
                </c:pt>
                <c:pt idx="23">
                  <c:v>-58026.303221000002</c:v>
                </c:pt>
                <c:pt idx="24">
                  <c:v>-68389.816588999995</c:v>
                </c:pt>
                <c:pt idx="25">
                  <c:v>-54112.527275</c:v>
                </c:pt>
                <c:pt idx="26">
                  <c:v>-87281.583553000004</c:v>
                </c:pt>
                <c:pt idx="27">
                  <c:v>-38146.937514999998</c:v>
                </c:pt>
                <c:pt idx="28">
                  <c:v>-79174.543690999999</c:v>
                </c:pt>
                <c:pt idx="29">
                  <c:v>-67186.959354999999</c:v>
                </c:pt>
              </c:numCache>
            </c:numRef>
          </c:val>
          <c:smooth val="0"/>
          <c:extLst>
            <c:ext xmlns:c16="http://schemas.microsoft.com/office/drawing/2014/chart" uri="{C3380CC4-5D6E-409C-BE32-E72D297353CC}">
              <c16:uniqueId val="{00000002-8131-46AD-96E5-323A7E13A0CD}"/>
            </c:ext>
          </c:extLst>
        </c:ser>
        <c:ser>
          <c:idx val="3"/>
          <c:order val="3"/>
          <c:tx>
            <c:strRef>
              <c:f>Sheet3!$E$1</c:f>
              <c:strCache>
                <c:ptCount val="1"/>
                <c:pt idx="0">
                  <c:v>HMM-GMM(7)</c:v>
                </c:pt>
              </c:strCache>
            </c:strRef>
          </c:tx>
          <c:spPr>
            <a:solidFill>
              <a:schemeClr val="accent4"/>
            </a:solidFill>
            <a:ln>
              <a:noFill/>
            </a:ln>
            <a:effectLst/>
            <a:sp3d/>
          </c:spPr>
          <c:cat>
            <c:strRef>
              <c:f>Sheet3!$A$2:$A$31</c:f>
              <c:strCache>
                <c:ptCount val="30"/>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pt idx="22">
                  <c:v>s23</c:v>
                </c:pt>
                <c:pt idx="23">
                  <c:v>s24</c:v>
                </c:pt>
                <c:pt idx="24">
                  <c:v>s25</c:v>
                </c:pt>
                <c:pt idx="25">
                  <c:v>s26</c:v>
                </c:pt>
                <c:pt idx="26">
                  <c:v>s27</c:v>
                </c:pt>
                <c:pt idx="27">
                  <c:v>s28</c:v>
                </c:pt>
                <c:pt idx="28">
                  <c:v>s29</c:v>
                </c:pt>
                <c:pt idx="29">
                  <c:v>s30</c:v>
                </c:pt>
              </c:strCache>
            </c:strRef>
          </c:cat>
          <c:val>
            <c:numRef>
              <c:f>Sheet3!$E$2:$E$31</c:f>
              <c:numCache>
                <c:formatCode>General</c:formatCode>
                <c:ptCount val="30"/>
                <c:pt idx="0">
                  <c:v>-51457.994487000004</c:v>
                </c:pt>
                <c:pt idx="1">
                  <c:v>-35140.458821</c:v>
                </c:pt>
                <c:pt idx="2">
                  <c:v>-85288.094114000007</c:v>
                </c:pt>
                <c:pt idx="3">
                  <c:v>-32782.675781999998</c:v>
                </c:pt>
                <c:pt idx="4">
                  <c:v>-57741.829587</c:v>
                </c:pt>
                <c:pt idx="5">
                  <c:v>-37085.688454000003</c:v>
                </c:pt>
                <c:pt idx="6">
                  <c:v>-97161.220361999993</c:v>
                </c:pt>
                <c:pt idx="7">
                  <c:v>-32522.67959</c:v>
                </c:pt>
                <c:pt idx="8">
                  <c:v>-76013.751871999993</c:v>
                </c:pt>
                <c:pt idx="9">
                  <c:v>-22506.071972000002</c:v>
                </c:pt>
                <c:pt idx="10">
                  <c:v>-40154.660994999998</c:v>
                </c:pt>
                <c:pt idx="11">
                  <c:v>-41934.579392</c:v>
                </c:pt>
                <c:pt idx="12">
                  <c:v>-92489.654108000002</c:v>
                </c:pt>
                <c:pt idx="13">
                  <c:v>-48727.657880999999</c:v>
                </c:pt>
                <c:pt idx="14">
                  <c:v>-63098.830525999998</c:v>
                </c:pt>
                <c:pt idx="15">
                  <c:v>-39570.274774999998</c:v>
                </c:pt>
                <c:pt idx="16">
                  <c:v>-55532.611216999998</c:v>
                </c:pt>
                <c:pt idx="17">
                  <c:v>-44609.053720000004</c:v>
                </c:pt>
                <c:pt idx="18">
                  <c:v>-70306.786546999996</c:v>
                </c:pt>
                <c:pt idx="19">
                  <c:v>-78638.892668999993</c:v>
                </c:pt>
                <c:pt idx="20">
                  <c:v>-47092.733051000003</c:v>
                </c:pt>
                <c:pt idx="21">
                  <c:v>-49120.666605999999</c:v>
                </c:pt>
                <c:pt idx="22">
                  <c:v>-57345.193076000003</c:v>
                </c:pt>
                <c:pt idx="23">
                  <c:v>-58095.524942999997</c:v>
                </c:pt>
                <c:pt idx="24">
                  <c:v>-67910.083824000001</c:v>
                </c:pt>
                <c:pt idx="25">
                  <c:v>-53817.739318</c:v>
                </c:pt>
                <c:pt idx="26">
                  <c:v>-87034.530071999994</c:v>
                </c:pt>
                <c:pt idx="27">
                  <c:v>-38239.687669999999</c:v>
                </c:pt>
                <c:pt idx="28">
                  <c:v>-79480.779580000002</c:v>
                </c:pt>
                <c:pt idx="29">
                  <c:v>-67345.844173999998</c:v>
                </c:pt>
              </c:numCache>
            </c:numRef>
          </c:val>
          <c:smooth val="0"/>
          <c:extLst>
            <c:ext xmlns:c16="http://schemas.microsoft.com/office/drawing/2014/chart" uri="{C3380CC4-5D6E-409C-BE32-E72D297353CC}">
              <c16:uniqueId val="{00000003-8131-46AD-96E5-323A7E13A0CD}"/>
            </c:ext>
          </c:extLst>
        </c:ser>
        <c:ser>
          <c:idx val="4"/>
          <c:order val="4"/>
          <c:tx>
            <c:strRef>
              <c:f>Sheet3!$F$1</c:f>
              <c:strCache>
                <c:ptCount val="1"/>
                <c:pt idx="0">
                  <c:v>HMM-DGMs</c:v>
                </c:pt>
              </c:strCache>
            </c:strRef>
          </c:tx>
          <c:spPr>
            <a:solidFill>
              <a:schemeClr val="accent5"/>
            </a:solidFill>
            <a:ln>
              <a:noFill/>
            </a:ln>
            <a:effectLst/>
            <a:sp3d/>
          </c:spPr>
          <c:cat>
            <c:strRef>
              <c:f>Sheet3!$A$2:$A$31</c:f>
              <c:strCache>
                <c:ptCount val="30"/>
                <c:pt idx="0">
                  <c:v>s1</c:v>
                </c:pt>
                <c:pt idx="1">
                  <c:v>s2</c:v>
                </c:pt>
                <c:pt idx="2">
                  <c:v>s3</c:v>
                </c:pt>
                <c:pt idx="3">
                  <c:v>s4</c:v>
                </c:pt>
                <c:pt idx="4">
                  <c:v>s5</c:v>
                </c:pt>
                <c:pt idx="5">
                  <c:v>s6</c:v>
                </c:pt>
                <c:pt idx="6">
                  <c:v>s7</c:v>
                </c:pt>
                <c:pt idx="7">
                  <c:v>s8</c:v>
                </c:pt>
                <c:pt idx="8">
                  <c:v>s9</c:v>
                </c:pt>
                <c:pt idx="9">
                  <c:v>s10</c:v>
                </c:pt>
                <c:pt idx="10">
                  <c:v>s11</c:v>
                </c:pt>
                <c:pt idx="11">
                  <c:v>s12</c:v>
                </c:pt>
                <c:pt idx="12">
                  <c:v>s13</c:v>
                </c:pt>
                <c:pt idx="13">
                  <c:v>s14</c:v>
                </c:pt>
                <c:pt idx="14">
                  <c:v>s15</c:v>
                </c:pt>
                <c:pt idx="15">
                  <c:v>s16</c:v>
                </c:pt>
                <c:pt idx="16">
                  <c:v>s17</c:v>
                </c:pt>
                <c:pt idx="17">
                  <c:v>s18</c:v>
                </c:pt>
                <c:pt idx="18">
                  <c:v>s19</c:v>
                </c:pt>
                <c:pt idx="19">
                  <c:v>s20</c:v>
                </c:pt>
                <c:pt idx="20">
                  <c:v>s21</c:v>
                </c:pt>
                <c:pt idx="21">
                  <c:v>s22</c:v>
                </c:pt>
                <c:pt idx="22">
                  <c:v>s23</c:v>
                </c:pt>
                <c:pt idx="23">
                  <c:v>s24</c:v>
                </c:pt>
                <c:pt idx="24">
                  <c:v>s25</c:v>
                </c:pt>
                <c:pt idx="25">
                  <c:v>s26</c:v>
                </c:pt>
                <c:pt idx="26">
                  <c:v>s27</c:v>
                </c:pt>
                <c:pt idx="27">
                  <c:v>s28</c:v>
                </c:pt>
                <c:pt idx="28">
                  <c:v>s29</c:v>
                </c:pt>
                <c:pt idx="29">
                  <c:v>s30</c:v>
                </c:pt>
              </c:strCache>
            </c:strRef>
          </c:cat>
          <c:val>
            <c:numRef>
              <c:f>Sheet3!$F$2:$F$31</c:f>
              <c:numCache>
                <c:formatCode>General</c:formatCode>
                <c:ptCount val="30"/>
                <c:pt idx="0">
                  <c:v>529.53319299999998</c:v>
                </c:pt>
                <c:pt idx="1">
                  <c:v>78.366978000000003</c:v>
                </c:pt>
                <c:pt idx="2">
                  <c:v>941.16227900000001</c:v>
                </c:pt>
                <c:pt idx="3">
                  <c:v>89.169295000000005</c:v>
                </c:pt>
                <c:pt idx="4">
                  <c:v>150.484814</c:v>
                </c:pt>
                <c:pt idx="5">
                  <c:v>168.345429</c:v>
                </c:pt>
                <c:pt idx="6">
                  <c:v>270.294917</c:v>
                </c:pt>
                <c:pt idx="7">
                  <c:v>84.849446999999998</c:v>
                </c:pt>
                <c:pt idx="8">
                  <c:v>653.77796699999999</c:v>
                </c:pt>
                <c:pt idx="9">
                  <c:v>284.15573999999998</c:v>
                </c:pt>
                <c:pt idx="10">
                  <c:v>238.086389</c:v>
                </c:pt>
                <c:pt idx="11">
                  <c:v>316.42758700000002</c:v>
                </c:pt>
                <c:pt idx="12">
                  <c:v>-2397.3844250000002</c:v>
                </c:pt>
                <c:pt idx="13">
                  <c:v>291.010086</c:v>
                </c:pt>
                <c:pt idx="14">
                  <c:v>164.69732400000001</c:v>
                </c:pt>
                <c:pt idx="15">
                  <c:v>369.19172700000001</c:v>
                </c:pt>
                <c:pt idx="16">
                  <c:v>605.12356</c:v>
                </c:pt>
                <c:pt idx="17">
                  <c:v>358.48702500000002</c:v>
                </c:pt>
                <c:pt idx="18">
                  <c:v>191.99308199999999</c:v>
                </c:pt>
                <c:pt idx="19">
                  <c:v>667.45486400000004</c:v>
                </c:pt>
                <c:pt idx="20">
                  <c:v>209.78595200000001</c:v>
                </c:pt>
                <c:pt idx="21">
                  <c:v>251.03652</c:v>
                </c:pt>
                <c:pt idx="22">
                  <c:v>523.56867999999997</c:v>
                </c:pt>
                <c:pt idx="23">
                  <c:v>630.35977100000002</c:v>
                </c:pt>
                <c:pt idx="24">
                  <c:v>690.20463800000005</c:v>
                </c:pt>
                <c:pt idx="25">
                  <c:v>419.653749</c:v>
                </c:pt>
                <c:pt idx="26">
                  <c:v>731.17365600000005</c:v>
                </c:pt>
                <c:pt idx="27">
                  <c:v>381.93803600000001</c:v>
                </c:pt>
                <c:pt idx="28">
                  <c:v>592.76202899999998</c:v>
                </c:pt>
                <c:pt idx="29">
                  <c:v>766.16849000000002</c:v>
                </c:pt>
              </c:numCache>
            </c:numRef>
          </c:val>
          <c:smooth val="0"/>
          <c:extLst>
            <c:ext xmlns:c16="http://schemas.microsoft.com/office/drawing/2014/chart" uri="{C3380CC4-5D6E-409C-BE32-E72D297353CC}">
              <c16:uniqueId val="{00000004-8131-46AD-96E5-323A7E13A0CD}"/>
            </c:ext>
          </c:extLst>
        </c:ser>
        <c:dLbls>
          <c:showLegendKey val="0"/>
          <c:showVal val="0"/>
          <c:showCatName val="0"/>
          <c:showSerName val="0"/>
          <c:showPercent val="0"/>
          <c:showBubbleSize val="0"/>
        </c:dLbls>
        <c:axId val="158327352"/>
        <c:axId val="158327744"/>
        <c:axId val="158330152"/>
      </c:line3DChart>
      <c:catAx>
        <c:axId val="158327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58327744"/>
        <c:crosses val="autoZero"/>
        <c:auto val="1"/>
        <c:lblAlgn val="ctr"/>
        <c:lblOffset val="100"/>
        <c:noMultiLvlLbl val="0"/>
      </c:catAx>
      <c:valAx>
        <c:axId val="158327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latin typeface="Calibri" panose="020F0502020204030204" pitchFamily="34" charset="0"/>
                    <a:cs typeface="Calibri" panose="020F0502020204030204" pitchFamily="34" charset="0"/>
                  </a:rPr>
                  <a:t>Log-likelihood</a:t>
                </a:r>
                <a:endParaRPr lang="zh-CN" dirty="0">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58327352"/>
        <c:crosses val="autoZero"/>
        <c:crossBetween val="between"/>
      </c:valAx>
      <c:serAx>
        <c:axId val="158330152"/>
        <c:scaling>
          <c:orientation val="minMax"/>
        </c:scaling>
        <c:delete val="1"/>
        <c:axPos val="b"/>
        <c:majorTickMark val="out"/>
        <c:minorTickMark val="none"/>
        <c:tickLblPos val="nextTo"/>
        <c:crossAx val="15832774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600" b="0" i="0" baseline="0" dirty="0">
                <a:effectLst/>
              </a:rPr>
              <a:t>Fall Detection Comparison with FARSEEING Dataset</a:t>
            </a:r>
            <a:endParaRPr lang="zh-CN" altLang="zh-CN" sz="12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FARSeeing!$K$16</c:f>
              <c:strCache>
                <c:ptCount val="1"/>
                <c:pt idx="0">
                  <c:v>Threshold method</c:v>
                </c:pt>
              </c:strCache>
            </c:strRef>
          </c:tx>
          <c:spPr>
            <a:solidFill>
              <a:schemeClr val="accent1"/>
            </a:solidFill>
            <a:ln>
              <a:noFill/>
            </a:ln>
            <a:effectLst/>
          </c:spPr>
          <c:invertIfNegative val="0"/>
          <c:cat>
            <c:strRef>
              <c:f>FARSeeing!$L$15:$O$15</c:f>
              <c:strCache>
                <c:ptCount val="4"/>
                <c:pt idx="0">
                  <c:v>Accuracy</c:v>
                </c:pt>
                <c:pt idx="1">
                  <c:v>Precision</c:v>
                </c:pt>
                <c:pt idx="2">
                  <c:v>Recall</c:v>
                </c:pt>
                <c:pt idx="3">
                  <c:v>F1</c:v>
                </c:pt>
              </c:strCache>
            </c:strRef>
          </c:cat>
          <c:val>
            <c:numRef>
              <c:f>FARSeeing!$L$16:$O$16</c:f>
              <c:numCache>
                <c:formatCode>0.0000_ </c:formatCode>
                <c:ptCount val="4"/>
                <c:pt idx="0">
                  <c:v>0.83577712999999998</c:v>
                </c:pt>
                <c:pt idx="1">
                  <c:v>0.70236933999999995</c:v>
                </c:pt>
                <c:pt idx="2">
                  <c:v>0.77751983000000002</c:v>
                </c:pt>
                <c:pt idx="3">
                  <c:v>0.70360796000000003</c:v>
                </c:pt>
              </c:numCache>
            </c:numRef>
          </c:val>
          <c:extLst>
            <c:ext xmlns:c16="http://schemas.microsoft.com/office/drawing/2014/chart" uri="{C3380CC4-5D6E-409C-BE32-E72D297353CC}">
              <c16:uniqueId val="{00000000-7777-4C9A-A881-A89258CB9242}"/>
            </c:ext>
          </c:extLst>
        </c:ser>
        <c:ser>
          <c:idx val="1"/>
          <c:order val="1"/>
          <c:tx>
            <c:strRef>
              <c:f>FARSeeing!$K$17</c:f>
              <c:strCache>
                <c:ptCount val="1"/>
                <c:pt idx="0">
                  <c:v>ARMS</c:v>
                </c:pt>
              </c:strCache>
            </c:strRef>
          </c:tx>
          <c:spPr>
            <a:solidFill>
              <a:schemeClr val="accent2"/>
            </a:solidFill>
            <a:ln>
              <a:noFill/>
            </a:ln>
            <a:effectLst/>
          </c:spPr>
          <c:invertIfNegative val="0"/>
          <c:cat>
            <c:strRef>
              <c:f>FARSeeing!$L$15:$O$15</c:f>
              <c:strCache>
                <c:ptCount val="4"/>
                <c:pt idx="0">
                  <c:v>Accuracy</c:v>
                </c:pt>
                <c:pt idx="1">
                  <c:v>Precision</c:v>
                </c:pt>
                <c:pt idx="2">
                  <c:v>Recall</c:v>
                </c:pt>
                <c:pt idx="3">
                  <c:v>F1</c:v>
                </c:pt>
              </c:strCache>
            </c:strRef>
          </c:cat>
          <c:val>
            <c:numRef>
              <c:f>FARSeeing!$L$17:$O$17</c:f>
              <c:numCache>
                <c:formatCode>0.0000_ </c:formatCode>
                <c:ptCount val="4"/>
                <c:pt idx="0">
                  <c:v>0.83431085000000005</c:v>
                </c:pt>
                <c:pt idx="1">
                  <c:v>0.49575533999999999</c:v>
                </c:pt>
                <c:pt idx="2">
                  <c:v>0.87862894999999996</c:v>
                </c:pt>
                <c:pt idx="3">
                  <c:v>0.62085294000000002</c:v>
                </c:pt>
              </c:numCache>
            </c:numRef>
          </c:val>
          <c:extLst>
            <c:ext xmlns:c16="http://schemas.microsoft.com/office/drawing/2014/chart" uri="{C3380CC4-5D6E-409C-BE32-E72D297353CC}">
              <c16:uniqueId val="{00000001-7777-4C9A-A881-A89258CB9242}"/>
            </c:ext>
          </c:extLst>
        </c:ser>
        <c:ser>
          <c:idx val="2"/>
          <c:order val="2"/>
          <c:tx>
            <c:strRef>
              <c:f>FARSeeing!$K$18</c:f>
              <c:strCache>
                <c:ptCount val="1"/>
                <c:pt idx="0">
                  <c:v>CNN(2)</c:v>
                </c:pt>
              </c:strCache>
            </c:strRef>
          </c:tx>
          <c:spPr>
            <a:solidFill>
              <a:schemeClr val="accent3"/>
            </a:solidFill>
            <a:ln>
              <a:noFill/>
            </a:ln>
            <a:effectLst/>
          </c:spPr>
          <c:invertIfNegative val="0"/>
          <c:cat>
            <c:strRef>
              <c:f>FARSeeing!$L$15:$O$15</c:f>
              <c:strCache>
                <c:ptCount val="4"/>
                <c:pt idx="0">
                  <c:v>Accuracy</c:v>
                </c:pt>
                <c:pt idx="1">
                  <c:v>Precision</c:v>
                </c:pt>
                <c:pt idx="2">
                  <c:v>Recall</c:v>
                </c:pt>
                <c:pt idx="3">
                  <c:v>F1</c:v>
                </c:pt>
              </c:strCache>
            </c:strRef>
          </c:cat>
          <c:val>
            <c:numRef>
              <c:f>FARSeeing!$L$18:$O$18</c:f>
              <c:numCache>
                <c:formatCode>0.0000_ </c:formatCode>
                <c:ptCount val="4"/>
                <c:pt idx="0">
                  <c:v>0.87096773999999999</c:v>
                </c:pt>
                <c:pt idx="1">
                  <c:v>0.76019682</c:v>
                </c:pt>
                <c:pt idx="2">
                  <c:v>0.82656615</c:v>
                </c:pt>
                <c:pt idx="3">
                  <c:v>0.76811426000000005</c:v>
                </c:pt>
              </c:numCache>
            </c:numRef>
          </c:val>
          <c:extLst>
            <c:ext xmlns:c16="http://schemas.microsoft.com/office/drawing/2014/chart" uri="{C3380CC4-5D6E-409C-BE32-E72D297353CC}">
              <c16:uniqueId val="{00000002-7777-4C9A-A881-A89258CB9242}"/>
            </c:ext>
          </c:extLst>
        </c:ser>
        <c:ser>
          <c:idx val="3"/>
          <c:order val="3"/>
          <c:tx>
            <c:strRef>
              <c:f>FARSeeing!$K$19</c:f>
              <c:strCache>
                <c:ptCount val="1"/>
                <c:pt idx="0">
                  <c:v>CNN(3)</c:v>
                </c:pt>
              </c:strCache>
            </c:strRef>
          </c:tx>
          <c:spPr>
            <a:solidFill>
              <a:schemeClr val="accent4"/>
            </a:solidFill>
            <a:ln>
              <a:noFill/>
            </a:ln>
            <a:effectLst/>
          </c:spPr>
          <c:invertIfNegative val="0"/>
          <c:cat>
            <c:strRef>
              <c:f>FARSeeing!$L$15:$O$15</c:f>
              <c:strCache>
                <c:ptCount val="4"/>
                <c:pt idx="0">
                  <c:v>Accuracy</c:v>
                </c:pt>
                <c:pt idx="1">
                  <c:v>Precision</c:v>
                </c:pt>
                <c:pt idx="2">
                  <c:v>Recall</c:v>
                </c:pt>
                <c:pt idx="3">
                  <c:v>F1</c:v>
                </c:pt>
              </c:strCache>
            </c:strRef>
          </c:cat>
          <c:val>
            <c:numRef>
              <c:f>FARSeeing!$L$19:$O$19</c:f>
              <c:numCache>
                <c:formatCode>0.0000_ </c:formatCode>
                <c:ptCount val="4"/>
                <c:pt idx="0">
                  <c:v>0.86217009</c:v>
                </c:pt>
                <c:pt idx="1">
                  <c:v>0.70775781000000004</c:v>
                </c:pt>
                <c:pt idx="2">
                  <c:v>0.83424341000000002</c:v>
                </c:pt>
                <c:pt idx="3">
                  <c:v>0.74051067999999998</c:v>
                </c:pt>
              </c:numCache>
            </c:numRef>
          </c:val>
          <c:extLst>
            <c:ext xmlns:c16="http://schemas.microsoft.com/office/drawing/2014/chart" uri="{C3380CC4-5D6E-409C-BE32-E72D297353CC}">
              <c16:uniqueId val="{00000003-7777-4C9A-A881-A89258CB9242}"/>
            </c:ext>
          </c:extLst>
        </c:ser>
        <c:ser>
          <c:idx val="4"/>
          <c:order val="4"/>
          <c:tx>
            <c:strRef>
              <c:f>FARSeeing!$K$20</c:f>
              <c:strCache>
                <c:ptCount val="1"/>
                <c:pt idx="0">
                  <c:v>CNN(4)</c:v>
                </c:pt>
              </c:strCache>
            </c:strRef>
          </c:tx>
          <c:spPr>
            <a:solidFill>
              <a:schemeClr val="accent5"/>
            </a:solidFill>
            <a:ln>
              <a:noFill/>
            </a:ln>
            <a:effectLst/>
          </c:spPr>
          <c:invertIfNegative val="0"/>
          <c:cat>
            <c:strRef>
              <c:f>FARSeeing!$L$15:$O$15</c:f>
              <c:strCache>
                <c:ptCount val="4"/>
                <c:pt idx="0">
                  <c:v>Accuracy</c:v>
                </c:pt>
                <c:pt idx="1">
                  <c:v>Precision</c:v>
                </c:pt>
                <c:pt idx="2">
                  <c:v>Recall</c:v>
                </c:pt>
                <c:pt idx="3">
                  <c:v>F1</c:v>
                </c:pt>
              </c:strCache>
            </c:strRef>
          </c:cat>
          <c:val>
            <c:numRef>
              <c:f>FARSeeing!$L$20:$O$20</c:f>
              <c:numCache>
                <c:formatCode>0.0000_ </c:formatCode>
                <c:ptCount val="4"/>
                <c:pt idx="0">
                  <c:v>0.86950147</c:v>
                </c:pt>
                <c:pt idx="1">
                  <c:v>0.64680210000000005</c:v>
                </c:pt>
                <c:pt idx="2">
                  <c:v>0.87624042000000002</c:v>
                </c:pt>
                <c:pt idx="3">
                  <c:v>0.72687004</c:v>
                </c:pt>
              </c:numCache>
            </c:numRef>
          </c:val>
          <c:extLst>
            <c:ext xmlns:c16="http://schemas.microsoft.com/office/drawing/2014/chart" uri="{C3380CC4-5D6E-409C-BE32-E72D297353CC}">
              <c16:uniqueId val="{00000004-7777-4C9A-A881-A89258CB9242}"/>
            </c:ext>
          </c:extLst>
        </c:ser>
        <c:ser>
          <c:idx val="5"/>
          <c:order val="5"/>
          <c:tx>
            <c:strRef>
              <c:f>FARSeeing!$K$21</c:f>
              <c:strCache>
                <c:ptCount val="1"/>
                <c:pt idx="0">
                  <c:v>HMM-GAN</c:v>
                </c:pt>
              </c:strCache>
            </c:strRef>
          </c:tx>
          <c:spPr>
            <a:solidFill>
              <a:schemeClr val="accent6"/>
            </a:solidFill>
            <a:ln>
              <a:noFill/>
            </a:ln>
            <a:effectLst/>
          </c:spPr>
          <c:invertIfNegative val="0"/>
          <c:cat>
            <c:strRef>
              <c:f>FARSeeing!$L$15:$O$15</c:f>
              <c:strCache>
                <c:ptCount val="4"/>
                <c:pt idx="0">
                  <c:v>Accuracy</c:v>
                </c:pt>
                <c:pt idx="1">
                  <c:v>Precision</c:v>
                </c:pt>
                <c:pt idx="2">
                  <c:v>Recall</c:v>
                </c:pt>
                <c:pt idx="3">
                  <c:v>F1</c:v>
                </c:pt>
              </c:strCache>
            </c:strRef>
          </c:cat>
          <c:val>
            <c:numRef>
              <c:f>FARSeeing!$L$21:$O$21</c:f>
              <c:numCache>
                <c:formatCode>0.0000_ </c:formatCode>
                <c:ptCount val="4"/>
                <c:pt idx="0">
                  <c:v>0.89149560000000005</c:v>
                </c:pt>
                <c:pt idx="1">
                  <c:v>0.86417595999999997</c:v>
                </c:pt>
                <c:pt idx="2">
                  <c:v>0.82829269999999999</c:v>
                </c:pt>
                <c:pt idx="3">
                  <c:v>0.82640307999999996</c:v>
                </c:pt>
              </c:numCache>
            </c:numRef>
          </c:val>
          <c:extLst>
            <c:ext xmlns:c16="http://schemas.microsoft.com/office/drawing/2014/chart" uri="{C3380CC4-5D6E-409C-BE32-E72D297353CC}">
              <c16:uniqueId val="{00000005-7777-4C9A-A881-A89258CB9242}"/>
            </c:ext>
          </c:extLst>
        </c:ser>
        <c:dLbls>
          <c:showLegendKey val="0"/>
          <c:showVal val="0"/>
          <c:showCatName val="0"/>
          <c:showSerName val="0"/>
          <c:showPercent val="0"/>
          <c:showBubbleSize val="0"/>
        </c:dLbls>
        <c:gapWidth val="219"/>
        <c:overlap val="-27"/>
        <c:axId val="2073498976"/>
        <c:axId val="81862384"/>
      </c:barChart>
      <c:catAx>
        <c:axId val="207349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1862384"/>
        <c:crosses val="autoZero"/>
        <c:auto val="1"/>
        <c:lblAlgn val="ctr"/>
        <c:lblOffset val="100"/>
        <c:noMultiLvlLbl val="0"/>
      </c:catAx>
      <c:valAx>
        <c:axId val="8186238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73498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baseline="0" dirty="0">
                <a:effectLst/>
              </a:rPr>
              <a:t>Fall Detection Comparison with UR Fall Dataset </a:t>
            </a:r>
            <a:endParaRPr lang="zh-CN" altLang="zh-C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URFal!$B$20</c:f>
              <c:strCache>
                <c:ptCount val="1"/>
                <c:pt idx="0">
                  <c:v>Threshold method</c:v>
                </c:pt>
              </c:strCache>
            </c:strRef>
          </c:tx>
          <c:spPr>
            <a:solidFill>
              <a:schemeClr val="accent1"/>
            </a:solidFill>
            <a:ln>
              <a:noFill/>
            </a:ln>
            <a:effectLst/>
          </c:spPr>
          <c:invertIfNegative val="0"/>
          <c:cat>
            <c:strRef>
              <c:f>URFal!$C$19:$F$19</c:f>
              <c:strCache>
                <c:ptCount val="4"/>
                <c:pt idx="0">
                  <c:v>Accuracy</c:v>
                </c:pt>
                <c:pt idx="1">
                  <c:v>Precision</c:v>
                </c:pt>
                <c:pt idx="2">
                  <c:v>Recall</c:v>
                </c:pt>
                <c:pt idx="3">
                  <c:v>F1</c:v>
                </c:pt>
              </c:strCache>
            </c:strRef>
          </c:cat>
          <c:val>
            <c:numRef>
              <c:f>URFal!$C$20:$F$20</c:f>
              <c:numCache>
                <c:formatCode>0.0000_ </c:formatCode>
                <c:ptCount val="4"/>
                <c:pt idx="0">
                  <c:v>0.76077667999999998</c:v>
                </c:pt>
                <c:pt idx="1">
                  <c:v>0.61333333000000001</c:v>
                </c:pt>
                <c:pt idx="2">
                  <c:v>0.64666667</c:v>
                </c:pt>
                <c:pt idx="3">
                  <c:v>0.61852381000000001</c:v>
                </c:pt>
              </c:numCache>
            </c:numRef>
          </c:val>
          <c:extLst>
            <c:ext xmlns:c16="http://schemas.microsoft.com/office/drawing/2014/chart" uri="{C3380CC4-5D6E-409C-BE32-E72D297353CC}">
              <c16:uniqueId val="{00000000-5512-4AF7-BEEB-48189CC5BC97}"/>
            </c:ext>
          </c:extLst>
        </c:ser>
        <c:ser>
          <c:idx val="1"/>
          <c:order val="1"/>
          <c:tx>
            <c:strRef>
              <c:f>URFal!$B$21</c:f>
              <c:strCache>
                <c:ptCount val="1"/>
                <c:pt idx="0">
                  <c:v>ARMS</c:v>
                </c:pt>
              </c:strCache>
            </c:strRef>
          </c:tx>
          <c:spPr>
            <a:solidFill>
              <a:schemeClr val="accent2"/>
            </a:solidFill>
            <a:ln>
              <a:noFill/>
            </a:ln>
            <a:effectLst/>
          </c:spPr>
          <c:invertIfNegative val="0"/>
          <c:cat>
            <c:strRef>
              <c:f>URFal!$C$19:$F$19</c:f>
              <c:strCache>
                <c:ptCount val="4"/>
                <c:pt idx="0">
                  <c:v>Accuracy</c:v>
                </c:pt>
                <c:pt idx="1">
                  <c:v>Precision</c:v>
                </c:pt>
                <c:pt idx="2">
                  <c:v>Recall</c:v>
                </c:pt>
                <c:pt idx="3">
                  <c:v>F1</c:v>
                </c:pt>
              </c:strCache>
            </c:strRef>
          </c:cat>
          <c:val>
            <c:numRef>
              <c:f>URFal!$C$21:$F$21</c:f>
              <c:numCache>
                <c:formatCode>0.0000_ </c:formatCode>
                <c:ptCount val="4"/>
                <c:pt idx="0">
                  <c:v>0.79316668000000001</c:v>
                </c:pt>
                <c:pt idx="1">
                  <c:v>0.62037036999999995</c:v>
                </c:pt>
                <c:pt idx="2">
                  <c:v>0.69444444000000005</c:v>
                </c:pt>
                <c:pt idx="3">
                  <c:v>0.63880071000000005</c:v>
                </c:pt>
              </c:numCache>
            </c:numRef>
          </c:val>
          <c:extLst>
            <c:ext xmlns:c16="http://schemas.microsoft.com/office/drawing/2014/chart" uri="{C3380CC4-5D6E-409C-BE32-E72D297353CC}">
              <c16:uniqueId val="{00000001-5512-4AF7-BEEB-48189CC5BC97}"/>
            </c:ext>
          </c:extLst>
        </c:ser>
        <c:ser>
          <c:idx val="2"/>
          <c:order val="2"/>
          <c:tx>
            <c:strRef>
              <c:f>URFal!$B$22</c:f>
              <c:strCache>
                <c:ptCount val="1"/>
                <c:pt idx="0">
                  <c:v>CNN(2)</c:v>
                </c:pt>
              </c:strCache>
            </c:strRef>
          </c:tx>
          <c:spPr>
            <a:solidFill>
              <a:schemeClr val="accent3"/>
            </a:solidFill>
            <a:ln>
              <a:noFill/>
            </a:ln>
            <a:effectLst/>
          </c:spPr>
          <c:invertIfNegative val="0"/>
          <c:cat>
            <c:strRef>
              <c:f>URFal!$C$19:$F$19</c:f>
              <c:strCache>
                <c:ptCount val="4"/>
                <c:pt idx="0">
                  <c:v>Accuracy</c:v>
                </c:pt>
                <c:pt idx="1">
                  <c:v>Precision</c:v>
                </c:pt>
                <c:pt idx="2">
                  <c:v>Recall</c:v>
                </c:pt>
                <c:pt idx="3">
                  <c:v>F1</c:v>
                </c:pt>
              </c:strCache>
            </c:strRef>
          </c:cat>
          <c:val>
            <c:numRef>
              <c:f>URFal!$C$22:$F$22</c:f>
              <c:numCache>
                <c:formatCode>0.0000_ </c:formatCode>
                <c:ptCount val="4"/>
                <c:pt idx="0">
                  <c:v>0.84619664000000006</c:v>
                </c:pt>
                <c:pt idx="1">
                  <c:v>0.69399999999999995</c:v>
                </c:pt>
                <c:pt idx="2">
                  <c:v>0.80500000000000005</c:v>
                </c:pt>
                <c:pt idx="3">
                  <c:v>0.73619047999999998</c:v>
                </c:pt>
              </c:numCache>
            </c:numRef>
          </c:val>
          <c:extLst>
            <c:ext xmlns:c16="http://schemas.microsoft.com/office/drawing/2014/chart" uri="{C3380CC4-5D6E-409C-BE32-E72D297353CC}">
              <c16:uniqueId val="{00000002-5512-4AF7-BEEB-48189CC5BC97}"/>
            </c:ext>
          </c:extLst>
        </c:ser>
        <c:ser>
          <c:idx val="3"/>
          <c:order val="3"/>
          <c:tx>
            <c:strRef>
              <c:f>URFal!$B$23</c:f>
              <c:strCache>
                <c:ptCount val="1"/>
                <c:pt idx="0">
                  <c:v>CNN(3)</c:v>
                </c:pt>
              </c:strCache>
            </c:strRef>
          </c:tx>
          <c:spPr>
            <a:solidFill>
              <a:schemeClr val="accent4"/>
            </a:solidFill>
            <a:ln>
              <a:noFill/>
            </a:ln>
            <a:effectLst/>
          </c:spPr>
          <c:invertIfNegative val="0"/>
          <c:cat>
            <c:strRef>
              <c:f>URFal!$C$19:$F$19</c:f>
              <c:strCache>
                <c:ptCount val="4"/>
                <c:pt idx="0">
                  <c:v>Accuracy</c:v>
                </c:pt>
                <c:pt idx="1">
                  <c:v>Precision</c:v>
                </c:pt>
                <c:pt idx="2">
                  <c:v>Recall</c:v>
                </c:pt>
                <c:pt idx="3">
                  <c:v>F1</c:v>
                </c:pt>
              </c:strCache>
            </c:strRef>
          </c:cat>
          <c:val>
            <c:numRef>
              <c:f>URFal!$C$23:$F$23</c:f>
              <c:numCache>
                <c:formatCode>0.0000_ </c:formatCode>
                <c:ptCount val="4"/>
                <c:pt idx="0">
                  <c:v>0.84987088</c:v>
                </c:pt>
                <c:pt idx="1">
                  <c:v>0.69833332999999997</c:v>
                </c:pt>
                <c:pt idx="2">
                  <c:v>0.83</c:v>
                </c:pt>
                <c:pt idx="3">
                  <c:v>0.75246031999999996</c:v>
                </c:pt>
              </c:numCache>
            </c:numRef>
          </c:val>
          <c:extLst>
            <c:ext xmlns:c16="http://schemas.microsoft.com/office/drawing/2014/chart" uri="{C3380CC4-5D6E-409C-BE32-E72D297353CC}">
              <c16:uniqueId val="{00000003-5512-4AF7-BEEB-48189CC5BC97}"/>
            </c:ext>
          </c:extLst>
        </c:ser>
        <c:ser>
          <c:idx val="4"/>
          <c:order val="4"/>
          <c:tx>
            <c:strRef>
              <c:f>URFal!$B$24</c:f>
              <c:strCache>
                <c:ptCount val="1"/>
                <c:pt idx="0">
                  <c:v>CNN(4)</c:v>
                </c:pt>
              </c:strCache>
            </c:strRef>
          </c:tx>
          <c:spPr>
            <a:solidFill>
              <a:schemeClr val="accent5"/>
            </a:solidFill>
            <a:ln>
              <a:noFill/>
            </a:ln>
            <a:effectLst/>
          </c:spPr>
          <c:invertIfNegative val="0"/>
          <c:cat>
            <c:strRef>
              <c:f>URFal!$C$19:$F$19</c:f>
              <c:strCache>
                <c:ptCount val="4"/>
                <c:pt idx="0">
                  <c:v>Accuracy</c:v>
                </c:pt>
                <c:pt idx="1">
                  <c:v>Precision</c:v>
                </c:pt>
                <c:pt idx="2">
                  <c:v>Recall</c:v>
                </c:pt>
                <c:pt idx="3">
                  <c:v>F1</c:v>
                </c:pt>
              </c:strCache>
            </c:strRef>
          </c:cat>
          <c:val>
            <c:numRef>
              <c:f>URFal!$C$24:$F$24</c:f>
              <c:numCache>
                <c:formatCode>0.0000_ </c:formatCode>
                <c:ptCount val="4"/>
                <c:pt idx="0">
                  <c:v>0.84764108000000005</c:v>
                </c:pt>
                <c:pt idx="1">
                  <c:v>0.69166667000000004</c:v>
                </c:pt>
                <c:pt idx="2">
                  <c:v>0.82166667000000004</c:v>
                </c:pt>
                <c:pt idx="3">
                  <c:v>0.74023810000000001</c:v>
                </c:pt>
              </c:numCache>
            </c:numRef>
          </c:val>
          <c:extLst>
            <c:ext xmlns:c16="http://schemas.microsoft.com/office/drawing/2014/chart" uri="{C3380CC4-5D6E-409C-BE32-E72D297353CC}">
              <c16:uniqueId val="{00000004-5512-4AF7-BEEB-48189CC5BC97}"/>
            </c:ext>
          </c:extLst>
        </c:ser>
        <c:ser>
          <c:idx val="5"/>
          <c:order val="5"/>
          <c:tx>
            <c:strRef>
              <c:f>URFal!$B$25</c:f>
              <c:strCache>
                <c:ptCount val="1"/>
                <c:pt idx="0">
                  <c:v>HMM-GAN</c:v>
                </c:pt>
              </c:strCache>
            </c:strRef>
          </c:tx>
          <c:spPr>
            <a:solidFill>
              <a:schemeClr val="accent6"/>
            </a:solidFill>
            <a:ln>
              <a:noFill/>
            </a:ln>
            <a:effectLst/>
          </c:spPr>
          <c:invertIfNegative val="0"/>
          <c:cat>
            <c:strRef>
              <c:f>URFal!$C$19:$F$19</c:f>
              <c:strCache>
                <c:ptCount val="4"/>
                <c:pt idx="0">
                  <c:v>Accuracy</c:v>
                </c:pt>
                <c:pt idx="1">
                  <c:v>Precision</c:v>
                </c:pt>
                <c:pt idx="2">
                  <c:v>Recall</c:v>
                </c:pt>
                <c:pt idx="3">
                  <c:v>F1</c:v>
                </c:pt>
              </c:strCache>
            </c:strRef>
          </c:cat>
          <c:val>
            <c:numRef>
              <c:f>URFal!$C$25:$F$25</c:f>
              <c:numCache>
                <c:formatCode>0.0000_ </c:formatCode>
                <c:ptCount val="4"/>
                <c:pt idx="0">
                  <c:v>0.85828108000000003</c:v>
                </c:pt>
                <c:pt idx="1">
                  <c:v>0.86</c:v>
                </c:pt>
                <c:pt idx="2">
                  <c:v>0.76166666999999999</c:v>
                </c:pt>
                <c:pt idx="3">
                  <c:v>0.7849062</c:v>
                </c:pt>
              </c:numCache>
            </c:numRef>
          </c:val>
          <c:extLst>
            <c:ext xmlns:c16="http://schemas.microsoft.com/office/drawing/2014/chart" uri="{C3380CC4-5D6E-409C-BE32-E72D297353CC}">
              <c16:uniqueId val="{00000005-5512-4AF7-BEEB-48189CC5BC97}"/>
            </c:ext>
          </c:extLst>
        </c:ser>
        <c:dLbls>
          <c:showLegendKey val="0"/>
          <c:showVal val="0"/>
          <c:showCatName val="0"/>
          <c:showSerName val="0"/>
          <c:showPercent val="0"/>
          <c:showBubbleSize val="0"/>
        </c:dLbls>
        <c:gapWidth val="219"/>
        <c:overlap val="-27"/>
        <c:axId val="659469952"/>
        <c:axId val="825427696"/>
      </c:barChart>
      <c:catAx>
        <c:axId val="65946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5427696"/>
        <c:crosses val="autoZero"/>
        <c:auto val="1"/>
        <c:lblAlgn val="ctr"/>
        <c:lblOffset val="100"/>
        <c:noMultiLvlLbl val="0"/>
      </c:catAx>
      <c:valAx>
        <c:axId val="825427696"/>
        <c:scaling>
          <c:orientation val="minMax"/>
        </c:scaling>
        <c:delete val="0"/>
        <c:axPos val="l"/>
        <c:majorGridlines>
          <c:spPr>
            <a:ln w="9525" cap="flat" cmpd="sng" algn="ctr">
              <a:solidFill>
                <a:schemeClr val="tx1">
                  <a:lumMod val="15000"/>
                  <a:lumOff val="85000"/>
                </a:schemeClr>
              </a:solidFill>
              <a:round/>
            </a:ln>
            <a:effectLst/>
          </c:spPr>
        </c:majorGridlines>
        <c:numFmt formatCode="0.0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5946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0.12632</cdr:x>
      <cdr:y>0.14475</cdr:y>
    </cdr:from>
    <cdr:to>
      <cdr:x>0.39588</cdr:x>
      <cdr:y>0.30354</cdr:y>
    </cdr:to>
    <cdr:sp macro="" textlink="">
      <cdr:nvSpPr>
        <cdr:cNvPr id="2" name="左大括号 1">
          <a:extLst xmlns:a="http://schemas.openxmlformats.org/drawingml/2006/main">
            <a:ext uri="{FF2B5EF4-FFF2-40B4-BE49-F238E27FC236}">
              <a16:creationId xmlns:a16="http://schemas.microsoft.com/office/drawing/2014/main" id="{7B2F02ED-25E4-421E-B8E0-682E6CD65A8F}"/>
            </a:ext>
          </a:extLst>
        </cdr:cNvPr>
        <cdr:cNvSpPr/>
      </cdr:nvSpPr>
      <cdr:spPr>
        <a:xfrm xmlns:a="http://schemas.openxmlformats.org/drawingml/2006/main" rot="5400000">
          <a:off x="1056321" y="-87473"/>
          <a:ext cx="396878" cy="1295399"/>
        </a:xfrm>
        <a:prstGeom xmlns:a="http://schemas.openxmlformats.org/drawingml/2006/main" prst="lef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0.12738</cdr:x>
      <cdr:y>0.039</cdr:y>
    </cdr:from>
    <cdr:to>
      <cdr:x>0.5</cdr:x>
      <cdr:y>0.14063</cdr:y>
    </cdr:to>
    <cdr:sp macro="" textlink="">
      <cdr:nvSpPr>
        <cdr:cNvPr id="4" name="文本框 3">
          <a:extLst xmlns:a="http://schemas.openxmlformats.org/drawingml/2006/main">
            <a:ext uri="{FF2B5EF4-FFF2-40B4-BE49-F238E27FC236}">
              <a16:creationId xmlns:a16="http://schemas.microsoft.com/office/drawing/2014/main" id="{4F93A422-6623-4160-9E6F-D49691350DFE}"/>
            </a:ext>
          </a:extLst>
        </cdr:cNvPr>
        <cdr:cNvSpPr txBox="1"/>
      </cdr:nvSpPr>
      <cdr:spPr>
        <a:xfrm xmlns:a="http://schemas.openxmlformats.org/drawingml/2006/main">
          <a:off x="612140" y="97473"/>
          <a:ext cx="1790700" cy="2540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CN" dirty="0">
              <a:latin typeface="Calibri" panose="020F0502020204030204" pitchFamily="34" charset="0"/>
              <a:cs typeface="Calibri" panose="020F0502020204030204" pitchFamily="34" charset="0"/>
            </a:rPr>
            <a:t>Independent (in-state) information</a:t>
          </a:r>
          <a:endParaRPr lang="zh-CN" altLang="en-US" sz="1100" dirty="0">
            <a:latin typeface="Calibri" panose="020F0502020204030204" pitchFamily="34" charset="0"/>
            <a:cs typeface="Calibri" panose="020F0502020204030204" pitchFamily="34" charset="0"/>
          </a:endParaRPr>
        </a:p>
      </cdr:txBody>
    </cdr:sp>
  </cdr:relSizeAnchor>
  <cdr:relSizeAnchor xmlns:cdr="http://schemas.openxmlformats.org/drawingml/2006/chartDrawing">
    <cdr:from>
      <cdr:x>0.26374</cdr:x>
      <cdr:y>0.5</cdr:y>
    </cdr:from>
    <cdr:to>
      <cdr:x>0.5333</cdr:x>
      <cdr:y>0.65879</cdr:y>
    </cdr:to>
    <cdr:sp macro="" textlink="">
      <cdr:nvSpPr>
        <cdr:cNvPr id="5" name="左大括号 4">
          <a:extLst xmlns:a="http://schemas.openxmlformats.org/drawingml/2006/main">
            <a:ext uri="{FF2B5EF4-FFF2-40B4-BE49-F238E27FC236}">
              <a16:creationId xmlns:a16="http://schemas.microsoft.com/office/drawing/2014/main" id="{DA2B6D6C-4F1C-4FF7-BCD6-6AF543DADD3C}"/>
            </a:ext>
          </a:extLst>
        </cdr:cNvPr>
        <cdr:cNvSpPr/>
      </cdr:nvSpPr>
      <cdr:spPr>
        <a:xfrm xmlns:a="http://schemas.openxmlformats.org/drawingml/2006/main" rot="16200000">
          <a:off x="1716723" y="800419"/>
          <a:ext cx="396878" cy="1295399"/>
        </a:xfrm>
        <a:prstGeom xmlns:a="http://schemas.openxmlformats.org/drawingml/2006/main" prst="leftBrace">
          <a:avLst/>
        </a:prstGeom>
      </cdr:spPr>
      <cdr:style>
        <a:lnRef xmlns:a="http://schemas.openxmlformats.org/drawingml/2006/main" idx="2">
          <a:schemeClr val="accent2"/>
        </a:lnRef>
        <a:fillRef xmlns:a="http://schemas.openxmlformats.org/drawingml/2006/main" idx="0">
          <a:schemeClr val="accent2"/>
        </a:fillRef>
        <a:effectRef xmlns:a="http://schemas.openxmlformats.org/drawingml/2006/main" idx="1">
          <a:schemeClr val="accent2"/>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0.22384</cdr:x>
      <cdr:y>0.66908</cdr:y>
    </cdr:from>
    <cdr:to>
      <cdr:x>0.59646</cdr:x>
      <cdr:y>0.77071</cdr:y>
    </cdr:to>
    <cdr:sp macro="" textlink="">
      <cdr:nvSpPr>
        <cdr:cNvPr id="6" name="文本框 1">
          <a:extLst xmlns:a="http://schemas.openxmlformats.org/drawingml/2006/main">
            <a:ext uri="{FF2B5EF4-FFF2-40B4-BE49-F238E27FC236}">
              <a16:creationId xmlns:a16="http://schemas.microsoft.com/office/drawing/2014/main" id="{635D85CD-A113-44D5-BB93-E22E004DB8D0}"/>
            </a:ext>
          </a:extLst>
        </cdr:cNvPr>
        <cdr:cNvSpPr txBox="1"/>
      </cdr:nvSpPr>
      <cdr:spPr>
        <a:xfrm xmlns:a="http://schemas.openxmlformats.org/drawingml/2006/main">
          <a:off x="1075690" y="1672273"/>
          <a:ext cx="1790700" cy="2540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dirty="0">
              <a:latin typeface="Calibri" panose="020F0502020204030204" pitchFamily="34" charset="0"/>
              <a:cs typeface="Calibri" panose="020F0502020204030204" pitchFamily="34" charset="0"/>
            </a:rPr>
            <a:t>Sequential (state transitional) information </a:t>
          </a:r>
          <a:endParaRPr lang="zh-CN" altLang="en-US" sz="1100" dirty="0">
            <a:latin typeface="Calibri" panose="020F0502020204030204" pitchFamily="34" charset="0"/>
            <a:cs typeface="Calibri" panose="020F050202020403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0B386-283B-4EA2-A9B5-A0E02493ABAB}" type="datetimeFigureOut">
              <a:rPr lang="en-US" smtClean="0"/>
              <a:t>10/15/2018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87EC5-2AB2-48E3-AE62-E25B66FBBDA4}" type="slidenum">
              <a:rPr lang="en-US" smtClean="0"/>
              <a:t>‹#›</a:t>
            </a:fld>
            <a:endParaRPr lang="en-US"/>
          </a:p>
        </p:txBody>
      </p:sp>
    </p:spTree>
    <p:extLst>
      <p:ext uri="{BB962C8B-B14F-4D97-AF65-F5344CB8AC3E}">
        <p14:creationId xmlns:p14="http://schemas.microsoft.com/office/powerpoint/2010/main" val="271345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Dahl, R., </a:t>
            </a:r>
            <a:r>
              <a:rPr lang="en-US" sz="1200" b="0" i="0" kern="1200" dirty="0" err="1">
                <a:solidFill>
                  <a:schemeClr val="tx1"/>
                </a:solidFill>
                <a:effectLst/>
                <a:latin typeface="+mn-lt"/>
                <a:ea typeface="+mn-ea"/>
                <a:cs typeface="+mn-cs"/>
              </a:rPr>
              <a:t>Norouzi</a:t>
            </a:r>
            <a:r>
              <a:rPr lang="en-US" sz="1200" b="0" i="0" kern="1200" dirty="0">
                <a:solidFill>
                  <a:schemeClr val="tx1"/>
                </a:solidFill>
                <a:effectLst/>
                <a:latin typeface="+mn-lt"/>
                <a:ea typeface="+mn-ea"/>
                <a:cs typeface="+mn-cs"/>
              </a:rPr>
              <a:t>, M., &amp; </a:t>
            </a:r>
            <a:r>
              <a:rPr lang="en-US" sz="1200" b="0" i="0" kern="1200" dirty="0" err="1">
                <a:solidFill>
                  <a:schemeClr val="tx1"/>
                </a:solidFill>
                <a:effectLst/>
                <a:latin typeface="+mn-lt"/>
                <a:ea typeface="+mn-ea"/>
                <a:cs typeface="+mn-cs"/>
              </a:rPr>
              <a:t>Shlens</a:t>
            </a:r>
            <a:r>
              <a:rPr lang="en-US" sz="1200" b="0" i="0" kern="1200" dirty="0">
                <a:solidFill>
                  <a:schemeClr val="tx1"/>
                </a:solidFill>
                <a:effectLst/>
                <a:latin typeface="+mn-lt"/>
                <a:ea typeface="+mn-ea"/>
                <a:cs typeface="+mn-cs"/>
              </a:rPr>
              <a:t>, J. (2017). Pixel Recursive Super Resolution. In </a:t>
            </a:r>
            <a:r>
              <a:rPr lang="en-US" sz="1200" b="0" i="1" kern="1200" dirty="0">
                <a:solidFill>
                  <a:schemeClr val="tx1"/>
                </a:solidFill>
                <a:effectLst/>
                <a:latin typeface="+mn-lt"/>
                <a:ea typeface="+mn-ea"/>
                <a:cs typeface="+mn-cs"/>
              </a:rPr>
              <a:t>2017 IEEE International Conference on Computer Vision (ICCV)</a:t>
            </a:r>
            <a:r>
              <a:rPr lang="en-US" sz="1200" b="0" i="0" kern="1200" dirty="0">
                <a:solidFill>
                  <a:schemeClr val="tx1"/>
                </a:solidFill>
                <a:effectLst/>
                <a:latin typeface="+mn-lt"/>
                <a:ea typeface="+mn-ea"/>
                <a:cs typeface="+mn-cs"/>
              </a:rPr>
              <a:t> (pp. 5449-5458).</a:t>
            </a:r>
            <a:endParaRPr lang="en-US" dirty="0"/>
          </a:p>
        </p:txBody>
      </p:sp>
      <p:sp>
        <p:nvSpPr>
          <p:cNvPr id="4" name="Slide Number Placeholder 3"/>
          <p:cNvSpPr>
            <a:spLocks noGrp="1"/>
          </p:cNvSpPr>
          <p:nvPr>
            <p:ph type="sldNum" sz="quarter" idx="10"/>
          </p:nvPr>
        </p:nvSpPr>
        <p:spPr/>
        <p:txBody>
          <a:bodyPr/>
          <a:lstStyle/>
          <a:p>
            <a:fld id="{44D87EC5-2AB2-48E3-AE62-E25B66FBBDA4}" type="slidenum">
              <a:rPr lang="en-US" smtClean="0"/>
              <a:t>7</a:t>
            </a:fld>
            <a:endParaRPr lang="en-US"/>
          </a:p>
        </p:txBody>
      </p:sp>
    </p:spTree>
    <p:extLst>
      <p:ext uri="{BB962C8B-B14F-4D97-AF65-F5344CB8AC3E}">
        <p14:creationId xmlns:p14="http://schemas.microsoft.com/office/powerpoint/2010/main" val="39626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D87EC5-2AB2-48E3-AE62-E25B66FBBDA4}" type="slidenum">
              <a:rPr lang="en-US" smtClean="0"/>
              <a:t>35</a:t>
            </a:fld>
            <a:endParaRPr lang="en-US"/>
          </a:p>
        </p:txBody>
      </p:sp>
    </p:spTree>
    <p:extLst>
      <p:ext uri="{BB962C8B-B14F-4D97-AF65-F5344CB8AC3E}">
        <p14:creationId xmlns:p14="http://schemas.microsoft.com/office/powerpoint/2010/main" val="361800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D87EC5-2AB2-48E3-AE62-E25B66FBBDA4}" type="slidenum">
              <a:rPr lang="en-US" smtClean="0"/>
              <a:t>38</a:t>
            </a:fld>
            <a:endParaRPr lang="en-US"/>
          </a:p>
        </p:txBody>
      </p:sp>
    </p:spTree>
    <p:extLst>
      <p:ext uri="{BB962C8B-B14F-4D97-AF65-F5344CB8AC3E}">
        <p14:creationId xmlns:p14="http://schemas.microsoft.com/office/powerpoint/2010/main" val="2323264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D87EC5-2AB2-48E3-AE62-E25B66FBBDA4}" type="slidenum">
              <a:rPr lang="en-US" smtClean="0"/>
              <a:t>40</a:t>
            </a:fld>
            <a:endParaRPr lang="en-US"/>
          </a:p>
        </p:txBody>
      </p:sp>
    </p:spTree>
    <p:extLst>
      <p:ext uri="{BB962C8B-B14F-4D97-AF65-F5344CB8AC3E}">
        <p14:creationId xmlns:p14="http://schemas.microsoft.com/office/powerpoint/2010/main" val="1378390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DDA1A4-1562-45E9-B5F3-399282D215A1}" type="slidenum">
              <a:rPr lang="zh-CN" altLang="en-US" smtClean="0"/>
              <a:pPr/>
              <a:t>42</a:t>
            </a:fld>
            <a:endParaRPr lang="zh-CN" altLang="en-US" dirty="0"/>
          </a:p>
        </p:txBody>
      </p:sp>
    </p:spTree>
    <p:extLst>
      <p:ext uri="{BB962C8B-B14F-4D97-AF65-F5344CB8AC3E}">
        <p14:creationId xmlns:p14="http://schemas.microsoft.com/office/powerpoint/2010/main" val="1593462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DA1A4-1562-45E9-B5F3-399282D215A1}" type="slidenum">
              <a:rPr lang="zh-CN" altLang="en-US" smtClean="0"/>
              <a:pPr/>
              <a:t>45</a:t>
            </a:fld>
            <a:endParaRPr lang="zh-CN" altLang="en-US" dirty="0"/>
          </a:p>
        </p:txBody>
      </p:sp>
    </p:spTree>
    <p:extLst>
      <p:ext uri="{BB962C8B-B14F-4D97-AF65-F5344CB8AC3E}">
        <p14:creationId xmlns:p14="http://schemas.microsoft.com/office/powerpoint/2010/main" val="3103345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A1A4-1562-45E9-B5F3-399282D215A1}" type="slidenum">
              <a:rPr lang="zh-CN" altLang="en-US" smtClean="0"/>
              <a:pPr/>
              <a:t>46</a:t>
            </a:fld>
            <a:endParaRPr lang="zh-CN" altLang="en-US" dirty="0"/>
          </a:p>
        </p:txBody>
      </p:sp>
    </p:spTree>
    <p:extLst>
      <p:ext uri="{BB962C8B-B14F-4D97-AF65-F5344CB8AC3E}">
        <p14:creationId xmlns:p14="http://schemas.microsoft.com/office/powerpoint/2010/main" val="2856421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A1A4-1562-45E9-B5F3-399282D215A1}" type="slidenum">
              <a:rPr lang="zh-CN" altLang="en-US" smtClean="0"/>
              <a:pPr/>
              <a:t>47</a:t>
            </a:fld>
            <a:endParaRPr lang="zh-CN" altLang="en-US" dirty="0"/>
          </a:p>
        </p:txBody>
      </p:sp>
    </p:spTree>
    <p:extLst>
      <p:ext uri="{BB962C8B-B14F-4D97-AF65-F5344CB8AC3E}">
        <p14:creationId xmlns:p14="http://schemas.microsoft.com/office/powerpoint/2010/main" val="178945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DA1A4-1562-45E9-B5F3-399282D215A1}" type="slidenum">
              <a:rPr lang="zh-CN" altLang="en-US" smtClean="0"/>
              <a:pPr/>
              <a:t>48</a:t>
            </a:fld>
            <a:endParaRPr lang="zh-CN" altLang="en-US" dirty="0"/>
          </a:p>
        </p:txBody>
      </p:sp>
    </p:spTree>
    <p:extLst>
      <p:ext uri="{BB962C8B-B14F-4D97-AF65-F5344CB8AC3E}">
        <p14:creationId xmlns:p14="http://schemas.microsoft.com/office/powerpoint/2010/main" val="3706254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DA1A4-1562-45E9-B5F3-399282D215A1}" type="slidenum">
              <a:rPr lang="zh-CN" altLang="en-US" smtClean="0"/>
              <a:pPr/>
              <a:t>49</a:t>
            </a:fld>
            <a:endParaRPr lang="zh-CN" altLang="en-US" dirty="0"/>
          </a:p>
        </p:txBody>
      </p:sp>
    </p:spTree>
    <p:extLst>
      <p:ext uri="{BB962C8B-B14F-4D97-AF65-F5344CB8AC3E}">
        <p14:creationId xmlns:p14="http://schemas.microsoft.com/office/powerpoint/2010/main" val="776154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A1A4-1562-45E9-B5F3-399282D215A1}" type="slidenum">
              <a:rPr lang="zh-CN" altLang="en-US" smtClean="0"/>
              <a:pPr/>
              <a:t>51</a:t>
            </a:fld>
            <a:endParaRPr lang="zh-CN" altLang="en-US" dirty="0"/>
          </a:p>
        </p:txBody>
      </p:sp>
    </p:spTree>
    <p:extLst>
      <p:ext uri="{BB962C8B-B14F-4D97-AF65-F5344CB8AC3E}">
        <p14:creationId xmlns:p14="http://schemas.microsoft.com/office/powerpoint/2010/main" val="3446966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https://deepmind.com/blog/wavenet-generative-model-raw-audio/</a:t>
            </a:r>
          </a:p>
        </p:txBody>
      </p:sp>
      <p:sp>
        <p:nvSpPr>
          <p:cNvPr id="4" name="Slide Number Placeholder 3"/>
          <p:cNvSpPr>
            <a:spLocks noGrp="1"/>
          </p:cNvSpPr>
          <p:nvPr>
            <p:ph type="sldNum" sz="quarter" idx="10"/>
          </p:nvPr>
        </p:nvSpPr>
        <p:spPr/>
        <p:txBody>
          <a:bodyPr/>
          <a:lstStyle/>
          <a:p>
            <a:fld id="{44D87EC5-2AB2-48E3-AE62-E25B66FBBDA4}" type="slidenum">
              <a:rPr lang="en-US" smtClean="0"/>
              <a:t>8</a:t>
            </a:fld>
            <a:endParaRPr lang="en-US"/>
          </a:p>
        </p:txBody>
      </p:sp>
    </p:spTree>
    <p:extLst>
      <p:ext uri="{BB962C8B-B14F-4D97-AF65-F5344CB8AC3E}">
        <p14:creationId xmlns:p14="http://schemas.microsoft.com/office/powerpoint/2010/main" val="3197433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DDA1A4-1562-45E9-B5F3-399282D215A1}" type="slidenum">
              <a:rPr lang="zh-CN" altLang="en-US" smtClean="0"/>
              <a:pPr/>
              <a:t>53</a:t>
            </a:fld>
            <a:endParaRPr lang="zh-CN" altLang="en-US" dirty="0"/>
          </a:p>
        </p:txBody>
      </p:sp>
    </p:spTree>
    <p:extLst>
      <p:ext uri="{BB962C8B-B14F-4D97-AF65-F5344CB8AC3E}">
        <p14:creationId xmlns:p14="http://schemas.microsoft.com/office/powerpoint/2010/main" val="1888639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A1A4-1562-45E9-B5F3-399282D215A1}" type="slidenum">
              <a:rPr lang="zh-CN" altLang="en-US" smtClean="0"/>
              <a:pPr/>
              <a:t>56</a:t>
            </a:fld>
            <a:endParaRPr lang="zh-CN" altLang="en-US" dirty="0"/>
          </a:p>
        </p:txBody>
      </p:sp>
    </p:spTree>
    <p:extLst>
      <p:ext uri="{BB962C8B-B14F-4D97-AF65-F5344CB8AC3E}">
        <p14:creationId xmlns:p14="http://schemas.microsoft.com/office/powerpoint/2010/main" val="3296449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DA1A4-1562-45E9-B5F3-399282D215A1}" type="slidenum">
              <a:rPr lang="zh-CN" altLang="en-US" smtClean="0"/>
              <a:pPr/>
              <a:t>58</a:t>
            </a:fld>
            <a:endParaRPr lang="zh-CN" altLang="en-US" dirty="0"/>
          </a:p>
        </p:txBody>
      </p:sp>
    </p:spTree>
    <p:extLst>
      <p:ext uri="{BB962C8B-B14F-4D97-AF65-F5344CB8AC3E}">
        <p14:creationId xmlns:p14="http://schemas.microsoft.com/office/powerpoint/2010/main" val="1595121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DA1A4-1562-45E9-B5F3-399282D215A1}" type="slidenum">
              <a:rPr lang="zh-CN" altLang="en-US" smtClean="0"/>
              <a:pPr/>
              <a:t>60</a:t>
            </a:fld>
            <a:endParaRPr lang="zh-CN" altLang="en-US" dirty="0"/>
          </a:p>
        </p:txBody>
      </p:sp>
    </p:spTree>
    <p:extLst>
      <p:ext uri="{BB962C8B-B14F-4D97-AF65-F5344CB8AC3E}">
        <p14:creationId xmlns:p14="http://schemas.microsoft.com/office/powerpoint/2010/main" val="348353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DA1A4-1562-45E9-B5F3-399282D215A1}" type="slidenum">
              <a:rPr lang="zh-CN" altLang="en-US" smtClean="0"/>
              <a:pPr/>
              <a:t>64</a:t>
            </a:fld>
            <a:endParaRPr lang="zh-CN" altLang="en-US" dirty="0"/>
          </a:p>
        </p:txBody>
      </p:sp>
    </p:spTree>
    <p:extLst>
      <p:ext uri="{BB962C8B-B14F-4D97-AF65-F5344CB8AC3E}">
        <p14:creationId xmlns:p14="http://schemas.microsoft.com/office/powerpoint/2010/main" val="2726612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A1A4-1562-45E9-B5F3-399282D215A1}" type="slidenum">
              <a:rPr lang="zh-CN" altLang="en-US" smtClean="0"/>
              <a:pPr/>
              <a:t>65</a:t>
            </a:fld>
            <a:endParaRPr lang="zh-CN" altLang="en-US" dirty="0"/>
          </a:p>
        </p:txBody>
      </p:sp>
    </p:spTree>
    <p:extLst>
      <p:ext uri="{BB962C8B-B14F-4D97-AF65-F5344CB8AC3E}">
        <p14:creationId xmlns:p14="http://schemas.microsoft.com/office/powerpoint/2010/main" val="154000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don’t know how to name this figure. I think more explanation is needed.</a:t>
            </a:r>
            <a:endParaRPr lang="zh-CN" altLang="en-US" dirty="0"/>
          </a:p>
        </p:txBody>
      </p:sp>
      <p:sp>
        <p:nvSpPr>
          <p:cNvPr id="4" name="灯片编号占位符 3"/>
          <p:cNvSpPr>
            <a:spLocks noGrp="1"/>
          </p:cNvSpPr>
          <p:nvPr>
            <p:ph type="sldNum" sz="quarter" idx="5"/>
          </p:nvPr>
        </p:nvSpPr>
        <p:spPr/>
        <p:txBody>
          <a:bodyPr/>
          <a:lstStyle/>
          <a:p>
            <a:fld id="{44D87EC5-2AB2-48E3-AE62-E25B66FBBDA4}" type="slidenum">
              <a:rPr lang="en-US" smtClean="0"/>
              <a:t>20</a:t>
            </a:fld>
            <a:endParaRPr lang="en-US"/>
          </a:p>
        </p:txBody>
      </p:sp>
    </p:spTree>
    <p:extLst>
      <p:ext uri="{BB962C8B-B14F-4D97-AF65-F5344CB8AC3E}">
        <p14:creationId xmlns:p14="http://schemas.microsoft.com/office/powerpoint/2010/main" val="3517684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D87EC5-2AB2-48E3-AE62-E25B66FBBDA4}" type="slidenum">
              <a:rPr lang="en-US" smtClean="0"/>
              <a:t>23</a:t>
            </a:fld>
            <a:endParaRPr lang="en-US"/>
          </a:p>
        </p:txBody>
      </p:sp>
    </p:spTree>
    <p:extLst>
      <p:ext uri="{BB962C8B-B14F-4D97-AF65-F5344CB8AC3E}">
        <p14:creationId xmlns:p14="http://schemas.microsoft.com/office/powerpoint/2010/main" val="2599256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D87EC5-2AB2-48E3-AE62-E25B66FBBDA4}" type="slidenum">
              <a:rPr lang="en-US" smtClean="0"/>
              <a:t>25</a:t>
            </a:fld>
            <a:endParaRPr lang="en-US"/>
          </a:p>
        </p:txBody>
      </p:sp>
    </p:spTree>
    <p:extLst>
      <p:ext uri="{BB962C8B-B14F-4D97-AF65-F5344CB8AC3E}">
        <p14:creationId xmlns:p14="http://schemas.microsoft.com/office/powerpoint/2010/main" val="533934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D87EC5-2AB2-48E3-AE62-E25B66FBBDA4}" type="slidenum">
              <a:rPr lang="en-US" smtClean="0"/>
              <a:t>26</a:t>
            </a:fld>
            <a:endParaRPr lang="en-US"/>
          </a:p>
        </p:txBody>
      </p:sp>
    </p:spTree>
    <p:extLst>
      <p:ext uri="{BB962C8B-B14F-4D97-AF65-F5344CB8AC3E}">
        <p14:creationId xmlns:p14="http://schemas.microsoft.com/office/powerpoint/2010/main" val="1041744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D87EC5-2AB2-48E3-AE62-E25B66FBBDA4}" type="slidenum">
              <a:rPr lang="en-US" smtClean="0"/>
              <a:t>28</a:t>
            </a:fld>
            <a:endParaRPr lang="en-US"/>
          </a:p>
        </p:txBody>
      </p:sp>
    </p:spTree>
    <p:extLst>
      <p:ext uri="{BB962C8B-B14F-4D97-AF65-F5344CB8AC3E}">
        <p14:creationId xmlns:p14="http://schemas.microsoft.com/office/powerpoint/2010/main" val="2378491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D87EC5-2AB2-48E3-AE62-E25B66FBBDA4}" type="slidenum">
              <a:rPr lang="en-US" smtClean="0"/>
              <a:t>29</a:t>
            </a:fld>
            <a:endParaRPr lang="en-US"/>
          </a:p>
        </p:txBody>
      </p:sp>
    </p:spTree>
    <p:extLst>
      <p:ext uri="{BB962C8B-B14F-4D97-AF65-F5344CB8AC3E}">
        <p14:creationId xmlns:p14="http://schemas.microsoft.com/office/powerpoint/2010/main" val="1189178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lvl="0"/>
                <a:r>
                  <a:rPr lang="en-US" altLang="zh-CN" sz="1800" dirty="0" smtClean="0">
                    <a:latin typeface="Times New Roman" panose="02020603050405020304" pitchFamily="18" charset="0"/>
                    <a:cs typeface="Times New Roman" panose="02020603050405020304" pitchFamily="18" charset="0"/>
                  </a:rPr>
                  <a:t>Cross-entropy form: one of the mostly used loss form in classification.</a:t>
                </a:r>
              </a:p>
              <a:p>
                <a:pPr lvl="0"/>
                <a:r>
                  <a:rPr lang="en-US" altLang="zh-CN" sz="1800" dirty="0">
                    <a:latin typeface="Times New Roman" panose="02020603050405020304" pitchFamily="18" charset="0"/>
                    <a:cs typeface="Times New Roman" panose="02020603050405020304" pitchFamily="18" charset="0"/>
                  </a:rPr>
                  <a:t>The form of cross-entropy </a:t>
                </a:r>
                <a:r>
                  <a:rPr lang="en-US" altLang="zh-CN" sz="1800" dirty="0" smtClean="0">
                    <a:latin typeface="Times New Roman" panose="02020603050405020304" pitchFamily="18" charset="0"/>
                    <a:cs typeface="Times New Roman" panose="02020603050405020304" pitchFamily="18" charset="0"/>
                  </a:rPr>
                  <a:t>between two</a:t>
                </a:r>
                <a:r>
                  <a:rPr lang="en-US" altLang="zh-CN" sz="1800" baseline="0" dirty="0" smtClean="0">
                    <a:latin typeface="Times New Roman" panose="02020603050405020304" pitchFamily="18" charset="0"/>
                    <a:cs typeface="Times New Roman" panose="02020603050405020304" pitchFamily="18" charset="0"/>
                  </a:rPr>
                  <a:t> distributions</a:t>
                </a:r>
                <a:r>
                  <a:rPr lang="en-US" altLang="zh-CN" sz="1800" dirty="0" smtClean="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 and p: </a:t>
                </a:r>
                <a:r>
                  <a:rPr lang="en-US" altLang="zh-CN" sz="1800" b="0" i="0" smtClean="0">
                    <a:latin typeface="Cambria Math" panose="02040503050406030204" pitchFamily="18" charset="0"/>
                    <a:cs typeface="Times New Roman" panose="02020603050405020304" pitchFamily="18" charset="0"/>
                  </a:rPr>
                  <a:t>𝐻(𝑝,𝑞)=−∑_𝑥▒〖𝑝(𝑥)  log⁡𝑞(𝑥) 〗</a:t>
                </a:r>
                <a:r>
                  <a:rPr lang="en-US" altLang="zh-CN" sz="1800" b="0" i="0" smtClean="0">
                    <a:latin typeface="Cambria Math" panose="02040503050406030204" pitchFamily="18" charset="0"/>
                    <a:cs typeface="Times New Roman" panose="02020603050405020304" pitchFamily="18" charset="0"/>
                  </a:rPr>
                  <a:t>=</a:t>
                </a:r>
                <a:r>
                  <a:rPr lang="zh-CN" altLang="en-US" sz="1800" i="0">
                    <a:latin typeface="Cambria Math" panose="02040503050406030204" pitchFamily="18" charset="0"/>
                  </a:rPr>
                  <a:t>𝔼</a:t>
                </a:r>
                <a:r>
                  <a:rPr lang="zh-CN" altLang="zh-CN" sz="1800" i="0" smtClean="0">
                    <a:latin typeface="Cambria Math" panose="02040503050406030204" pitchFamily="18" charset="0"/>
                  </a:rPr>
                  <a:t>_(</a:t>
                </a:r>
                <a:r>
                  <a:rPr lang="en-US" altLang="zh-CN" sz="1800" b="1" i="0">
                    <a:latin typeface="Cambria Math" panose="02040503050406030204" pitchFamily="18" charset="0"/>
                  </a:rPr>
                  <a:t>𝒙</a:t>
                </a:r>
                <a:r>
                  <a:rPr lang="en-US" altLang="zh-CN" sz="1800" i="0">
                    <a:latin typeface="Cambria Math" panose="02040503050406030204" pitchFamily="18" charset="0"/>
                  </a:rPr>
                  <a:t>~</a:t>
                </a:r>
                <a:r>
                  <a:rPr lang="en-US" altLang="zh-CN" sz="1800" b="0" i="0" smtClean="0">
                    <a:latin typeface="Cambria Math" panose="02040503050406030204" pitchFamily="18" charset="0"/>
                  </a:rPr>
                  <a:t>𝑝(𝑥)</a:t>
                </a:r>
                <a:r>
                  <a:rPr lang="en-US" altLang="zh-CN" sz="1800" b="0" i="0">
                    <a:latin typeface="Cambria Math" panose="02040503050406030204" pitchFamily="18" charset="0"/>
                  </a:rPr>
                  <a:t> </a:t>
                </a:r>
                <a:r>
                  <a:rPr lang="zh-CN" altLang="zh-CN" sz="1800" b="0" i="0" smtClean="0">
                    <a:latin typeface="Cambria Math" panose="02040503050406030204" pitchFamily="18" charset="0"/>
                  </a:rPr>
                  <a:t>)</a:t>
                </a:r>
                <a:r>
                  <a:rPr lang="en-US" altLang="zh-CN" sz="1800" b="0" i="0" smtClean="0">
                    <a:latin typeface="Cambria Math" panose="02040503050406030204" pitchFamily="18" charset="0"/>
                  </a:rPr>
                  <a:t>  log⁡〖𝑞(𝑥)〗</a:t>
                </a:r>
                <a:r>
                  <a:rPr lang="en-US" altLang="zh-CN" sz="1800" dirty="0" smtClean="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10"/>
          </p:nvPr>
        </p:nvSpPr>
        <p:spPr/>
        <p:txBody>
          <a:bodyPr/>
          <a:lstStyle/>
          <a:p>
            <a:fld id="{44D87EC5-2AB2-48E3-AE62-E25B66FBBDA4}" type="slidenum">
              <a:rPr lang="en-US" smtClean="0"/>
              <a:t>33</a:t>
            </a:fld>
            <a:endParaRPr lang="en-US"/>
          </a:p>
        </p:txBody>
      </p:sp>
    </p:spTree>
    <p:extLst>
      <p:ext uri="{BB962C8B-B14F-4D97-AF65-F5344CB8AC3E}">
        <p14:creationId xmlns:p14="http://schemas.microsoft.com/office/powerpoint/2010/main" val="427665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339925-0021-4F62-AB59-874FA28F15CE}"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527461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5F283B-AC12-419F-9EAD-7AF1FB06019F}"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1001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115DE7-EB24-4858-A895-4F653C88EF9C}"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295332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32CB57-58AE-413A-9AC0-1E28D94D1948}"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48319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87C954-C32A-44E8-93EC-9F034A0C97CD}" type="datetime1">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97939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208C70-86F2-4BB6-9626-FA27DAA7600B}" type="datetime1">
              <a:rPr lang="en-US" smtClean="0"/>
              <a:t>10/15/2018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268313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383C75-F325-4BA9-9D98-396533D2255B}" type="datetime1">
              <a:rPr lang="en-US" smtClean="0"/>
              <a:t>10/15/2018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1885264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4723E9-0468-40F8-BADE-0D4CF570A9B2}" type="datetime1">
              <a:rPr lang="en-US" smtClean="0"/>
              <a:t>10/15/2018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235079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E2373-F502-4C02-9CD0-591D114AC7D2}" type="datetime1">
              <a:rPr lang="en-US" smtClean="0"/>
              <a:t>10/15/2018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390709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1E7A79-8A01-499F-851B-9D17A7FF493E}" type="datetime1">
              <a:rPr lang="en-US" smtClean="0"/>
              <a:t>10/15/2018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520184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096568-1CCB-41E1-B763-F5E1ECDAC3C1}" type="datetime1">
              <a:rPr lang="en-US" smtClean="0"/>
              <a:t>10/15/2018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956BBE-3D31-4B0A-BF98-054C39F2604A}" type="slidenum">
              <a:rPr lang="en-US" smtClean="0"/>
              <a:t>‹#›</a:t>
            </a:fld>
            <a:endParaRPr lang="en-US"/>
          </a:p>
        </p:txBody>
      </p:sp>
    </p:spTree>
    <p:extLst>
      <p:ext uri="{BB962C8B-B14F-4D97-AF65-F5344CB8AC3E}">
        <p14:creationId xmlns:p14="http://schemas.microsoft.com/office/powerpoint/2010/main" val="127958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48836-3100-4439-89D3-9E682BD53087}" type="datetime1">
              <a:rPr lang="en-US" smtClean="0"/>
              <a:t>10/15/2018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956BBE-3D31-4B0A-BF98-054C39F2604A}" type="slidenum">
              <a:rPr lang="en-US" smtClean="0"/>
              <a:t>‹#›</a:t>
            </a:fld>
            <a:endParaRPr lang="en-US"/>
          </a:p>
        </p:txBody>
      </p:sp>
    </p:spTree>
    <p:extLst>
      <p:ext uri="{BB962C8B-B14F-4D97-AF65-F5344CB8AC3E}">
        <p14:creationId xmlns:p14="http://schemas.microsoft.com/office/powerpoint/2010/main" val="2413458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28.png"/><Relationship Id="rId12"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34.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8.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6.png"/><Relationship Id="rId5" Type="http://schemas.openxmlformats.org/officeDocument/2006/relationships/image" Target="../media/image36.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3.emf"/><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2.emf"/><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0.png"/><Relationship Id="rId7"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emf"/></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5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 Id="rId5" Type="http://schemas.openxmlformats.org/officeDocument/2006/relationships/chart" Target="../charts/chart15.xml"/><Relationship Id="rId4" Type="http://schemas.openxmlformats.org/officeDocument/2006/relationships/chart" Target="../charts/char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notesSlide" Target="../notesSlides/notesSlide2.xml"/><Relationship Id="rId3" Type="http://schemas.microsoft.com/office/2007/relationships/media" Target="../media/media2.wav"/><Relationship Id="rId21" Type="http://schemas.openxmlformats.org/officeDocument/2006/relationships/image" Target="../media/image6.png"/><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slideLayout" Target="../slideLayouts/slideLayout2.xml"/><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image" Target="../media/image5.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microsoft.com/office/2007/relationships/media" Target="../media/media8.wav"/><Relationship Id="rId10" Type="http://schemas.openxmlformats.org/officeDocument/2006/relationships/audio" Target="../media/media5.wav"/><Relationship Id="rId19" Type="http://schemas.openxmlformats.org/officeDocument/2006/relationships/image" Target="../media/image4.gif"/><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Generative Models: </a:t>
            </a:r>
            <a:br>
              <a:rPr lang="en-US" dirty="0"/>
            </a:br>
            <a:r>
              <a:rPr lang="en-US" dirty="0"/>
              <a:t>An Overview</a:t>
            </a:r>
          </a:p>
        </p:txBody>
      </p:sp>
      <p:sp>
        <p:nvSpPr>
          <p:cNvPr id="3" name="Subtitle 2"/>
          <p:cNvSpPr>
            <a:spLocks noGrp="1"/>
          </p:cNvSpPr>
          <p:nvPr>
            <p:ph type="subTitle" idx="1"/>
          </p:nvPr>
        </p:nvSpPr>
        <p:spPr/>
        <p:txBody>
          <a:bodyPr>
            <a:normAutofit fontScale="77500" lnSpcReduction="20000"/>
          </a:bodyPr>
          <a:lstStyle/>
          <a:p>
            <a:endParaRPr lang="en-US" dirty="0"/>
          </a:p>
          <a:p>
            <a:r>
              <a:rPr lang="en-US" altLang="zh-CN" dirty="0" err="1"/>
              <a:t>Yidong</a:t>
            </a:r>
            <a:r>
              <a:rPr lang="en-US" altLang="zh-CN" dirty="0"/>
              <a:t> Chai</a:t>
            </a:r>
            <a:r>
              <a:rPr lang="en-US" altLang="zh-CN" baseline="30000" dirty="0"/>
              <a:t>1,2</a:t>
            </a:r>
            <a:r>
              <a:rPr lang="en-US" altLang="zh-CN" dirty="0"/>
              <a:t>, </a:t>
            </a:r>
            <a:r>
              <a:rPr lang="en-US" dirty="0"/>
              <a:t>Weifeng Li</a:t>
            </a:r>
            <a:r>
              <a:rPr lang="en-US" baseline="30000" dirty="0"/>
              <a:t>1,3</a:t>
            </a:r>
            <a:r>
              <a:rPr lang="en-US" dirty="0"/>
              <a:t>, Hsinchun Chen</a:t>
            </a:r>
            <a:r>
              <a:rPr lang="en-US" baseline="30000" dirty="0"/>
              <a:t>1</a:t>
            </a:r>
          </a:p>
          <a:p>
            <a:r>
              <a:rPr lang="en-US" baseline="30000" dirty="0"/>
              <a:t>1 </a:t>
            </a:r>
            <a:r>
              <a:rPr lang="en-US" dirty="0"/>
              <a:t>Artificial Intelligence Laboratory, The University of Arizona</a:t>
            </a:r>
          </a:p>
          <a:p>
            <a:r>
              <a:rPr lang="en-US" baseline="30000" dirty="0"/>
              <a:t>2 </a:t>
            </a:r>
            <a:r>
              <a:rPr lang="en-US" dirty="0"/>
              <a:t>Tsinghua University</a:t>
            </a:r>
          </a:p>
          <a:p>
            <a:r>
              <a:rPr lang="en-US" baseline="30000" dirty="0"/>
              <a:t>3 </a:t>
            </a:r>
            <a:r>
              <a:rPr lang="en-US" dirty="0"/>
              <a:t>University of Georgia</a:t>
            </a:r>
          </a:p>
        </p:txBody>
      </p:sp>
      <p:sp>
        <p:nvSpPr>
          <p:cNvPr id="4" name="Slide Number Placeholder 3"/>
          <p:cNvSpPr>
            <a:spLocks noGrp="1"/>
          </p:cNvSpPr>
          <p:nvPr>
            <p:ph type="sldNum" sz="quarter" idx="12"/>
          </p:nvPr>
        </p:nvSpPr>
        <p:spPr/>
        <p:txBody>
          <a:bodyPr/>
          <a:lstStyle/>
          <a:p>
            <a:fld id="{AE956BBE-3D31-4B0A-BF98-054C39F2604A}" type="slidenum">
              <a:rPr lang="en-US" smtClean="0"/>
              <a:t>1</a:t>
            </a:fld>
            <a:endParaRPr lang="en-US"/>
          </a:p>
        </p:txBody>
      </p:sp>
    </p:spTree>
    <p:extLst>
      <p:ext uri="{BB962C8B-B14F-4D97-AF65-F5344CB8AC3E}">
        <p14:creationId xmlns:p14="http://schemas.microsoft.com/office/powerpoint/2010/main" val="1340285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Generative Models</a:t>
            </a:r>
          </a:p>
        </p:txBody>
      </p:sp>
      <p:sp>
        <p:nvSpPr>
          <p:cNvPr id="3" name="Content Placeholder 2"/>
          <p:cNvSpPr>
            <a:spLocks noGrp="1"/>
          </p:cNvSpPr>
          <p:nvPr>
            <p:ph idx="1"/>
          </p:nvPr>
        </p:nvSpPr>
        <p:spPr>
          <a:xfrm>
            <a:off x="838200" y="1825625"/>
            <a:ext cx="10515600" cy="4895850"/>
          </a:xfrm>
        </p:spPr>
        <p:txBody>
          <a:bodyPr>
            <a:normAutofit fontScale="70000" lnSpcReduction="20000"/>
          </a:bodyPr>
          <a:lstStyle/>
          <a:p>
            <a:r>
              <a:rPr lang="en-US" dirty="0"/>
              <a:t>In this set of slides, we will introduce the three most representative deep generative models: Deep Belief Networks, </a:t>
            </a:r>
            <a:r>
              <a:rPr lang="en-US" dirty="0" err="1"/>
              <a:t>Variational</a:t>
            </a:r>
            <a:r>
              <a:rPr lang="en-US" dirty="0"/>
              <a:t> </a:t>
            </a:r>
            <a:r>
              <a:rPr lang="en-US" dirty="0" err="1"/>
              <a:t>Autoencoders</a:t>
            </a:r>
            <a:r>
              <a:rPr lang="en-US" dirty="0"/>
              <a:t>, and Generative Adversarial Networks.</a:t>
            </a:r>
          </a:p>
          <a:p>
            <a:pPr lvl="1"/>
            <a:endParaRPr lang="en-US" dirty="0"/>
          </a:p>
          <a:p>
            <a:r>
              <a:rPr lang="en-US" b="1" dirty="0"/>
              <a:t>Deep Belief Networks (DBN)</a:t>
            </a:r>
            <a:r>
              <a:rPr lang="en-US" dirty="0"/>
              <a:t> employ layer-wise generative modeling to initialize each layer and simultaneously capture multiple levels of data representation.</a:t>
            </a:r>
          </a:p>
          <a:p>
            <a:pPr lvl="1"/>
            <a:r>
              <a:rPr lang="en-US" dirty="0"/>
              <a:t>Started the recent deep learning renaissance</a:t>
            </a:r>
          </a:p>
          <a:p>
            <a:pPr lvl="1"/>
            <a:r>
              <a:rPr lang="en-US" dirty="0"/>
              <a:t>Hinton, G. E, </a:t>
            </a:r>
            <a:r>
              <a:rPr lang="en-US" dirty="0" err="1"/>
              <a:t>Osindero</a:t>
            </a:r>
            <a:r>
              <a:rPr lang="en-US" dirty="0"/>
              <a:t>, S., and </a:t>
            </a:r>
            <a:r>
              <a:rPr lang="en-US" dirty="0" err="1"/>
              <a:t>Teh</a:t>
            </a:r>
            <a:r>
              <a:rPr lang="en-US" dirty="0"/>
              <a:t>, Y. W. (2006). A fast learning algorithm for deep belief nets. Neural Computation, 18:1527-1554. </a:t>
            </a:r>
          </a:p>
          <a:p>
            <a:pPr lvl="1"/>
            <a:endParaRPr lang="en-US" dirty="0"/>
          </a:p>
          <a:p>
            <a:r>
              <a:rPr lang="en-US" b="1" dirty="0" err="1"/>
              <a:t>Variational</a:t>
            </a:r>
            <a:r>
              <a:rPr lang="en-US" b="1" dirty="0"/>
              <a:t> </a:t>
            </a:r>
            <a:r>
              <a:rPr lang="en-US" b="1" dirty="0" err="1"/>
              <a:t>Autoncoder</a:t>
            </a:r>
            <a:r>
              <a:rPr lang="en-US" b="1" dirty="0"/>
              <a:t> (VAE)</a:t>
            </a:r>
            <a:r>
              <a:rPr lang="en-US" dirty="0"/>
              <a:t> is a </a:t>
            </a:r>
            <a:r>
              <a:rPr lang="en-US" dirty="0" err="1"/>
              <a:t>variational</a:t>
            </a:r>
            <a:r>
              <a:rPr lang="en-US" dirty="0"/>
              <a:t> algorithm that infers the statistical characteristics of latent variables using an </a:t>
            </a:r>
            <a:r>
              <a:rPr lang="en-US" dirty="0" err="1"/>
              <a:t>autoencoder</a:t>
            </a:r>
            <a:r>
              <a:rPr lang="en-US" dirty="0"/>
              <a:t> neural network architecture.</a:t>
            </a:r>
          </a:p>
          <a:p>
            <a:pPr lvl="1"/>
            <a:r>
              <a:rPr lang="en-US" dirty="0" err="1"/>
              <a:t>Kingma</a:t>
            </a:r>
            <a:r>
              <a:rPr lang="en-US" dirty="0"/>
              <a:t>, D. P., &amp; Welling, M. (2014). Auto-Encoding </a:t>
            </a:r>
            <a:r>
              <a:rPr lang="en-US" dirty="0" err="1"/>
              <a:t>Variational</a:t>
            </a:r>
            <a:r>
              <a:rPr lang="en-US" dirty="0"/>
              <a:t> Bayes. In Proceedings of International Conference on Learning Representations (ICLR). </a:t>
            </a:r>
          </a:p>
          <a:p>
            <a:pPr lvl="1"/>
            <a:endParaRPr lang="en-US" dirty="0"/>
          </a:p>
          <a:p>
            <a:r>
              <a:rPr lang="en-US" b="1" dirty="0"/>
              <a:t>Generative Adversarial Networks (GAN)</a:t>
            </a:r>
            <a:r>
              <a:rPr lang="en-US" dirty="0"/>
              <a:t> train two neural networks (a generative neural network and a discriminative neural network) contesting with each other in a zero-sum game framework.</a:t>
            </a:r>
          </a:p>
          <a:p>
            <a:pPr lvl="1"/>
            <a:r>
              <a:rPr lang="en-US" dirty="0" err="1"/>
              <a:t>Goodfellow</a:t>
            </a:r>
            <a:r>
              <a:rPr lang="en-US" dirty="0"/>
              <a:t>, I., </a:t>
            </a:r>
            <a:r>
              <a:rPr lang="en-US" dirty="0" err="1"/>
              <a:t>Pouget-Abadie</a:t>
            </a:r>
            <a:r>
              <a:rPr lang="en-US" dirty="0"/>
              <a:t>, J., Mirza, M., Xu, B., </a:t>
            </a:r>
            <a:r>
              <a:rPr lang="en-US" dirty="0" err="1"/>
              <a:t>Warde</a:t>
            </a:r>
            <a:r>
              <a:rPr lang="en-US" dirty="0"/>
              <a:t>-Farley, D., </a:t>
            </a:r>
            <a:r>
              <a:rPr lang="en-US" dirty="0" err="1"/>
              <a:t>Ozair</a:t>
            </a:r>
            <a:r>
              <a:rPr lang="en-US" dirty="0"/>
              <a:t>, S., … </a:t>
            </a:r>
            <a:r>
              <a:rPr lang="en-US" dirty="0" err="1"/>
              <a:t>Bengio</a:t>
            </a:r>
            <a:r>
              <a:rPr lang="en-US" dirty="0"/>
              <a:t>, Y. (2014). Generative Adversarial Nets. In Advances in Neural Information Processing Systems 27 (pp. 2672–2680). </a:t>
            </a:r>
          </a:p>
        </p:txBody>
      </p:sp>
      <p:sp>
        <p:nvSpPr>
          <p:cNvPr id="4" name="Slide Number Placeholder 3"/>
          <p:cNvSpPr>
            <a:spLocks noGrp="1"/>
          </p:cNvSpPr>
          <p:nvPr>
            <p:ph type="sldNum" sz="quarter" idx="12"/>
          </p:nvPr>
        </p:nvSpPr>
        <p:spPr/>
        <p:txBody>
          <a:bodyPr/>
          <a:lstStyle/>
          <a:p>
            <a:fld id="{AE956BBE-3D31-4B0A-BF98-054C39F2604A}" type="slidenum">
              <a:rPr lang="en-US" smtClean="0"/>
              <a:t>10</a:t>
            </a:fld>
            <a:endParaRPr lang="en-US"/>
          </a:p>
        </p:txBody>
      </p:sp>
    </p:spTree>
    <p:extLst>
      <p:ext uri="{BB962C8B-B14F-4D97-AF65-F5344CB8AC3E}">
        <p14:creationId xmlns:p14="http://schemas.microsoft.com/office/powerpoint/2010/main" val="1392419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70000" lnSpcReduction="20000"/>
          </a:bodyPr>
          <a:lstStyle/>
          <a:p>
            <a:r>
              <a:rPr lang="en-US" dirty="0">
                <a:solidFill>
                  <a:schemeClr val="bg1">
                    <a:lumMod val="65000"/>
                  </a:schemeClr>
                </a:solidFill>
              </a:rPr>
              <a:t>Introduction</a:t>
            </a:r>
          </a:p>
          <a:p>
            <a:pPr lvl="1"/>
            <a:r>
              <a:rPr lang="en-US" dirty="0">
                <a:solidFill>
                  <a:schemeClr val="bg1">
                    <a:lumMod val="65000"/>
                  </a:schemeClr>
                </a:solidFill>
              </a:rPr>
              <a:t>Traditional Generative Models</a:t>
            </a:r>
          </a:p>
          <a:p>
            <a:pPr lvl="1"/>
            <a:r>
              <a:rPr lang="en-US" dirty="0">
                <a:solidFill>
                  <a:schemeClr val="bg1">
                    <a:lumMod val="65000"/>
                  </a:schemeClr>
                </a:solidFill>
              </a:rPr>
              <a:t>Deep Generative Models</a:t>
            </a:r>
          </a:p>
          <a:p>
            <a:pPr lvl="1"/>
            <a:r>
              <a:rPr lang="en-US" dirty="0">
                <a:solidFill>
                  <a:schemeClr val="bg1">
                    <a:lumMod val="65000"/>
                  </a:schemeClr>
                </a:solidFill>
              </a:rPr>
              <a:t>Example Applications</a:t>
            </a:r>
          </a:p>
          <a:p>
            <a:r>
              <a:rPr lang="en-US" b="1" dirty="0"/>
              <a:t>Deep Belief Networks</a:t>
            </a:r>
          </a:p>
          <a:p>
            <a:r>
              <a:rPr lang="en-US" dirty="0" err="1">
                <a:solidFill>
                  <a:schemeClr val="bg1">
                    <a:lumMod val="65000"/>
                  </a:schemeClr>
                </a:solidFill>
              </a:rPr>
              <a:t>Variational</a:t>
            </a:r>
            <a:r>
              <a:rPr lang="en-US" dirty="0">
                <a:solidFill>
                  <a:schemeClr val="bg1">
                    <a:lumMod val="65000"/>
                  </a:schemeClr>
                </a:solidFill>
              </a:rPr>
              <a:t> </a:t>
            </a:r>
            <a:r>
              <a:rPr lang="en-US" dirty="0" err="1">
                <a:solidFill>
                  <a:schemeClr val="bg1">
                    <a:lumMod val="65000"/>
                  </a:schemeClr>
                </a:solidFill>
              </a:rPr>
              <a:t>Autoencoder</a:t>
            </a:r>
            <a:endParaRPr lang="en-US" dirty="0">
              <a:solidFill>
                <a:schemeClr val="bg1">
                  <a:lumMod val="65000"/>
                </a:schemeClr>
              </a:solidFill>
            </a:endParaRP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Generative Adversarial Networks</a:t>
            </a: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Research Example: Motion Sensor-Based Fall Detection and Prediction</a:t>
            </a:r>
          </a:p>
          <a:p>
            <a:r>
              <a:rPr lang="en-US" dirty="0">
                <a:solidFill>
                  <a:schemeClr val="bg1">
                    <a:lumMod val="65000"/>
                  </a:schemeClr>
                </a:solidFill>
              </a:rPr>
              <a:t>Conclusions</a:t>
            </a:r>
          </a:p>
          <a:p>
            <a:r>
              <a:rPr lang="en-US" dirty="0">
                <a:solidFill>
                  <a:schemeClr val="bg1">
                    <a:lumMod val="65000"/>
                  </a:schemeClr>
                </a:solidFill>
              </a:rPr>
              <a:t>Appendix</a:t>
            </a:r>
          </a:p>
        </p:txBody>
      </p:sp>
      <p:sp>
        <p:nvSpPr>
          <p:cNvPr id="4" name="Slide Number Placeholder 3"/>
          <p:cNvSpPr>
            <a:spLocks noGrp="1"/>
          </p:cNvSpPr>
          <p:nvPr>
            <p:ph type="sldNum" sz="quarter" idx="12"/>
          </p:nvPr>
        </p:nvSpPr>
        <p:spPr/>
        <p:txBody>
          <a:bodyPr/>
          <a:lstStyle/>
          <a:p>
            <a:fld id="{AE956BBE-3D31-4B0A-BF98-054C39F2604A}" type="slidenum">
              <a:rPr lang="en-US" smtClean="0"/>
              <a:t>11</a:t>
            </a:fld>
            <a:endParaRPr lang="en-US"/>
          </a:p>
        </p:txBody>
      </p:sp>
    </p:spTree>
    <p:extLst>
      <p:ext uri="{BB962C8B-B14F-4D97-AF65-F5344CB8AC3E}">
        <p14:creationId xmlns:p14="http://schemas.microsoft.com/office/powerpoint/2010/main" val="171483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Belief Networks</a:t>
            </a:r>
          </a:p>
        </p:txBody>
      </p:sp>
      <p:sp>
        <p:nvSpPr>
          <p:cNvPr id="3" name="Content Placeholder 2"/>
          <p:cNvSpPr>
            <a:spLocks noGrp="1"/>
          </p:cNvSpPr>
          <p:nvPr>
            <p:ph idx="1"/>
          </p:nvPr>
        </p:nvSpPr>
        <p:spPr/>
        <p:txBody>
          <a:bodyPr>
            <a:normAutofit fontScale="92500" lnSpcReduction="20000"/>
          </a:bodyPr>
          <a:lstStyle/>
          <a:p>
            <a:r>
              <a:rPr lang="en-US" dirty="0"/>
              <a:t>A </a:t>
            </a:r>
            <a:r>
              <a:rPr lang="en-US" i="1" dirty="0"/>
              <a:t>deep belief network</a:t>
            </a:r>
            <a:r>
              <a:rPr lang="en-US" dirty="0"/>
              <a:t> (DBN) is a probabilistic, generative model made up of multiple layers of hidden units. </a:t>
            </a:r>
          </a:p>
          <a:p>
            <a:pPr lvl="1"/>
            <a:r>
              <a:rPr lang="en-US" dirty="0"/>
              <a:t>A composition of simple learning modules that make up each layer</a:t>
            </a:r>
          </a:p>
          <a:p>
            <a:endParaRPr lang="en-US" dirty="0"/>
          </a:p>
          <a:p>
            <a:r>
              <a:rPr lang="en-US" dirty="0"/>
              <a:t>A DBN can be used to generatively pre-train a deep neural network by using the learned DBN weights as the initial DNN weights. </a:t>
            </a:r>
          </a:p>
          <a:p>
            <a:pPr lvl="1"/>
            <a:r>
              <a:rPr lang="en-US" dirty="0"/>
              <a:t>Back-propagation or other discriminative algorithms can then be applied for fine-tuning of these weights.</a:t>
            </a:r>
          </a:p>
          <a:p>
            <a:endParaRPr lang="en-US" dirty="0"/>
          </a:p>
          <a:p>
            <a:r>
              <a:rPr lang="en-US" dirty="0"/>
              <a:t>Advantages:</a:t>
            </a:r>
          </a:p>
          <a:p>
            <a:pPr lvl="1"/>
            <a:r>
              <a:rPr lang="en-US" dirty="0"/>
              <a:t>Particularly helpful when limited training data are available</a:t>
            </a:r>
          </a:p>
          <a:p>
            <a:pPr lvl="1"/>
            <a:r>
              <a:rPr lang="en-US" dirty="0"/>
              <a:t>These pre-trained weights are closer to the optimal weights than are randomly chosen initial weights.</a:t>
            </a:r>
          </a:p>
        </p:txBody>
      </p:sp>
      <p:sp>
        <p:nvSpPr>
          <p:cNvPr id="4" name="Slide Number Placeholder 3"/>
          <p:cNvSpPr>
            <a:spLocks noGrp="1"/>
          </p:cNvSpPr>
          <p:nvPr>
            <p:ph type="sldNum" sz="quarter" idx="12"/>
          </p:nvPr>
        </p:nvSpPr>
        <p:spPr/>
        <p:txBody>
          <a:bodyPr/>
          <a:lstStyle/>
          <a:p>
            <a:fld id="{C3B144FA-A4B6-4BA2-9DD1-C172BBD468E4}" type="slidenum">
              <a:rPr lang="en-US" smtClean="0"/>
              <a:t>12</a:t>
            </a:fld>
            <a:endParaRPr lang="en-US"/>
          </a:p>
        </p:txBody>
      </p:sp>
    </p:spTree>
    <p:extLst>
      <p:ext uri="{BB962C8B-B14F-4D97-AF65-F5344CB8AC3E}">
        <p14:creationId xmlns:p14="http://schemas.microsoft.com/office/powerpoint/2010/main" val="226121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Restricted Boltzmann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84931" cy="4351338"/>
              </a:xfrm>
            </p:spPr>
            <p:txBody>
              <a:bodyPr>
                <a:normAutofit fontScale="85000" lnSpcReduction="20000"/>
              </a:bodyPr>
              <a:lstStyle/>
              <a:p>
                <a:r>
                  <a:rPr lang="en-US" dirty="0"/>
                  <a:t>A DBN can be efficiently trained in an unsupervised, layer-by-layer manner, where the layers are typically made of </a:t>
                </a:r>
                <a:r>
                  <a:rPr lang="en-US" i="1" dirty="0"/>
                  <a:t>restricted Boltzmann machines</a:t>
                </a:r>
                <a:r>
                  <a:rPr lang="en-US" dirty="0"/>
                  <a:t> (RBM).</a:t>
                </a:r>
              </a:p>
              <a:p>
                <a:endParaRPr lang="en-US" dirty="0"/>
              </a:p>
              <a:p>
                <a:r>
                  <a:rPr lang="en-US" dirty="0"/>
                  <a:t>RBM: undirected, generative energy-based model with a "visible" input layer and a hidden layer, and connections between the layers but not within layers.</a:t>
                </a:r>
              </a:p>
              <a:p>
                <a:pPr lvl="1">
                  <a:lnSpc>
                    <a:spcPct val="120000"/>
                  </a:lnSpc>
                </a:pPr>
                <a:r>
                  <a:rPr lang="en-US" dirty="0"/>
                  <a:t>The joint probability distribution:</a:t>
                </a:r>
                <a:br>
                  <a:rPr lang="en-US" dirty="0"/>
                </a:b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0" smtClean="0">
                            <a:latin typeface="Cambria Math" panose="02040503050406030204" pitchFamily="18" charset="0"/>
                          </a:rPr>
                          <m:t>𝐯</m:t>
                        </m:r>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r>
                          <a:rPr lang="en-US" b="1" i="0" smtClean="0">
                            <a:latin typeface="Cambria Math" panose="02040503050406030204" pitchFamily="18" charset="0"/>
                          </a:rPr>
                          <m:t>𝐡</m:t>
                        </m:r>
                        <m:r>
                          <a:rPr lang="en-US" b="0" i="1" smtClean="0">
                            <a:latin typeface="Cambria Math" panose="02040503050406030204" pitchFamily="18" charset="0"/>
                          </a:rPr>
                          <m:t>=</m:t>
                        </m:r>
                        <m:r>
                          <a:rPr lang="en-US" b="1" i="1" smtClean="0">
                            <a:latin typeface="Cambria Math" panose="02040503050406030204" pitchFamily="18" charset="0"/>
                          </a:rPr>
                          <m:t>𝒉</m:t>
                        </m:r>
                      </m:e>
                    </m:d>
                    <m:r>
                      <a:rPr lang="en-US" i="1">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𝒉</m:t>
                                </m:r>
                              </m:e>
                            </m:d>
                          </m:e>
                        </m:d>
                      </m:e>
                    </m:func>
                  </m:oMath>
                </a14:m>
                <a:br>
                  <a:rPr lang="en-US" dirty="0"/>
                </a:br>
                <a:r>
                  <a:rPr lang="en-US" dirty="0"/>
                  <a:t>where the energy function </a:t>
                </a:r>
                <a14:m>
                  <m:oMath xmlns:m="http://schemas.openxmlformats.org/officeDocument/2006/math">
                    <m:r>
                      <a:rPr lang="en-US" i="1">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𝒉</m:t>
                        </m:r>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𝒃</m:t>
                        </m:r>
                      </m:e>
                      <m:sup>
                        <m:r>
                          <m:rPr>
                            <m:sty m:val="p"/>
                          </m:rPr>
                          <a:rPr lang="en-US" b="0" i="0" smtClean="0">
                            <a:latin typeface="Cambria Math" panose="02040503050406030204" pitchFamily="18" charset="0"/>
                            <a:ea typeface="Cambria Math" panose="02040503050406030204" pitchFamily="18" charset="0"/>
                          </a:rPr>
                          <m:t>T</m:t>
                        </m:r>
                      </m:sup>
                    </m:sSup>
                    <m:r>
                      <a:rPr lang="en-US" b="1" i="1" smtClean="0">
                        <a:latin typeface="Cambria Math" panose="02040503050406030204" pitchFamily="18" charset="0"/>
                        <a:ea typeface="Cambria Math" panose="02040503050406030204" pitchFamily="18" charset="0"/>
                      </a:rPr>
                      <m:t>𝒗</m:t>
                    </m:r>
                    <m:r>
                      <a:rPr lang="en-US" b="1"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𝒄</m:t>
                        </m:r>
                      </m:e>
                      <m:sup>
                        <m:r>
                          <m:rPr>
                            <m:sty m:val="p"/>
                          </m:rPr>
                          <a:rPr lang="en-US">
                            <a:latin typeface="Cambria Math" panose="02040503050406030204" pitchFamily="18" charset="0"/>
                            <a:ea typeface="Cambria Math" panose="02040503050406030204" pitchFamily="18" charset="0"/>
                          </a:rPr>
                          <m:t>T</m:t>
                        </m:r>
                      </m:sup>
                    </m:sSup>
                    <m:r>
                      <a:rPr lang="en-US" b="1" i="1">
                        <a:latin typeface="Cambria Math" panose="02040503050406030204" pitchFamily="18" charset="0"/>
                        <a:ea typeface="Cambria Math" panose="02040503050406030204" pitchFamily="18" charset="0"/>
                      </a:rPr>
                      <m:t>𝒗</m:t>
                    </m:r>
                    <m:r>
                      <a:rPr lang="en-US" b="1"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𝒗</m:t>
                        </m:r>
                      </m:e>
                      <m:sup>
                        <m:r>
                          <m:rPr>
                            <m:sty m:val="p"/>
                          </m:rPr>
                          <a:rPr lang="en-US">
                            <a:latin typeface="Cambria Math" panose="02040503050406030204" pitchFamily="18" charset="0"/>
                            <a:ea typeface="Cambria Math" panose="02040503050406030204" pitchFamily="18" charset="0"/>
                          </a:rPr>
                          <m:t>T</m:t>
                        </m:r>
                      </m:sup>
                    </m:sSup>
                    <m:r>
                      <a:rPr lang="en-US" b="1" i="1" smtClean="0">
                        <a:latin typeface="Cambria Math" panose="02040503050406030204" pitchFamily="18" charset="0"/>
                        <a:ea typeface="Cambria Math" panose="02040503050406030204" pitchFamily="18" charset="0"/>
                      </a:rPr>
                      <m:t>𝑾𝒉</m:t>
                    </m:r>
                  </m:oMath>
                </a14:m>
                <a:endParaRPr lang="en-US" b="1" dirty="0"/>
              </a:p>
              <a:p>
                <a:pPr lvl="1"/>
                <a:endParaRPr lang="en-US" dirty="0"/>
              </a:p>
              <a:p>
                <a:r>
                  <a:rPr lang="en-US" dirty="0"/>
                  <a:t>The training method for RBMs proposed by Geoffrey Hinton for use with training "Product of Expert" models is called </a:t>
                </a:r>
                <a:r>
                  <a:rPr lang="en-US" i="1" dirty="0"/>
                  <a:t>contrastive divergence</a:t>
                </a:r>
                <a:r>
                  <a:rPr lang="en-US" dirty="0"/>
                  <a:t> (CD).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84931" cy="4351338"/>
              </a:xfrm>
              <a:blipFill>
                <a:blip r:embed="rId2"/>
                <a:stretch>
                  <a:fillRect l="-1018" t="-3221" b="-30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C3B144FA-A4B6-4BA2-9DD1-C172BBD468E4}" type="slidenum">
              <a:rPr lang="en-US" smtClean="0"/>
              <a:t>13</a:t>
            </a:fld>
            <a:endParaRPr lang="en-US"/>
          </a:p>
        </p:txBody>
      </p:sp>
      <p:pic>
        <p:nvPicPr>
          <p:cNvPr id="1026" name="Picture 2" descr="https://upload.wikimedia.org/wikipedia/commons/thumb/e/e8/Restricted_Boltzmann_machine.svg/220px-Restricted_Boltzmann_machin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3131" y="1690688"/>
            <a:ext cx="2968869" cy="31577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9794488" y="256269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𝑣</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9794488" y="2562690"/>
                <a:ext cx="37542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794488" y="32254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𝑣</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794488" y="3225471"/>
                <a:ext cx="37542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794487" y="388825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𝑣</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9794487" y="3888253"/>
                <a:ext cx="37542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1235360" y="2250996"/>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1235360" y="2250996"/>
                <a:ext cx="37542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1235360" y="2902927"/>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1235360" y="2902927"/>
                <a:ext cx="37542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1235360" y="354974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1235360" y="3549741"/>
                <a:ext cx="37542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1235359" y="4204794"/>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1235359" y="4204794"/>
                <a:ext cx="375423" cy="369332"/>
              </a:xfrm>
              <a:prstGeom prst="rect">
                <a:avLst/>
              </a:prstGeom>
              <a:blipFill>
                <a:blip r:embed="rId10"/>
                <a:stretch>
                  <a:fillRect/>
                </a:stretch>
              </a:blipFill>
            </p:spPr>
            <p:txBody>
              <a:bodyPr/>
              <a:lstStyle/>
              <a:p>
                <a:r>
                  <a:rPr lang="en-US">
                    <a:noFill/>
                  </a:rPr>
                  <a:t> </a:t>
                </a:r>
              </a:p>
            </p:txBody>
          </p:sp>
        </mc:Fallback>
      </mc:AlternateContent>
      <p:sp>
        <p:nvSpPr>
          <p:cNvPr id="14" name="矩形 13">
            <a:extLst>
              <a:ext uri="{FF2B5EF4-FFF2-40B4-BE49-F238E27FC236}">
                <a16:creationId xmlns:a16="http://schemas.microsoft.com/office/drawing/2014/main" id="{1CBA6209-77C6-454A-B30B-E02931C4A946}"/>
              </a:ext>
            </a:extLst>
          </p:cNvPr>
          <p:cNvSpPr/>
          <p:nvPr/>
        </p:nvSpPr>
        <p:spPr>
          <a:xfrm>
            <a:off x="9441870" y="4749047"/>
            <a:ext cx="2743200" cy="923330"/>
          </a:xfrm>
          <a:prstGeom prst="rect">
            <a:avLst/>
          </a:prstGeom>
        </p:spPr>
        <p:txBody>
          <a:bodyPr wrap="square">
            <a:spAutoFit/>
          </a:bodyPr>
          <a:lstStyle/>
          <a:p>
            <a:pPr algn="ctr"/>
            <a:r>
              <a:rPr lang="en-US" altLang="zh-CN" dirty="0"/>
              <a:t>Fig. 2 An RBM with fully connected visible and hidden units</a:t>
            </a:r>
            <a:endParaRPr lang="zh-CN" altLang="en-US" dirty="0"/>
          </a:p>
        </p:txBody>
      </p:sp>
      <p:sp>
        <p:nvSpPr>
          <p:cNvPr id="7" name="矩形 6">
            <a:extLst>
              <a:ext uri="{FF2B5EF4-FFF2-40B4-BE49-F238E27FC236}">
                <a16:creationId xmlns:a16="http://schemas.microsoft.com/office/drawing/2014/main" id="{A24426DA-B83D-4525-BADC-73C31F78D699}"/>
              </a:ext>
            </a:extLst>
          </p:cNvPr>
          <p:cNvSpPr/>
          <p:nvPr/>
        </p:nvSpPr>
        <p:spPr>
          <a:xfrm>
            <a:off x="9485986" y="5659111"/>
            <a:ext cx="2706014" cy="830997"/>
          </a:xfrm>
          <a:prstGeom prst="rect">
            <a:avLst/>
          </a:prstGeom>
        </p:spPr>
        <p:txBody>
          <a:bodyPr wrap="square">
            <a:spAutoFit/>
          </a:bodyPr>
          <a:lstStyle/>
          <a:p>
            <a:r>
              <a:rPr lang="en-US" altLang="zh-CN" sz="1600" dirty="0"/>
              <a:t>*Note there are no hidden-hidden or visible-visible connections.</a:t>
            </a:r>
            <a:endParaRPr lang="zh-CN" altLang="en-US" sz="1600" dirty="0"/>
          </a:p>
        </p:txBody>
      </p:sp>
    </p:spTree>
    <p:extLst>
      <p:ext uri="{BB962C8B-B14F-4D97-AF65-F5344CB8AC3E}">
        <p14:creationId xmlns:p14="http://schemas.microsoft.com/office/powerpoint/2010/main" val="3642659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Contrastive Divergence (CD)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515600" cy="5030787"/>
              </a:xfrm>
            </p:spPr>
            <p:txBody>
              <a:bodyPr>
                <a:normAutofit/>
              </a:bodyPr>
              <a:lstStyle/>
              <a:p>
                <a:r>
                  <a:rPr lang="en-US" dirty="0"/>
                  <a:t>CD provides an approximation to the maximum likelihood method that would ideally be applied for learning the weights of the RBM with gradient ascent:</a:t>
                </a:r>
                <a:br>
                  <a:rPr lang="en-US" dirty="0"/>
                </a:b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e>
                        </m:func>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Sub>
                      </m:den>
                    </m:f>
                  </m:oMath>
                </a14:m>
                <a:endParaRPr lang="en-US" dirty="0"/>
              </a:p>
              <a:p>
                <a:pPr lvl="1"/>
                <a14:m>
                  <m:oMath xmlns:m="http://schemas.openxmlformats.org/officeDocument/2006/math">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m:t>
                    </m:r>
                  </m:oMath>
                </a14:m>
                <a:r>
                  <a:rPr lang="en-US" dirty="0"/>
                  <a:t>: the probability of a visible vector, given by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h</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h</m:t>
                                        </m:r>
                                      </m:e>
                                    </m:d>
                                  </m:e>
                                </m:d>
                              </m:e>
                            </m:func>
                          </m:e>
                        </m:nary>
                      </m:num>
                      <m:den>
                        <m:r>
                          <a:rPr lang="en-US" b="0" i="1" smtClean="0">
                            <a:latin typeface="Cambria Math" panose="02040503050406030204" pitchFamily="18" charset="0"/>
                          </a:rPr>
                          <m:t>𝑍</m:t>
                        </m:r>
                      </m:den>
                    </m:f>
                  </m:oMath>
                </a14:m>
                <a:r>
                  <a:rPr lang="en-US" b="0" dirty="0"/>
                  <a:t>.</a:t>
                </a:r>
              </a:p>
              <a:p>
                <a:pPr lvl="1"/>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h</m:t>
                        </m:r>
                      </m:e>
                    </m:d>
                  </m:oMath>
                </a14:m>
                <a:r>
                  <a:rPr lang="en-US" dirty="0"/>
                  <a:t>: the energy function assigned to the state of the network, </a:t>
                </a:r>
              </a:p>
              <a:p>
                <a:pPr lvl="2"/>
                <a:r>
                  <a:rPr lang="en-US" dirty="0"/>
                  <a:t>Given by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m:rPr>
                        <m:sty m:val="p"/>
                      </m:rPr>
                      <a:rPr lang="en-US">
                        <a:latin typeface="Cambria Math" panose="02040503050406030204" pitchFamily="18" charset="0"/>
                      </a:rPr>
                      <m:t>v</m:t>
                    </m:r>
                    <m:r>
                      <a:rPr lang="en-US" i="1">
                        <a:latin typeface="Cambria Math" panose="02040503050406030204" pitchFamily="18" charset="0"/>
                      </a:rPr>
                      <m:t>,</m:t>
                    </m:r>
                    <m:r>
                      <m:rPr>
                        <m:sty m:val="p"/>
                      </m:rPr>
                      <a:rPr lang="en-US">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v</m:t>
                        </m:r>
                      </m:e>
                      <m:sup>
                        <m:r>
                          <a:rPr lang="en-US" i="1">
                            <a:latin typeface="Cambria Math" panose="02040503050406030204" pitchFamily="18" charset="0"/>
                          </a:rPr>
                          <m:t>𝑇</m:t>
                        </m:r>
                      </m:sup>
                    </m:sSup>
                    <m:r>
                      <a:rPr lang="en-US" b="1">
                        <a:latin typeface="Cambria Math" panose="02040503050406030204" pitchFamily="18" charset="0"/>
                      </a:rPr>
                      <m:t>𝐖</m:t>
                    </m:r>
                    <m:r>
                      <m:rPr>
                        <m:sty m:val="p"/>
                      </m:rPr>
                      <a:rPr lang="en-US">
                        <a:latin typeface="Cambria Math" panose="02040503050406030204" pitchFamily="18" charset="0"/>
                      </a:rPr>
                      <m:t>h</m:t>
                    </m:r>
                  </m:oMath>
                </a14:m>
                <a:endParaRPr lang="en-US" dirty="0"/>
              </a:p>
              <a:p>
                <a:pPr lvl="2"/>
                <a:r>
                  <a:rPr lang="en-US" dirty="0"/>
                  <a:t>A lower energy indicates the network is in a more “desirable” configuration.</a:t>
                </a:r>
              </a:p>
              <a:p>
                <a:pPr lvl="1"/>
                <a:endParaRPr lang="en-US" dirty="0"/>
              </a:p>
              <a:p>
                <a:pPr lvl="2"/>
                <a:endParaRPr lang="en-US" dirty="0"/>
              </a:p>
              <a:p>
                <a:pPr lvl="1"/>
                <a:endParaRPr lang="en-US" dirty="0"/>
              </a:p>
              <a:p>
                <a:endParaRPr lang="en-US" i="1"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515600" cy="5030787"/>
              </a:xfrm>
              <a:blipFill rotWithShape="0">
                <a:blip r:embed="rId2"/>
                <a:stretch>
                  <a:fillRect l="-1043" t="-19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C3B144FA-A4B6-4BA2-9DD1-C172BBD468E4}" type="slidenum">
              <a:rPr lang="en-US" smtClean="0"/>
              <a:t>14</a:t>
            </a:fld>
            <a:endParaRPr lang="en-US"/>
          </a:p>
        </p:txBody>
      </p:sp>
    </p:spTree>
    <p:extLst>
      <p:ext uri="{BB962C8B-B14F-4D97-AF65-F5344CB8AC3E}">
        <p14:creationId xmlns:p14="http://schemas.microsoft.com/office/powerpoint/2010/main" val="66360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Contrastive Divergence (CD)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m:t>
                            </m:r>
                          </m:e>
                        </m:func>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Sub>
                      </m:den>
                    </m:f>
                  </m:oMath>
                </a14:m>
                <a:r>
                  <a:rPr lang="en-US" dirty="0"/>
                  <a:t> has the simple form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d>
                      </m:e>
                      <m:sub>
                        <m:r>
                          <a:rPr lang="en-US" i="1">
                            <a:latin typeface="Cambria Math" panose="02040503050406030204" pitchFamily="18" charset="0"/>
                          </a:rPr>
                          <m:t>𝑑𝑎𝑡𝑎</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d>
                      </m:e>
                      <m:sub>
                        <m:r>
                          <a:rPr lang="en-US" i="1">
                            <a:latin typeface="Cambria Math" panose="02040503050406030204" pitchFamily="18" charset="0"/>
                          </a:rPr>
                          <m:t>𝑚𝑜𝑑𝑒𝑙</m:t>
                        </m:r>
                      </m:sub>
                    </m:sSub>
                  </m:oMath>
                </a14:m>
                <a:r>
                  <a:rPr lang="en-US" dirty="0"/>
                  <a:t>.</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𝑝</m:t>
                        </m:r>
                      </m:sub>
                    </m:sSub>
                  </m:oMath>
                </a14:m>
                <a:r>
                  <a:rPr lang="en-US" dirty="0"/>
                  <a:t> represent averages with respect to distribution </a:t>
                </a:r>
                <a14:m>
                  <m:oMath xmlns:m="http://schemas.openxmlformats.org/officeDocument/2006/math">
                    <m:r>
                      <a:rPr lang="en-US" i="1" dirty="0">
                        <a:latin typeface="Cambria Math" panose="02040503050406030204" pitchFamily="18" charset="0"/>
                      </a:rPr>
                      <m:t>𝑝</m:t>
                    </m:r>
                  </m:oMath>
                </a14:m>
                <a:r>
                  <a:rPr lang="en-US" dirty="0"/>
                  <a:t>.</a:t>
                </a:r>
              </a:p>
              <a:p>
                <a:pPr lvl="1"/>
                <a:r>
                  <a:rPr lang="en-US" dirty="0"/>
                  <a:t>Intuition: fitting the data (reducing error)</a:t>
                </a:r>
              </a:p>
              <a:p>
                <a:r>
                  <a:rPr lang="en-US" dirty="0"/>
                  <a:t>Challenge: sampling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d>
                      </m:e>
                      <m:sub>
                        <m:r>
                          <a:rPr lang="en-US" i="1">
                            <a:latin typeface="Cambria Math" panose="02040503050406030204" pitchFamily="18" charset="0"/>
                          </a:rPr>
                          <m:t>𝑚𝑜𝑑𝑒𝑙</m:t>
                        </m:r>
                      </m:sub>
                    </m:sSub>
                  </m:oMath>
                </a14:m>
                <a:r>
                  <a:rPr lang="en-US" dirty="0"/>
                  <a:t> requires alternating Gibbs sampling for a long time.</a:t>
                </a:r>
              </a:p>
              <a:p>
                <a:endParaRPr lang="en-US" dirty="0"/>
              </a:p>
              <a:p>
                <a:r>
                  <a:rPr lang="en-US" dirty="0"/>
                  <a:t>CD replaces this step by running alternating Gibbs sampling for </a:t>
                </a:r>
                <a14:m>
                  <m:oMath xmlns:m="http://schemas.openxmlformats.org/officeDocument/2006/math">
                    <m:r>
                      <a:rPr lang="en-US" i="1" dirty="0" smtClean="0">
                        <a:latin typeface="Cambria Math" panose="02040503050406030204" pitchFamily="18" charset="0"/>
                      </a:rPr>
                      <m:t>𝑛</m:t>
                    </m:r>
                  </m:oMath>
                </a14:m>
                <a:r>
                  <a:rPr lang="en-US" dirty="0"/>
                  <a:t> steps. After </a:t>
                </a:r>
                <a14:m>
                  <m:oMath xmlns:m="http://schemas.openxmlformats.org/officeDocument/2006/math">
                    <m:r>
                      <a:rPr lang="en-US" i="1" dirty="0" smtClean="0">
                        <a:latin typeface="Cambria Math" panose="02040503050406030204" pitchFamily="18" charset="0"/>
                      </a:rPr>
                      <m:t>𝑛</m:t>
                    </m:r>
                  </m:oMath>
                </a14:m>
                <a:r>
                  <a:rPr lang="en-US" dirty="0"/>
                  <a:t> steps, the data is sampled and that sample is used in place of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d>
                      </m:e>
                      <m:sub>
                        <m:r>
                          <a:rPr lang="en-US" i="1">
                            <a:latin typeface="Cambria Math" panose="02040503050406030204" pitchFamily="18" charset="0"/>
                          </a:rPr>
                          <m:t>𝑚𝑜𝑑𝑒𝑙</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126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C3B144FA-A4B6-4BA2-9DD1-C172BBD468E4}" type="slidenum">
              <a:rPr lang="en-US" smtClean="0"/>
              <a:t>15</a:t>
            </a:fld>
            <a:endParaRPr lang="en-US"/>
          </a:p>
        </p:txBody>
      </p:sp>
    </p:spTree>
    <p:extLst>
      <p:ext uri="{BB962C8B-B14F-4D97-AF65-F5344CB8AC3E}">
        <p14:creationId xmlns:p14="http://schemas.microsoft.com/office/powerpoint/2010/main" val="3929572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CD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8515" cy="4351338"/>
              </a:xfrm>
            </p:spPr>
            <p:txBody>
              <a:bodyPr>
                <a:normAutofit fontScale="92500" lnSpcReduction="10000"/>
              </a:bodyPr>
              <a:lstStyle/>
              <a:p>
                <a:pPr marL="514350" indent="-514350">
                  <a:buFont typeface="+mj-lt"/>
                  <a:buAutoNum type="arabicPeriod"/>
                </a:pPr>
                <a:r>
                  <a:rPr lang="en-US" dirty="0"/>
                  <a:t>Initialize the visible units to a training vector.</a:t>
                </a:r>
              </a:p>
              <a:p>
                <a:pPr marL="514350" indent="-514350">
                  <a:buFont typeface="+mj-lt"/>
                  <a:buAutoNum type="arabicPeriod"/>
                </a:pPr>
                <a:r>
                  <a:rPr lang="en-US" dirty="0"/>
                  <a:t>Update the hidden units in parallel given the visible units:</a:t>
                </a:r>
                <a:br>
                  <a:rPr lang="en-US" dirty="0"/>
                </a:b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r>
                          <a:rPr lang="en-US" i="1">
                            <a:latin typeface="Cambria Math" panose="02040503050406030204" pitchFamily="18" charset="0"/>
                          </a:rPr>
                          <m:t>=1</m:t>
                        </m:r>
                      </m:e>
                      <m:e>
                        <m:r>
                          <a:rPr lang="en-US" b="1" i="0" smtClean="0">
                            <a:latin typeface="Cambria Math" panose="02040503050406030204" pitchFamily="18" charset="0"/>
                          </a:rPr>
                          <m:t>𝐕</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nary>
                      <m:naryPr>
                        <m:chr m:val="∑"/>
                        <m:limLoc m:val="subSup"/>
                        <m:supHide m:val="on"/>
                        <m:ctrlPr>
                          <a:rPr lang="en-US" i="1" smtClean="0">
                            <a:latin typeface="Cambria Math" panose="02040503050406030204" pitchFamily="18" charset="0"/>
                            <a:ea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Sub>
                      </m:e>
                    </m:nary>
                    <m:r>
                      <a:rPr lang="en-US" i="1">
                        <a:latin typeface="Cambria Math" panose="02040503050406030204" pitchFamily="18" charset="0"/>
                        <a:ea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a14:m>
                <a:r>
                  <a:rPr lang="en-US" dirty="0"/>
                  <a:t>: sigmoid function;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𝑗</m:t>
                        </m:r>
                      </m:sub>
                    </m:sSub>
                  </m:oMath>
                </a14:m>
                <a:r>
                  <a:rPr lang="en-US" dirty="0"/>
                  <a:t>: the bias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oMath>
                </a14:m>
                <a:endParaRPr lang="en-US" dirty="0"/>
              </a:p>
              <a:p>
                <a:pPr marL="514350" indent="-514350">
                  <a:buFont typeface="+mj-lt"/>
                  <a:buAutoNum type="arabicPeriod"/>
                </a:pPr>
                <a:r>
                  <a:rPr lang="en-US" dirty="0"/>
                  <a:t>(Reconstruction) Update the visible units in parallel given the hidden units:</a:t>
                </a:r>
                <a:br>
                  <a:rPr lang="en-US" dirty="0"/>
                </a:b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e>
                        <m:r>
                          <a:rPr lang="en-US" b="1" i="0" smtClean="0">
                            <a:latin typeface="Cambria Math" panose="02040503050406030204" pitchFamily="18" charset="0"/>
                          </a:rPr>
                          <m:t>𝐇</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𝑗</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𝑗</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Sub>
                      </m:e>
                    </m:nary>
                    <m:r>
                      <a:rPr lang="en-US" b="0" i="1" smtClean="0">
                        <a:latin typeface="Cambria Math" panose="02040503050406030204" pitchFamily="18" charset="0"/>
                        <a:ea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𝑖</m:t>
                        </m:r>
                      </m:sub>
                    </m:sSub>
                  </m:oMath>
                </a14:m>
                <a:r>
                  <a:rPr lang="en-US" dirty="0"/>
                  <a:t>: the bias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514350" indent="-514350">
                  <a:buFont typeface="+mj-lt"/>
                  <a:buAutoNum type="arabicPeriod"/>
                </a:pPr>
                <a:r>
                  <a:rPr lang="en-US" dirty="0"/>
                  <a:t>Re-update the hidden units in parallel given the reconstructed visible units using the same equation as in step 2.</a:t>
                </a:r>
              </a:p>
              <a:p>
                <a:pPr marL="514350" indent="-514350">
                  <a:buFont typeface="+mj-lt"/>
                  <a:buAutoNum type="arabicPeriod"/>
                </a:pPr>
                <a:r>
                  <a:rPr lang="en-US" dirty="0"/>
                  <a:t>Perform the weight update:</a:t>
                </a:r>
                <a:br>
                  <a:rPr lang="en-US" dirty="0"/>
                </a:b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d>
                      </m:e>
                      <m:sub>
                        <m:r>
                          <a:rPr lang="en-US" i="1">
                            <a:latin typeface="Cambria Math" panose="02040503050406030204" pitchFamily="18" charset="0"/>
                          </a:rPr>
                          <m:t>𝑑𝑎𝑡𝑎</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d>
                      </m:e>
                      <m:sub>
                        <m:r>
                          <a:rPr lang="en-US" b="0" i="1" smtClean="0">
                            <a:latin typeface="Cambria Math" panose="02040503050406030204" pitchFamily="18" charset="0"/>
                          </a:rPr>
                          <m:t>𝑟𝑒𝑐𝑜𝑛𝑠𝑡𝑟𝑢𝑐𝑡𝑖𝑜𝑛</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8515" cy="4351338"/>
              </a:xfrm>
              <a:blipFill rotWithShape="0">
                <a:blip r:embed="rId2"/>
                <a:stretch>
                  <a:fillRect l="-1026" t="-2941" r="-1254" b="-56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C3B144FA-A4B6-4BA2-9DD1-C172BBD468E4}" type="slidenum">
              <a:rPr lang="en-US" smtClean="0"/>
              <a:t>16</a:t>
            </a:fld>
            <a:endParaRPr lang="en-US"/>
          </a:p>
        </p:txBody>
      </p:sp>
    </p:spTree>
    <p:extLst>
      <p:ext uri="{BB962C8B-B14F-4D97-AF65-F5344CB8AC3E}">
        <p14:creationId xmlns:p14="http://schemas.microsoft.com/office/powerpoint/2010/main" val="410144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Belief Network Architecture: Layer-wise Training</a:t>
            </a:r>
          </a:p>
        </p:txBody>
      </p:sp>
      <p:sp>
        <p:nvSpPr>
          <p:cNvPr id="3" name="Content Placeholder 2"/>
          <p:cNvSpPr>
            <a:spLocks noGrp="1"/>
          </p:cNvSpPr>
          <p:nvPr>
            <p:ph idx="1"/>
          </p:nvPr>
        </p:nvSpPr>
        <p:spPr>
          <a:xfrm>
            <a:off x="838200" y="1825625"/>
            <a:ext cx="10515600" cy="2323009"/>
          </a:xfrm>
        </p:spPr>
        <p:txBody>
          <a:bodyPr>
            <a:normAutofit fontScale="85000" lnSpcReduction="10000"/>
          </a:bodyPr>
          <a:lstStyle/>
          <a:p>
            <a:r>
              <a:rPr lang="en-US" dirty="0"/>
              <a:t>Once an RBM is trained, another RBM is "stacked" atop it, taking its input from the final already-trained layer.</a:t>
            </a:r>
          </a:p>
          <a:p>
            <a:r>
              <a:rPr lang="en-US" dirty="0"/>
              <a:t>The new visible layer is initialized to a training vector, and values for the units in the already-trained layers are assigned using the current weights and biases.</a:t>
            </a:r>
          </a:p>
          <a:p>
            <a:r>
              <a:rPr lang="en-US" dirty="0"/>
              <a:t>The new RBM is then trained with the CD procedure.</a:t>
            </a:r>
          </a:p>
          <a:p>
            <a:r>
              <a:rPr lang="en-US" dirty="0"/>
              <a:t>This whole process is repeated until some desired stopping criterion is met.</a:t>
            </a:r>
          </a:p>
        </p:txBody>
      </p:sp>
      <p:sp>
        <p:nvSpPr>
          <p:cNvPr id="4" name="Slide Number Placeholder 3"/>
          <p:cNvSpPr>
            <a:spLocks noGrp="1"/>
          </p:cNvSpPr>
          <p:nvPr>
            <p:ph type="sldNum" sz="quarter" idx="12"/>
          </p:nvPr>
        </p:nvSpPr>
        <p:spPr/>
        <p:txBody>
          <a:bodyPr/>
          <a:lstStyle/>
          <a:p>
            <a:fld id="{C3B144FA-A4B6-4BA2-9DD1-C172BBD468E4}" type="slidenum">
              <a:rPr lang="en-US" smtClean="0"/>
              <a:t>17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716" y="4148634"/>
            <a:ext cx="5493809" cy="2622599"/>
          </a:xfrm>
          <a:prstGeom prst="rect">
            <a:avLst/>
          </a:prstGeom>
        </p:spPr>
      </p:pic>
      <p:sp>
        <p:nvSpPr>
          <p:cNvPr id="6" name="矩形 5">
            <a:extLst>
              <a:ext uri="{FF2B5EF4-FFF2-40B4-BE49-F238E27FC236}">
                <a16:creationId xmlns:a16="http://schemas.microsoft.com/office/drawing/2014/main" id="{E37C465C-E5BC-4CD6-8FCB-D5A5D6F52F4F}"/>
              </a:ext>
            </a:extLst>
          </p:cNvPr>
          <p:cNvSpPr/>
          <p:nvPr/>
        </p:nvSpPr>
        <p:spPr>
          <a:xfrm>
            <a:off x="7919332" y="5256639"/>
            <a:ext cx="2421560" cy="369332"/>
          </a:xfrm>
          <a:prstGeom prst="rect">
            <a:avLst/>
          </a:prstGeom>
        </p:spPr>
        <p:txBody>
          <a:bodyPr wrap="none">
            <a:spAutoFit/>
          </a:bodyPr>
          <a:lstStyle/>
          <a:p>
            <a:r>
              <a:rPr lang="en-US" altLang="zh-CN" dirty="0"/>
              <a:t>Fig. 3. DBN Architecture</a:t>
            </a:r>
            <a:endParaRPr lang="zh-CN" altLang="en-US" dirty="0"/>
          </a:p>
        </p:txBody>
      </p:sp>
    </p:spTree>
    <p:extLst>
      <p:ext uri="{BB962C8B-B14F-4D97-AF65-F5344CB8AC3E}">
        <p14:creationId xmlns:p14="http://schemas.microsoft.com/office/powerpoint/2010/main" val="37108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lose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6487" y="1690688"/>
            <a:ext cx="5748755" cy="418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DBN Example: Hand-written Digit Recognition</a:t>
            </a:r>
          </a:p>
        </p:txBody>
      </p:sp>
      <p:sp>
        <p:nvSpPr>
          <p:cNvPr id="3" name="Content Placeholder 2"/>
          <p:cNvSpPr>
            <a:spLocks noGrp="1"/>
          </p:cNvSpPr>
          <p:nvPr>
            <p:ph idx="1"/>
          </p:nvPr>
        </p:nvSpPr>
        <p:spPr>
          <a:xfrm>
            <a:off x="1315278" y="1266479"/>
            <a:ext cx="3839541" cy="4351338"/>
          </a:xfrm>
        </p:spPr>
        <p:txBody>
          <a:bodyPr/>
          <a:lstStyle/>
          <a:p>
            <a:r>
              <a:rPr lang="en-US" dirty="0"/>
              <a:t>Input:</a:t>
            </a:r>
          </a:p>
        </p:txBody>
      </p:sp>
      <p:sp>
        <p:nvSpPr>
          <p:cNvPr id="4" name="Slide Number Placeholder 3"/>
          <p:cNvSpPr>
            <a:spLocks noGrp="1"/>
          </p:cNvSpPr>
          <p:nvPr>
            <p:ph type="sldNum" sz="quarter" idx="12"/>
          </p:nvPr>
        </p:nvSpPr>
        <p:spPr/>
        <p:txBody>
          <a:bodyPr/>
          <a:lstStyle/>
          <a:p>
            <a:fld id="{C3B144FA-A4B6-4BA2-9DD1-C172BBD468E4}" type="slidenum">
              <a:rPr lang="en-US" smtClean="0"/>
              <a:t>18</a:t>
            </a:fld>
            <a:endParaRPr lang="en-US"/>
          </a:p>
        </p:txBody>
      </p:sp>
      <p:sp>
        <p:nvSpPr>
          <p:cNvPr id="6" name="矩形 5">
            <a:extLst>
              <a:ext uri="{FF2B5EF4-FFF2-40B4-BE49-F238E27FC236}">
                <a16:creationId xmlns:a16="http://schemas.microsoft.com/office/drawing/2014/main" id="{9A29200E-2793-4829-A568-CC17D16C541C}"/>
              </a:ext>
            </a:extLst>
          </p:cNvPr>
          <p:cNvSpPr/>
          <p:nvPr/>
        </p:nvSpPr>
        <p:spPr>
          <a:xfrm>
            <a:off x="4785865" y="6042026"/>
            <a:ext cx="2620269" cy="369332"/>
          </a:xfrm>
          <a:prstGeom prst="rect">
            <a:avLst/>
          </a:prstGeom>
        </p:spPr>
        <p:txBody>
          <a:bodyPr wrap="none">
            <a:spAutoFit/>
          </a:bodyPr>
          <a:lstStyle/>
          <a:p>
            <a:r>
              <a:rPr lang="en-US" altLang="zh-CN" dirty="0"/>
              <a:t>Fig. 4. Hand-written Digits</a:t>
            </a:r>
            <a:endParaRPr lang="zh-CN" altLang="en-US" dirty="0"/>
          </a:p>
        </p:txBody>
      </p:sp>
    </p:spTree>
    <p:extLst>
      <p:ext uri="{BB962C8B-B14F-4D97-AF65-F5344CB8AC3E}">
        <p14:creationId xmlns:p14="http://schemas.microsoft.com/office/powerpoint/2010/main" val="4017334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DBN Example: Hand-written Digit Recognition</a:t>
            </a:r>
          </a:p>
        </p:txBody>
      </p:sp>
      <p:sp>
        <p:nvSpPr>
          <p:cNvPr id="3" name="Content Placeholder 2"/>
          <p:cNvSpPr>
            <a:spLocks noGrp="1"/>
          </p:cNvSpPr>
          <p:nvPr>
            <p:ph idx="1"/>
          </p:nvPr>
        </p:nvSpPr>
        <p:spPr>
          <a:xfrm>
            <a:off x="1301163" y="3449361"/>
            <a:ext cx="6168887" cy="2926867"/>
          </a:xfrm>
        </p:spPr>
        <p:txBody>
          <a:bodyPr>
            <a:normAutofit lnSpcReduction="10000"/>
          </a:bodyPr>
          <a:lstStyle/>
          <a:p>
            <a:pPr>
              <a:spcBef>
                <a:spcPct val="50000"/>
              </a:spcBef>
            </a:pPr>
            <a:r>
              <a:rPr lang="en-US" altLang="en-US" dirty="0"/>
              <a:t>The model learns to generate combinations of labels and images. </a:t>
            </a:r>
          </a:p>
          <a:p>
            <a:pPr>
              <a:spcBef>
                <a:spcPct val="50000"/>
              </a:spcBef>
            </a:pPr>
            <a:r>
              <a:rPr lang="en-US" altLang="en-US" dirty="0"/>
              <a:t>To perform recognition we start with a neutral state of the label units and do an up-pass from the image followed by a few iterations of the top-level associative memory.</a:t>
            </a:r>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19</a:t>
            </a:fld>
            <a:endParaRPr lang="en-US"/>
          </a:p>
        </p:txBody>
      </p:sp>
      <p:sp>
        <p:nvSpPr>
          <p:cNvPr id="5" name="Text Box 6"/>
          <p:cNvSpPr txBox="1">
            <a:spLocks noChangeArrowheads="1"/>
          </p:cNvSpPr>
          <p:nvPr/>
        </p:nvSpPr>
        <p:spPr bwMode="auto">
          <a:xfrm>
            <a:off x="7062787" y="1464503"/>
            <a:ext cx="3527425" cy="482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400"/>
              <a:t>2000 top-level neurons</a:t>
            </a:r>
          </a:p>
        </p:txBody>
      </p:sp>
      <p:sp>
        <p:nvSpPr>
          <p:cNvPr id="6" name="Text Box 7"/>
          <p:cNvSpPr txBox="1">
            <a:spLocks noChangeArrowheads="1"/>
          </p:cNvSpPr>
          <p:nvPr/>
        </p:nvSpPr>
        <p:spPr bwMode="auto">
          <a:xfrm>
            <a:off x="8610600" y="2867853"/>
            <a:ext cx="2195512" cy="482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400"/>
              <a:t>500 neurons</a:t>
            </a:r>
          </a:p>
        </p:txBody>
      </p:sp>
      <p:sp>
        <p:nvSpPr>
          <p:cNvPr id="7" name="Text Box 8"/>
          <p:cNvSpPr txBox="1">
            <a:spLocks noChangeArrowheads="1"/>
          </p:cNvSpPr>
          <p:nvPr/>
        </p:nvSpPr>
        <p:spPr bwMode="auto">
          <a:xfrm>
            <a:off x="8612187" y="3985453"/>
            <a:ext cx="2230438" cy="54451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400"/>
              <a:t>500 neurons</a:t>
            </a:r>
            <a:r>
              <a:rPr lang="en-US" altLang="en-US" sz="2800"/>
              <a:t> </a:t>
            </a:r>
          </a:p>
        </p:txBody>
      </p:sp>
      <p:sp>
        <p:nvSpPr>
          <p:cNvPr id="8" name="Text Box 10"/>
          <p:cNvSpPr txBox="1">
            <a:spLocks noChangeArrowheads="1"/>
          </p:cNvSpPr>
          <p:nvPr/>
        </p:nvSpPr>
        <p:spPr bwMode="auto">
          <a:xfrm>
            <a:off x="8897937" y="5101465"/>
            <a:ext cx="1476375" cy="12747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400"/>
              <a:t>28 x 28 pixel     image</a:t>
            </a:r>
            <a:r>
              <a:rPr lang="en-US" altLang="en-US" sz="2800"/>
              <a:t> </a:t>
            </a:r>
          </a:p>
        </p:txBody>
      </p:sp>
      <p:sp>
        <p:nvSpPr>
          <p:cNvPr id="9" name="Text Box 11"/>
          <p:cNvSpPr txBox="1">
            <a:spLocks noChangeArrowheads="1"/>
          </p:cNvSpPr>
          <p:nvPr/>
        </p:nvSpPr>
        <p:spPr bwMode="auto">
          <a:xfrm>
            <a:off x="6989762" y="2688465"/>
            <a:ext cx="1223963" cy="8493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000" dirty="0"/>
              <a:t>10 label neurons</a:t>
            </a:r>
            <a:r>
              <a:rPr lang="en-US" altLang="en-US" sz="2800" dirty="0"/>
              <a:t> </a:t>
            </a:r>
          </a:p>
        </p:txBody>
      </p:sp>
      <p:sp>
        <p:nvSpPr>
          <p:cNvPr id="10" name="AutoShape 12"/>
          <p:cNvSpPr>
            <a:spLocks noChangeArrowheads="1"/>
          </p:cNvSpPr>
          <p:nvPr/>
        </p:nvSpPr>
        <p:spPr bwMode="auto">
          <a:xfrm>
            <a:off x="9366250" y="2112203"/>
            <a:ext cx="252412" cy="612775"/>
          </a:xfrm>
          <a:prstGeom prst="upDownArrow">
            <a:avLst>
              <a:gd name="adj1" fmla="val 50000"/>
              <a:gd name="adj2" fmla="val 48554"/>
            </a:avLst>
          </a:prstGeom>
          <a:solidFill>
            <a:srgbClr val="0099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CA" altLang="en-US"/>
          </a:p>
        </p:txBody>
      </p:sp>
      <p:sp>
        <p:nvSpPr>
          <p:cNvPr id="11" name="AutoShape 13"/>
          <p:cNvSpPr>
            <a:spLocks noChangeArrowheads="1"/>
          </p:cNvSpPr>
          <p:nvPr/>
        </p:nvSpPr>
        <p:spPr bwMode="auto">
          <a:xfrm rot="1102564">
            <a:off x="7650162" y="2039178"/>
            <a:ext cx="239713" cy="576262"/>
          </a:xfrm>
          <a:prstGeom prst="upDownArrow">
            <a:avLst>
              <a:gd name="adj1" fmla="val 50000"/>
              <a:gd name="adj2" fmla="val 48079"/>
            </a:avLst>
          </a:prstGeom>
          <a:solidFill>
            <a:srgbClr val="0099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CA" altLang="en-US"/>
          </a:p>
        </p:txBody>
      </p:sp>
      <p:sp>
        <p:nvSpPr>
          <p:cNvPr id="12" name="AutoShape 14"/>
          <p:cNvSpPr>
            <a:spLocks noChangeArrowheads="1"/>
          </p:cNvSpPr>
          <p:nvPr/>
        </p:nvSpPr>
        <p:spPr bwMode="auto">
          <a:xfrm>
            <a:off x="9690100" y="3480628"/>
            <a:ext cx="215900" cy="431800"/>
          </a:xfrm>
          <a:prstGeom prst="downArrow">
            <a:avLst>
              <a:gd name="adj1" fmla="val 50000"/>
              <a:gd name="adj2" fmla="val 50000"/>
            </a:avLst>
          </a:prstGeom>
          <a:solidFill>
            <a:srgbClr val="0099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CA" altLang="en-US"/>
          </a:p>
        </p:txBody>
      </p:sp>
      <p:sp>
        <p:nvSpPr>
          <p:cNvPr id="13" name="AutoShape 15"/>
          <p:cNvSpPr>
            <a:spLocks noChangeArrowheads="1"/>
          </p:cNvSpPr>
          <p:nvPr/>
        </p:nvSpPr>
        <p:spPr bwMode="auto">
          <a:xfrm>
            <a:off x="9726612" y="4596640"/>
            <a:ext cx="215900" cy="431800"/>
          </a:xfrm>
          <a:prstGeom prst="downArrow">
            <a:avLst>
              <a:gd name="adj1" fmla="val 50000"/>
              <a:gd name="adj2" fmla="val 50000"/>
            </a:avLst>
          </a:prstGeom>
          <a:solidFill>
            <a:srgbClr val="0099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CA" altLang="en-US"/>
          </a:p>
        </p:txBody>
      </p:sp>
      <p:sp>
        <p:nvSpPr>
          <p:cNvPr id="14" name="AutoShape 16"/>
          <p:cNvSpPr>
            <a:spLocks noChangeArrowheads="1"/>
          </p:cNvSpPr>
          <p:nvPr/>
        </p:nvSpPr>
        <p:spPr bwMode="auto">
          <a:xfrm>
            <a:off x="9113837" y="4596640"/>
            <a:ext cx="252413" cy="431800"/>
          </a:xfrm>
          <a:prstGeom prst="upArrow">
            <a:avLst>
              <a:gd name="adj1" fmla="val 50000"/>
              <a:gd name="adj2" fmla="val 42767"/>
            </a:avLst>
          </a:prstGeom>
          <a:solidFill>
            <a:srgbClr val="FF00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CA" altLang="en-US"/>
          </a:p>
        </p:txBody>
      </p:sp>
      <p:sp>
        <p:nvSpPr>
          <p:cNvPr id="15" name="AutoShape 17"/>
          <p:cNvSpPr>
            <a:spLocks noChangeArrowheads="1"/>
          </p:cNvSpPr>
          <p:nvPr/>
        </p:nvSpPr>
        <p:spPr bwMode="auto">
          <a:xfrm>
            <a:off x="9113837" y="3444115"/>
            <a:ext cx="252413" cy="431800"/>
          </a:xfrm>
          <a:prstGeom prst="upArrow">
            <a:avLst>
              <a:gd name="adj1" fmla="val 50000"/>
              <a:gd name="adj2" fmla="val 42767"/>
            </a:avLst>
          </a:prstGeom>
          <a:solidFill>
            <a:srgbClr val="FF00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CA" altLang="en-US"/>
          </a:p>
        </p:txBody>
      </p:sp>
      <p:sp>
        <p:nvSpPr>
          <p:cNvPr id="16" name="Text Box 19"/>
          <p:cNvSpPr txBox="1">
            <a:spLocks noChangeArrowheads="1"/>
          </p:cNvSpPr>
          <p:nvPr/>
        </p:nvSpPr>
        <p:spPr bwMode="auto">
          <a:xfrm>
            <a:off x="2054639" y="1947103"/>
            <a:ext cx="486368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000" dirty="0">
                <a:solidFill>
                  <a:srgbClr val="3333CC"/>
                </a:solidFill>
              </a:rPr>
              <a:t>The top two layers form an associative memory whose energy landscape models the low dimensional manifolds of the digits.</a:t>
            </a:r>
          </a:p>
        </p:txBody>
      </p:sp>
      <p:sp>
        <p:nvSpPr>
          <p:cNvPr id="17" name="AutoShape 20"/>
          <p:cNvSpPr>
            <a:spLocks noChangeArrowheads="1"/>
          </p:cNvSpPr>
          <p:nvPr/>
        </p:nvSpPr>
        <p:spPr bwMode="auto">
          <a:xfrm>
            <a:off x="6521450" y="3047240"/>
            <a:ext cx="396875" cy="144463"/>
          </a:xfrm>
          <a:prstGeom prst="rightArrow">
            <a:avLst>
              <a:gd name="adj1" fmla="val 50000"/>
              <a:gd name="adj2" fmla="val 68681"/>
            </a:avLst>
          </a:prstGeom>
          <a:solidFill>
            <a:srgbClr val="3333CC"/>
          </a:solidFill>
          <a:ln w="9525">
            <a:solidFill>
              <a:srgbClr val="3333CC"/>
            </a:solidFill>
            <a:miter lim="800000"/>
            <a:headEnd/>
            <a:tailEnd/>
          </a:ln>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CA" altLang="en-US"/>
          </a:p>
        </p:txBody>
      </p:sp>
      <p:sp>
        <p:nvSpPr>
          <p:cNvPr id="18" name="矩形 17">
            <a:extLst>
              <a:ext uri="{FF2B5EF4-FFF2-40B4-BE49-F238E27FC236}">
                <a16:creationId xmlns:a16="http://schemas.microsoft.com/office/drawing/2014/main" id="{5E45A799-C0B2-4B18-97B4-AFF27BB75937}"/>
              </a:ext>
            </a:extLst>
          </p:cNvPr>
          <p:cNvSpPr/>
          <p:nvPr/>
        </p:nvSpPr>
        <p:spPr>
          <a:xfrm>
            <a:off x="7295326" y="6388260"/>
            <a:ext cx="3694729" cy="369332"/>
          </a:xfrm>
          <a:prstGeom prst="rect">
            <a:avLst/>
          </a:prstGeom>
        </p:spPr>
        <p:txBody>
          <a:bodyPr wrap="none">
            <a:spAutoFit/>
          </a:bodyPr>
          <a:lstStyle/>
          <a:p>
            <a:r>
              <a:rPr lang="en-US" altLang="zh-CN" dirty="0"/>
              <a:t>Fig. 5. Hand-written Digit Recognition</a:t>
            </a:r>
            <a:endParaRPr lang="zh-CN" altLang="en-US" dirty="0"/>
          </a:p>
        </p:txBody>
      </p:sp>
    </p:spTree>
    <p:extLst>
      <p:ext uri="{BB962C8B-B14F-4D97-AF65-F5344CB8AC3E}">
        <p14:creationId xmlns:p14="http://schemas.microsoft.com/office/powerpoint/2010/main" val="995814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Many of the pictures, results, and other materials are taken from:</a:t>
            </a:r>
          </a:p>
          <a:p>
            <a:pPr lvl="1"/>
            <a:r>
              <a:rPr lang="en-US" dirty="0"/>
              <a:t>Aaron </a:t>
            </a:r>
            <a:r>
              <a:rPr lang="en-US" dirty="0" err="1"/>
              <a:t>Courville</a:t>
            </a:r>
            <a:r>
              <a:rPr lang="en-US" dirty="0"/>
              <a:t>, University of Montreal</a:t>
            </a:r>
          </a:p>
          <a:p>
            <a:pPr lvl="1"/>
            <a:r>
              <a:rPr lang="en-US" dirty="0" err="1"/>
              <a:t>Diederik</a:t>
            </a:r>
            <a:r>
              <a:rPr lang="en-US" dirty="0"/>
              <a:t> P. </a:t>
            </a:r>
            <a:r>
              <a:rPr lang="en-US" dirty="0" err="1"/>
              <a:t>Kingma</a:t>
            </a:r>
            <a:r>
              <a:rPr lang="en-US" dirty="0"/>
              <a:t>, University of Amsterdam/</a:t>
            </a:r>
            <a:r>
              <a:rPr lang="en-US" dirty="0" err="1"/>
              <a:t>OpenAI</a:t>
            </a:r>
            <a:r>
              <a:rPr lang="en-US" dirty="0"/>
              <a:t>/</a:t>
            </a:r>
            <a:r>
              <a:rPr lang="en-US" dirty="0" err="1"/>
              <a:t>GoogleBrain</a:t>
            </a:r>
            <a:endParaRPr lang="en-US" dirty="0"/>
          </a:p>
          <a:p>
            <a:pPr lvl="1"/>
            <a:r>
              <a:rPr lang="en-US" dirty="0"/>
              <a:t>Eric Xing, Carnegie Mellon University/</a:t>
            </a:r>
            <a:r>
              <a:rPr lang="en-US" dirty="0" err="1"/>
              <a:t>Petuum</a:t>
            </a:r>
            <a:r>
              <a:rPr lang="en-US" dirty="0"/>
              <a:t> Inc.</a:t>
            </a:r>
          </a:p>
          <a:p>
            <a:pPr lvl="1"/>
            <a:r>
              <a:rPr lang="en-US" dirty="0"/>
              <a:t>Geoffrey Hinton, Google &amp; University of Toronto</a:t>
            </a:r>
          </a:p>
          <a:p>
            <a:pPr lvl="1"/>
            <a:r>
              <a:rPr lang="en-US" dirty="0"/>
              <a:t>Ian J. </a:t>
            </a:r>
            <a:r>
              <a:rPr lang="en-US" dirty="0" err="1"/>
              <a:t>Goodfellow</a:t>
            </a:r>
            <a:r>
              <a:rPr lang="en-US" dirty="0"/>
              <a:t>, Google Brain</a:t>
            </a:r>
          </a:p>
          <a:p>
            <a:pPr lvl="1"/>
            <a:r>
              <a:rPr lang="en-US" dirty="0"/>
              <a:t>Stefano </a:t>
            </a:r>
            <a:r>
              <a:rPr lang="en-US" dirty="0" err="1"/>
              <a:t>Eron</a:t>
            </a:r>
            <a:r>
              <a:rPr lang="en-US" dirty="0"/>
              <a:t>, Stanford University</a:t>
            </a:r>
          </a:p>
          <a:p>
            <a:pPr lvl="1"/>
            <a:r>
              <a:rPr lang="en-US" dirty="0" err="1"/>
              <a:t>Yoshua</a:t>
            </a:r>
            <a:r>
              <a:rPr lang="en-US" dirty="0"/>
              <a:t> </a:t>
            </a:r>
            <a:r>
              <a:rPr lang="en-US" dirty="0" err="1"/>
              <a:t>Bengio</a:t>
            </a:r>
            <a:r>
              <a:rPr lang="en-US" dirty="0"/>
              <a:t>, </a:t>
            </a:r>
            <a:r>
              <a:rPr lang="en-US" dirty="0" err="1"/>
              <a:t>Universite</a:t>
            </a:r>
            <a:r>
              <a:rPr lang="en-US" dirty="0"/>
              <a:t> de Montreal</a:t>
            </a:r>
          </a:p>
          <a:p>
            <a:pPr lvl="1"/>
            <a:endParaRPr lang="en-US" dirty="0"/>
          </a:p>
        </p:txBody>
      </p:sp>
      <p:sp>
        <p:nvSpPr>
          <p:cNvPr id="4" name="Slide Number Placeholder 3"/>
          <p:cNvSpPr>
            <a:spLocks noGrp="1"/>
          </p:cNvSpPr>
          <p:nvPr>
            <p:ph type="sldNum" sz="quarter" idx="12"/>
          </p:nvPr>
        </p:nvSpPr>
        <p:spPr/>
        <p:txBody>
          <a:bodyPr/>
          <a:lstStyle/>
          <a:p>
            <a:fld id="{AE956BBE-3D31-4B0A-BF98-054C39F2604A}" type="slidenum">
              <a:rPr lang="en-US" smtClean="0"/>
              <a:t>2</a:t>
            </a:fld>
            <a:endParaRPr lang="en-US"/>
          </a:p>
        </p:txBody>
      </p:sp>
    </p:spTree>
    <p:extLst>
      <p:ext uri="{BB962C8B-B14F-4D97-AF65-F5344CB8AC3E}">
        <p14:creationId xmlns:p14="http://schemas.microsoft.com/office/powerpoint/2010/main" val="379790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DBN Example: Hand-written Digit Recognition</a:t>
            </a:r>
          </a:p>
        </p:txBody>
      </p:sp>
      <p:sp>
        <p:nvSpPr>
          <p:cNvPr id="4" name="Slide Number Placeholder 3"/>
          <p:cNvSpPr>
            <a:spLocks noGrp="1"/>
          </p:cNvSpPr>
          <p:nvPr>
            <p:ph type="sldNum" sz="quarter" idx="12"/>
          </p:nvPr>
        </p:nvSpPr>
        <p:spPr/>
        <p:txBody>
          <a:bodyPr/>
          <a:lstStyle/>
          <a:p>
            <a:fld id="{C3B144FA-A4B6-4BA2-9DD1-C172BBD468E4}" type="slidenum">
              <a:rPr lang="en-US" smtClean="0"/>
              <a:t>20</a:t>
            </a:fld>
            <a:endParaRPr lang="en-US"/>
          </a:p>
        </p:txBody>
      </p:sp>
      <p:pic>
        <p:nvPicPr>
          <p:cNvPr id="6" name="Picture 5"/>
          <p:cNvPicPr>
            <a:picLocks noChangeAspect="1"/>
          </p:cNvPicPr>
          <p:nvPr/>
        </p:nvPicPr>
        <p:blipFill>
          <a:blip r:embed="rId3"/>
          <a:stretch>
            <a:fillRect/>
          </a:stretch>
        </p:blipFill>
        <p:spPr>
          <a:xfrm>
            <a:off x="2204209" y="1282076"/>
            <a:ext cx="7783582" cy="5438436"/>
          </a:xfrm>
          <a:prstGeom prst="rect">
            <a:avLst/>
          </a:prstGeom>
        </p:spPr>
      </p:pic>
      <p:sp>
        <p:nvSpPr>
          <p:cNvPr id="7" name="Text Box 6"/>
          <p:cNvSpPr txBox="1">
            <a:spLocks noChangeArrowheads="1"/>
          </p:cNvSpPr>
          <p:nvPr/>
        </p:nvSpPr>
        <p:spPr bwMode="auto">
          <a:xfrm>
            <a:off x="3822631" y="2393949"/>
            <a:ext cx="3527425" cy="482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400"/>
              <a:t>2000 top-level neurons</a:t>
            </a:r>
          </a:p>
        </p:txBody>
      </p:sp>
      <p:sp>
        <p:nvSpPr>
          <p:cNvPr id="8" name="Text Box 7"/>
          <p:cNvSpPr txBox="1">
            <a:spLocks noChangeArrowheads="1"/>
          </p:cNvSpPr>
          <p:nvPr/>
        </p:nvSpPr>
        <p:spPr bwMode="auto">
          <a:xfrm>
            <a:off x="9526657" y="3157606"/>
            <a:ext cx="2195512" cy="482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400" dirty="0"/>
              <a:t>500 neurons</a:t>
            </a:r>
          </a:p>
        </p:txBody>
      </p:sp>
      <p:sp>
        <p:nvSpPr>
          <p:cNvPr id="9" name="Text Box 8"/>
          <p:cNvSpPr txBox="1">
            <a:spLocks noChangeArrowheads="1"/>
          </p:cNvSpPr>
          <p:nvPr/>
        </p:nvSpPr>
        <p:spPr bwMode="auto">
          <a:xfrm>
            <a:off x="9555577" y="4137336"/>
            <a:ext cx="2166592" cy="52322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400" dirty="0"/>
              <a:t>500 neurons</a:t>
            </a:r>
            <a:r>
              <a:rPr lang="en-US" altLang="en-US" sz="2800" dirty="0"/>
              <a:t> </a:t>
            </a:r>
          </a:p>
        </p:txBody>
      </p:sp>
      <p:sp>
        <p:nvSpPr>
          <p:cNvPr id="10" name="Text Box 10"/>
          <p:cNvSpPr txBox="1">
            <a:spLocks noChangeArrowheads="1"/>
          </p:cNvSpPr>
          <p:nvPr/>
        </p:nvSpPr>
        <p:spPr bwMode="auto">
          <a:xfrm>
            <a:off x="8897937" y="5101465"/>
            <a:ext cx="1476375" cy="12747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400"/>
              <a:t>28 x 28 pixel     image</a:t>
            </a:r>
            <a:r>
              <a:rPr lang="en-US" altLang="en-US" sz="2800"/>
              <a:t> </a:t>
            </a:r>
          </a:p>
        </p:txBody>
      </p:sp>
      <p:sp>
        <p:nvSpPr>
          <p:cNvPr id="11" name="Text Box 11"/>
          <p:cNvSpPr txBox="1">
            <a:spLocks noChangeArrowheads="1"/>
          </p:cNvSpPr>
          <p:nvPr/>
        </p:nvSpPr>
        <p:spPr bwMode="auto">
          <a:xfrm>
            <a:off x="2735814" y="3680652"/>
            <a:ext cx="1223963" cy="8493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spcBef>
                <a:spcPct val="50000"/>
              </a:spcBef>
            </a:pPr>
            <a:r>
              <a:rPr lang="en-US" altLang="en-US" sz="2000" dirty="0"/>
              <a:t>10 label neurons</a:t>
            </a:r>
            <a:r>
              <a:rPr lang="en-US" altLang="en-US" sz="2800" dirty="0"/>
              <a:t> </a:t>
            </a:r>
          </a:p>
        </p:txBody>
      </p:sp>
      <p:sp>
        <p:nvSpPr>
          <p:cNvPr id="5" name="矩形 4">
            <a:extLst>
              <a:ext uri="{FF2B5EF4-FFF2-40B4-BE49-F238E27FC236}">
                <a16:creationId xmlns:a16="http://schemas.microsoft.com/office/drawing/2014/main" id="{63B8ABA7-7911-42BE-8EBF-1C837DEC2BE2}"/>
              </a:ext>
            </a:extLst>
          </p:cNvPr>
          <p:cNvSpPr/>
          <p:nvPr/>
        </p:nvSpPr>
        <p:spPr>
          <a:xfrm>
            <a:off x="4248635" y="6376228"/>
            <a:ext cx="3694729" cy="369332"/>
          </a:xfrm>
          <a:prstGeom prst="rect">
            <a:avLst/>
          </a:prstGeom>
        </p:spPr>
        <p:txBody>
          <a:bodyPr wrap="none">
            <a:spAutoFit/>
          </a:bodyPr>
          <a:lstStyle/>
          <a:p>
            <a:r>
              <a:rPr lang="en-US" altLang="zh-CN" dirty="0"/>
              <a:t>Fig. 6. Hand-written Digit Recognition</a:t>
            </a:r>
            <a:endParaRPr lang="zh-CN" altLang="en-US" dirty="0"/>
          </a:p>
        </p:txBody>
      </p:sp>
      <p:sp>
        <p:nvSpPr>
          <p:cNvPr id="12" name="TextBox 11"/>
          <p:cNvSpPr txBox="1"/>
          <p:nvPr/>
        </p:nvSpPr>
        <p:spPr>
          <a:xfrm>
            <a:off x="2612572" y="3071195"/>
            <a:ext cx="301686" cy="369332"/>
          </a:xfrm>
          <a:prstGeom prst="rect">
            <a:avLst/>
          </a:prstGeom>
          <a:noFill/>
        </p:spPr>
        <p:txBody>
          <a:bodyPr wrap="none" rtlCol="0">
            <a:spAutoFit/>
          </a:bodyPr>
          <a:lstStyle/>
          <a:p>
            <a:r>
              <a:rPr lang="en-US" dirty="0">
                <a:solidFill>
                  <a:srgbClr val="FF0000"/>
                </a:solidFill>
              </a:rPr>
              <a:t>0</a:t>
            </a:r>
          </a:p>
        </p:txBody>
      </p:sp>
      <p:sp>
        <p:nvSpPr>
          <p:cNvPr id="13" name="TextBox 12"/>
          <p:cNvSpPr txBox="1"/>
          <p:nvPr/>
        </p:nvSpPr>
        <p:spPr>
          <a:xfrm>
            <a:off x="3301394" y="3071195"/>
            <a:ext cx="301686" cy="369332"/>
          </a:xfrm>
          <a:prstGeom prst="rect">
            <a:avLst/>
          </a:prstGeom>
          <a:noFill/>
        </p:spPr>
        <p:txBody>
          <a:bodyPr wrap="none" rtlCol="0">
            <a:spAutoFit/>
          </a:bodyPr>
          <a:lstStyle/>
          <a:p>
            <a:r>
              <a:rPr lang="en-US" dirty="0">
                <a:solidFill>
                  <a:srgbClr val="FF0000"/>
                </a:solidFill>
              </a:rPr>
              <a:t>2</a:t>
            </a:r>
          </a:p>
        </p:txBody>
      </p:sp>
      <p:sp>
        <p:nvSpPr>
          <p:cNvPr id="14" name="TextBox 13"/>
          <p:cNvSpPr txBox="1"/>
          <p:nvPr/>
        </p:nvSpPr>
        <p:spPr>
          <a:xfrm>
            <a:off x="3990217" y="3071195"/>
            <a:ext cx="301686" cy="369332"/>
          </a:xfrm>
          <a:prstGeom prst="rect">
            <a:avLst/>
          </a:prstGeom>
          <a:noFill/>
        </p:spPr>
        <p:txBody>
          <a:bodyPr wrap="none" rtlCol="0">
            <a:spAutoFit/>
          </a:bodyPr>
          <a:lstStyle/>
          <a:p>
            <a:r>
              <a:rPr lang="en-US" dirty="0">
                <a:solidFill>
                  <a:srgbClr val="FF0000"/>
                </a:solidFill>
              </a:rPr>
              <a:t>4</a:t>
            </a:r>
          </a:p>
        </p:txBody>
      </p:sp>
      <p:sp>
        <p:nvSpPr>
          <p:cNvPr id="15" name="TextBox 14"/>
          <p:cNvSpPr txBox="1"/>
          <p:nvPr/>
        </p:nvSpPr>
        <p:spPr>
          <a:xfrm>
            <a:off x="2956983" y="3071195"/>
            <a:ext cx="301686" cy="369332"/>
          </a:xfrm>
          <a:prstGeom prst="rect">
            <a:avLst/>
          </a:prstGeom>
          <a:noFill/>
        </p:spPr>
        <p:txBody>
          <a:bodyPr wrap="none" rtlCol="0">
            <a:spAutoFit/>
          </a:bodyPr>
          <a:lstStyle/>
          <a:p>
            <a:r>
              <a:rPr lang="en-US" dirty="0">
                <a:solidFill>
                  <a:srgbClr val="FF0000"/>
                </a:solidFill>
              </a:rPr>
              <a:t>1</a:t>
            </a:r>
          </a:p>
        </p:txBody>
      </p:sp>
      <p:sp>
        <p:nvSpPr>
          <p:cNvPr id="16" name="TextBox 15"/>
          <p:cNvSpPr txBox="1"/>
          <p:nvPr/>
        </p:nvSpPr>
        <p:spPr>
          <a:xfrm>
            <a:off x="3645805" y="3071195"/>
            <a:ext cx="301686" cy="369332"/>
          </a:xfrm>
          <a:prstGeom prst="rect">
            <a:avLst/>
          </a:prstGeom>
          <a:noFill/>
        </p:spPr>
        <p:txBody>
          <a:bodyPr wrap="none" rtlCol="0">
            <a:spAutoFit/>
          </a:bodyPr>
          <a:lstStyle/>
          <a:p>
            <a:r>
              <a:rPr lang="en-US" dirty="0">
                <a:solidFill>
                  <a:srgbClr val="FF0000"/>
                </a:solidFill>
              </a:rPr>
              <a:t>3</a:t>
            </a:r>
          </a:p>
        </p:txBody>
      </p:sp>
      <p:sp>
        <p:nvSpPr>
          <p:cNvPr id="17" name="TextBox 16"/>
          <p:cNvSpPr txBox="1"/>
          <p:nvPr/>
        </p:nvSpPr>
        <p:spPr>
          <a:xfrm>
            <a:off x="2612572" y="3286272"/>
            <a:ext cx="301686" cy="369332"/>
          </a:xfrm>
          <a:prstGeom prst="rect">
            <a:avLst/>
          </a:prstGeom>
          <a:noFill/>
        </p:spPr>
        <p:txBody>
          <a:bodyPr wrap="none" rtlCol="0">
            <a:spAutoFit/>
          </a:bodyPr>
          <a:lstStyle/>
          <a:p>
            <a:r>
              <a:rPr lang="en-US" dirty="0">
                <a:solidFill>
                  <a:srgbClr val="FF0000"/>
                </a:solidFill>
              </a:rPr>
              <a:t>5</a:t>
            </a:r>
          </a:p>
        </p:txBody>
      </p:sp>
      <p:sp>
        <p:nvSpPr>
          <p:cNvPr id="18" name="TextBox 17"/>
          <p:cNvSpPr txBox="1"/>
          <p:nvPr/>
        </p:nvSpPr>
        <p:spPr>
          <a:xfrm>
            <a:off x="3301394" y="3286272"/>
            <a:ext cx="301686" cy="369332"/>
          </a:xfrm>
          <a:prstGeom prst="rect">
            <a:avLst/>
          </a:prstGeom>
          <a:noFill/>
        </p:spPr>
        <p:txBody>
          <a:bodyPr wrap="none" rtlCol="0">
            <a:spAutoFit/>
          </a:bodyPr>
          <a:lstStyle/>
          <a:p>
            <a:r>
              <a:rPr lang="en-US" dirty="0">
                <a:solidFill>
                  <a:srgbClr val="FF0000"/>
                </a:solidFill>
              </a:rPr>
              <a:t>7</a:t>
            </a:r>
          </a:p>
        </p:txBody>
      </p:sp>
      <p:sp>
        <p:nvSpPr>
          <p:cNvPr id="19" name="TextBox 18"/>
          <p:cNvSpPr txBox="1"/>
          <p:nvPr/>
        </p:nvSpPr>
        <p:spPr>
          <a:xfrm>
            <a:off x="3990217" y="3286272"/>
            <a:ext cx="301686" cy="369332"/>
          </a:xfrm>
          <a:prstGeom prst="rect">
            <a:avLst/>
          </a:prstGeom>
          <a:noFill/>
        </p:spPr>
        <p:txBody>
          <a:bodyPr wrap="none" rtlCol="0">
            <a:spAutoFit/>
          </a:bodyPr>
          <a:lstStyle/>
          <a:p>
            <a:r>
              <a:rPr lang="en-US" dirty="0">
                <a:solidFill>
                  <a:srgbClr val="FF0000"/>
                </a:solidFill>
              </a:rPr>
              <a:t>9</a:t>
            </a:r>
          </a:p>
        </p:txBody>
      </p:sp>
      <p:sp>
        <p:nvSpPr>
          <p:cNvPr id="20" name="TextBox 19"/>
          <p:cNvSpPr txBox="1"/>
          <p:nvPr/>
        </p:nvSpPr>
        <p:spPr>
          <a:xfrm>
            <a:off x="2956983" y="3286272"/>
            <a:ext cx="301686" cy="369332"/>
          </a:xfrm>
          <a:prstGeom prst="rect">
            <a:avLst/>
          </a:prstGeom>
          <a:noFill/>
        </p:spPr>
        <p:txBody>
          <a:bodyPr wrap="none" rtlCol="0">
            <a:spAutoFit/>
          </a:bodyPr>
          <a:lstStyle/>
          <a:p>
            <a:r>
              <a:rPr lang="en-US" dirty="0">
                <a:solidFill>
                  <a:srgbClr val="FF0000"/>
                </a:solidFill>
              </a:rPr>
              <a:t>6</a:t>
            </a:r>
          </a:p>
        </p:txBody>
      </p:sp>
      <p:sp>
        <p:nvSpPr>
          <p:cNvPr id="21" name="TextBox 20"/>
          <p:cNvSpPr txBox="1"/>
          <p:nvPr/>
        </p:nvSpPr>
        <p:spPr>
          <a:xfrm>
            <a:off x="3645805" y="3286272"/>
            <a:ext cx="301686" cy="369332"/>
          </a:xfrm>
          <a:prstGeom prst="rect">
            <a:avLst/>
          </a:prstGeom>
          <a:noFill/>
        </p:spPr>
        <p:txBody>
          <a:bodyPr wrap="none" rtlCol="0">
            <a:spAutoFit/>
          </a:bodyPr>
          <a:lstStyle/>
          <a:p>
            <a:r>
              <a:rPr lang="en-US" dirty="0">
                <a:solidFill>
                  <a:srgbClr val="FF0000"/>
                </a:solidFill>
              </a:rPr>
              <a:t>8</a:t>
            </a:r>
          </a:p>
        </p:txBody>
      </p:sp>
      <p:sp>
        <p:nvSpPr>
          <p:cNvPr id="22" name="TextBox 21"/>
          <p:cNvSpPr txBox="1"/>
          <p:nvPr/>
        </p:nvSpPr>
        <p:spPr>
          <a:xfrm>
            <a:off x="2914259" y="4800585"/>
            <a:ext cx="2971712" cy="646331"/>
          </a:xfrm>
          <a:prstGeom prst="rect">
            <a:avLst/>
          </a:prstGeom>
          <a:noFill/>
          <a:ln w="19050">
            <a:solidFill>
              <a:srgbClr val="C00000"/>
            </a:solidFill>
          </a:ln>
        </p:spPr>
        <p:txBody>
          <a:bodyPr wrap="square" rtlCol="0">
            <a:spAutoFit/>
          </a:bodyPr>
          <a:lstStyle/>
          <a:p>
            <a:r>
              <a:rPr lang="en-US" dirty="0"/>
              <a:t>Hidden representations of the data generating process</a:t>
            </a:r>
          </a:p>
        </p:txBody>
      </p:sp>
      <p:cxnSp>
        <p:nvCxnSpPr>
          <p:cNvPr id="26" name="Straight Arrow Connector 25"/>
          <p:cNvCxnSpPr>
            <a:stCxn id="22" idx="0"/>
          </p:cNvCxnSpPr>
          <p:nvPr/>
        </p:nvCxnSpPr>
        <p:spPr>
          <a:xfrm flipV="1">
            <a:off x="4400115" y="3440527"/>
            <a:ext cx="1594068" cy="136005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0"/>
          </p:cNvCxnSpPr>
          <p:nvPr/>
        </p:nvCxnSpPr>
        <p:spPr>
          <a:xfrm flipV="1">
            <a:off x="4400115" y="4341479"/>
            <a:ext cx="1594068" cy="45910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89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DBN Example: Hand-written Digit Recognition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How well does it discriminate on MNIST test set (hand-written image) with no extra information about geometric distortions?</a:t>
            </a:r>
          </a:p>
          <a:p>
            <a:r>
              <a:rPr lang="en-US" dirty="0">
                <a:solidFill>
                  <a:srgbClr val="FF0000"/>
                </a:solidFill>
              </a:rPr>
              <a:t>Generative model based on RBM’s			1.25% (error rate)</a:t>
            </a:r>
          </a:p>
          <a:p>
            <a:r>
              <a:rPr lang="en-US" dirty="0"/>
              <a:t>Support Vector Machine  (</a:t>
            </a:r>
            <a:r>
              <a:rPr lang="en-US" dirty="0" err="1"/>
              <a:t>Decoste</a:t>
            </a:r>
            <a:r>
              <a:rPr lang="en-US" dirty="0"/>
              <a:t> et. al.)		1.4%   </a:t>
            </a:r>
          </a:p>
          <a:p>
            <a:r>
              <a:rPr lang="en-US" dirty="0" err="1"/>
              <a:t>Backprop</a:t>
            </a:r>
            <a:r>
              <a:rPr lang="en-US" dirty="0"/>
              <a:t> with 1000 </a:t>
            </a:r>
            <a:r>
              <a:rPr lang="en-US" dirty="0" err="1"/>
              <a:t>hiddens</a:t>
            </a:r>
            <a:r>
              <a:rPr lang="en-US" dirty="0"/>
              <a:t> (Platt)			~1.6%</a:t>
            </a:r>
          </a:p>
          <a:p>
            <a:r>
              <a:rPr lang="en-US" dirty="0" err="1"/>
              <a:t>Backprop</a:t>
            </a:r>
            <a:r>
              <a:rPr lang="en-US" dirty="0"/>
              <a:t> with 500 --&gt;300 </a:t>
            </a:r>
            <a:r>
              <a:rPr lang="en-US" dirty="0" err="1"/>
              <a:t>hiddens</a:t>
            </a:r>
            <a:r>
              <a:rPr lang="en-US" dirty="0"/>
              <a:t>			~1.6%</a:t>
            </a:r>
          </a:p>
          <a:p>
            <a:r>
              <a:rPr lang="en-US" dirty="0"/>
              <a:t>K-Nearest Neighbor					~ 3.3%</a:t>
            </a:r>
          </a:p>
          <a:p>
            <a:r>
              <a:rPr lang="en-US" dirty="0"/>
              <a:t>See Le </a:t>
            </a:r>
            <a:r>
              <a:rPr lang="en-US" dirty="0" err="1"/>
              <a:t>Cun</a:t>
            </a:r>
            <a:r>
              <a:rPr lang="en-US" dirty="0"/>
              <a:t> et. al. 1998 for more results</a:t>
            </a:r>
          </a:p>
          <a:p>
            <a:endParaRPr lang="en-US" dirty="0"/>
          </a:p>
          <a:p>
            <a:r>
              <a:rPr lang="en-US" dirty="0"/>
              <a:t>Its better than </a:t>
            </a:r>
            <a:r>
              <a:rPr lang="en-US" dirty="0" err="1"/>
              <a:t>backprop</a:t>
            </a:r>
            <a:r>
              <a:rPr lang="en-US" dirty="0"/>
              <a:t> and much more </a:t>
            </a:r>
            <a:r>
              <a:rPr lang="en-US" dirty="0" err="1"/>
              <a:t>neurally</a:t>
            </a:r>
            <a:r>
              <a:rPr lang="en-US" dirty="0"/>
              <a:t> plausible because the neurons only need to send one kind of signal, and the teacher can be another sensory input.</a:t>
            </a:r>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21</a:t>
            </a:fld>
            <a:endParaRPr lang="en-US"/>
          </a:p>
        </p:txBody>
      </p:sp>
    </p:spTree>
    <p:extLst>
      <p:ext uri="{BB962C8B-B14F-4D97-AF65-F5344CB8AC3E}">
        <p14:creationId xmlns:p14="http://schemas.microsoft.com/office/powerpoint/2010/main" val="2822425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70000" lnSpcReduction="20000"/>
          </a:bodyPr>
          <a:lstStyle/>
          <a:p>
            <a:r>
              <a:rPr lang="en-US" dirty="0">
                <a:solidFill>
                  <a:schemeClr val="bg1">
                    <a:lumMod val="65000"/>
                  </a:schemeClr>
                </a:solidFill>
              </a:rPr>
              <a:t>Introduction</a:t>
            </a:r>
          </a:p>
          <a:p>
            <a:pPr lvl="1"/>
            <a:r>
              <a:rPr lang="en-US" dirty="0">
                <a:solidFill>
                  <a:schemeClr val="bg1">
                    <a:lumMod val="65000"/>
                  </a:schemeClr>
                </a:solidFill>
              </a:rPr>
              <a:t>Traditional Generative Models</a:t>
            </a:r>
          </a:p>
          <a:p>
            <a:pPr lvl="1"/>
            <a:r>
              <a:rPr lang="en-US" dirty="0">
                <a:solidFill>
                  <a:schemeClr val="bg1">
                    <a:lumMod val="65000"/>
                  </a:schemeClr>
                </a:solidFill>
              </a:rPr>
              <a:t>Deep Generative Models</a:t>
            </a:r>
          </a:p>
          <a:p>
            <a:pPr lvl="1"/>
            <a:r>
              <a:rPr lang="en-US" dirty="0">
                <a:solidFill>
                  <a:schemeClr val="bg1">
                    <a:lumMod val="65000"/>
                  </a:schemeClr>
                </a:solidFill>
              </a:rPr>
              <a:t>Example Applications</a:t>
            </a:r>
          </a:p>
          <a:p>
            <a:r>
              <a:rPr lang="en-US" dirty="0">
                <a:solidFill>
                  <a:schemeClr val="bg1">
                    <a:lumMod val="65000"/>
                  </a:schemeClr>
                </a:solidFill>
              </a:rPr>
              <a:t>Deep Belief Networks</a:t>
            </a:r>
          </a:p>
          <a:p>
            <a:r>
              <a:rPr lang="en-US" b="1" dirty="0" err="1"/>
              <a:t>Variational</a:t>
            </a:r>
            <a:r>
              <a:rPr lang="en-US" b="1" dirty="0"/>
              <a:t> </a:t>
            </a:r>
            <a:r>
              <a:rPr lang="en-US" b="1" dirty="0" err="1"/>
              <a:t>Autoencoder</a:t>
            </a:r>
            <a:endParaRPr lang="en-US" b="1" dirty="0"/>
          </a:p>
          <a:p>
            <a:pPr lvl="1"/>
            <a:r>
              <a:rPr lang="en-US" b="1" dirty="0"/>
              <a:t>Technical novelties</a:t>
            </a:r>
          </a:p>
          <a:p>
            <a:pPr lvl="1"/>
            <a:r>
              <a:rPr lang="en-US" b="1" dirty="0"/>
              <a:t>Implementation</a:t>
            </a:r>
          </a:p>
          <a:p>
            <a:r>
              <a:rPr lang="en-US" dirty="0">
                <a:solidFill>
                  <a:schemeClr val="bg1">
                    <a:lumMod val="65000"/>
                  </a:schemeClr>
                </a:solidFill>
              </a:rPr>
              <a:t>Generative Adversarial Networks</a:t>
            </a: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Research Example: Motion Sensor-Based Fall Detection and Prediction</a:t>
            </a:r>
          </a:p>
          <a:p>
            <a:r>
              <a:rPr lang="en-US" dirty="0">
                <a:solidFill>
                  <a:schemeClr val="bg1">
                    <a:lumMod val="65000"/>
                  </a:schemeClr>
                </a:solidFill>
              </a:rPr>
              <a:t>Conclusions</a:t>
            </a:r>
          </a:p>
          <a:p>
            <a:r>
              <a:rPr lang="en-US" dirty="0">
                <a:solidFill>
                  <a:schemeClr val="bg1">
                    <a:lumMod val="65000"/>
                  </a:schemeClr>
                </a:solidFill>
              </a:rPr>
              <a:t>Appendix</a:t>
            </a:r>
          </a:p>
        </p:txBody>
      </p:sp>
      <p:sp>
        <p:nvSpPr>
          <p:cNvPr id="4" name="Slide Number Placeholder 3"/>
          <p:cNvSpPr>
            <a:spLocks noGrp="1"/>
          </p:cNvSpPr>
          <p:nvPr>
            <p:ph type="sldNum" sz="quarter" idx="12"/>
          </p:nvPr>
        </p:nvSpPr>
        <p:spPr/>
        <p:txBody>
          <a:bodyPr/>
          <a:lstStyle/>
          <a:p>
            <a:fld id="{AE956BBE-3D31-4B0A-BF98-054C39F2604A}" type="slidenum">
              <a:rPr lang="en-US" smtClean="0"/>
              <a:t>22</a:t>
            </a:fld>
            <a:endParaRPr lang="en-US"/>
          </a:p>
        </p:txBody>
      </p:sp>
    </p:spTree>
    <p:extLst>
      <p:ext uri="{BB962C8B-B14F-4D97-AF65-F5344CB8AC3E}">
        <p14:creationId xmlns:p14="http://schemas.microsoft.com/office/powerpoint/2010/main" val="97793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fastforwardlabs.github.io/blog-images/miriam/imgs_code/vae.4.png"/>
          <p:cNvPicPr>
            <a:picLocks noChangeAspect="1" noChangeArrowheads="1"/>
          </p:cNvPicPr>
          <p:nvPr/>
        </p:nvPicPr>
        <p:blipFill rotWithShape="1">
          <a:blip r:embed="rId3">
            <a:extLst>
              <a:ext uri="{28A0092B-C50C-407E-A947-70E740481C1C}">
                <a14:useLocalDpi xmlns:a14="http://schemas.microsoft.com/office/drawing/2010/main" val="0"/>
              </a:ext>
            </a:extLst>
          </a:blip>
          <a:srcRect l="7299" t="5293" r="9059" b="45264"/>
          <a:stretch/>
        </p:blipFill>
        <p:spPr bwMode="auto">
          <a:xfrm>
            <a:off x="4094086" y="4890552"/>
            <a:ext cx="4003829" cy="18309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Autoencoder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7425"/>
                <a:ext cx="10515600" cy="3499103"/>
              </a:xfrm>
            </p:spPr>
            <p:txBody>
              <a:bodyPr>
                <a:normAutofit fontScale="77500" lnSpcReduction="20000"/>
              </a:bodyPr>
              <a:lstStyle/>
              <a:p>
                <a:r>
                  <a:rPr lang="en-US" dirty="0"/>
                  <a:t>The </a:t>
                </a:r>
                <a:r>
                  <a:rPr lang="en-US" i="1" dirty="0" err="1"/>
                  <a:t>autoencoder</a:t>
                </a:r>
                <a:r>
                  <a:rPr lang="en-US" i="1" dirty="0"/>
                  <a:t> </a:t>
                </a:r>
                <a:r>
                  <a:rPr lang="en-US" dirty="0"/>
                  <a:t>idea is motivated by the concept of a </a:t>
                </a:r>
                <a:r>
                  <a:rPr lang="en-US" i="1" dirty="0"/>
                  <a:t>good representation</a:t>
                </a:r>
                <a:r>
                  <a:rPr lang="en-US" dirty="0"/>
                  <a:t>.</a:t>
                </a:r>
              </a:p>
              <a:p>
                <a:pPr lvl="1"/>
                <a:r>
                  <a:rPr lang="en-US" dirty="0"/>
                  <a:t>For example, for a classifier, a good representation can be defined as one that will yield a better performing classifier.</a:t>
                </a:r>
              </a:p>
              <a:p>
                <a:pPr lvl="1"/>
                <a:r>
                  <a:rPr lang="en-US" dirty="0"/>
                  <a:t>Vincent et al. (2010): “a </a:t>
                </a:r>
                <a:r>
                  <a:rPr lang="en-US" u="sng" dirty="0"/>
                  <a:t>good representation</a:t>
                </a:r>
                <a:r>
                  <a:rPr lang="en-US" dirty="0"/>
                  <a:t> is one that can be obtained robustly from a corrupted input and that will be useful for recovering the corresponding clean input.” </a:t>
                </a:r>
              </a:p>
              <a:p>
                <a:r>
                  <a:rPr lang="en-US" dirty="0"/>
                  <a:t>An </a:t>
                </a:r>
                <a:r>
                  <a:rPr lang="en-US" i="1" dirty="0"/>
                  <a:t>encoder</a:t>
                </a:r>
                <a:r>
                  <a:rPr lang="en-US" dirty="0"/>
                  <a:t> is a deterministic mapping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𝜑</m:t>
                        </m:r>
                      </m:sub>
                    </m:sSub>
                  </m:oMath>
                </a14:m>
                <a:r>
                  <a:rPr lang="en-US" dirty="0"/>
                  <a:t> that transforms an input vector </a:t>
                </a:r>
                <a14:m>
                  <m:oMath xmlns:m="http://schemas.openxmlformats.org/officeDocument/2006/math">
                    <m:r>
                      <a:rPr lang="en-US" b="1" i="1" dirty="0" smtClean="0">
                        <a:latin typeface="Cambria Math" panose="02040503050406030204" pitchFamily="18" charset="0"/>
                      </a:rPr>
                      <m:t>𝑿</m:t>
                    </m:r>
                  </m:oMath>
                </a14:m>
                <a:r>
                  <a:rPr lang="en-US" dirty="0"/>
                  <a:t> into hidden representation </a:t>
                </a:r>
                <a14:m>
                  <m:oMath xmlns:m="http://schemas.openxmlformats.org/officeDocument/2006/math">
                    <m:r>
                      <a:rPr lang="en-US" b="1" i="1" dirty="0" smtClean="0">
                        <a:latin typeface="Cambria Math" panose="02040503050406030204" pitchFamily="18" charset="0"/>
                      </a:rPr>
                      <m:t>𝒛</m:t>
                    </m:r>
                  </m:oMath>
                </a14:m>
                <a:endParaRPr lang="en-US" dirty="0"/>
              </a:p>
              <a:p>
                <a:pPr lvl="1"/>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0" dirty="0" smtClean="0">
                        <a:latin typeface="Cambria Math" panose="02040503050406030204" pitchFamily="18" charset="0"/>
                      </a:rPr>
                      <m:t>𝐖</m:t>
                    </m:r>
                  </m:oMath>
                </a14:m>
                <a:r>
                  <a:rPr lang="en-US" dirty="0"/>
                  <a:t> is the weight matrix and </a:t>
                </a:r>
                <a14:m>
                  <m:oMath xmlns:m="http://schemas.openxmlformats.org/officeDocument/2006/math">
                    <m:r>
                      <a:rPr lang="en-US" i="1" dirty="0" smtClean="0">
                        <a:latin typeface="Cambria Math" panose="02040503050406030204" pitchFamily="18" charset="0"/>
                      </a:rPr>
                      <m:t>𝑏</m:t>
                    </m:r>
                  </m:oMath>
                </a14:m>
                <a:r>
                  <a:rPr lang="en-US" dirty="0"/>
                  <a:t> is bias (an offset vector)</a:t>
                </a:r>
              </a:p>
              <a:p>
                <a:r>
                  <a:rPr lang="en-US" dirty="0"/>
                  <a:t>A </a:t>
                </a:r>
                <a:r>
                  <a:rPr lang="en-US" i="1" dirty="0"/>
                  <a:t>decoder</a:t>
                </a:r>
                <a:r>
                  <a:rPr lang="en-US" dirty="0"/>
                  <a:t> maps back the hidden representation </a:t>
                </a:r>
                <a14:m>
                  <m:oMath xmlns:m="http://schemas.openxmlformats.org/officeDocument/2006/math">
                    <m:r>
                      <a:rPr lang="en-US" b="1" i="1" dirty="0" smtClean="0">
                        <a:latin typeface="Cambria Math" panose="02040503050406030204" pitchFamily="18" charset="0"/>
                      </a:rPr>
                      <m:t>𝒛</m:t>
                    </m:r>
                  </m:oMath>
                </a14:m>
                <a:r>
                  <a:rPr lang="en-US" dirty="0"/>
                  <a:t> to the reconstructed input </a:t>
                </a:r>
                <a14:m>
                  <m:oMath xmlns:m="http://schemas.openxmlformats.org/officeDocument/2006/math">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𝑿</m:t>
                        </m:r>
                      </m:e>
                    </m:acc>
                  </m:oMath>
                </a14:m>
                <a:r>
                  <a:rPr lang="en-US" dirty="0"/>
                  <a:t> via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ea typeface="Cambria Math" panose="02040503050406030204" pitchFamily="18" charset="0"/>
                          </a:rPr>
                          <m:t>𝜃</m:t>
                        </m:r>
                      </m:sub>
                    </m:sSub>
                  </m:oMath>
                </a14:m>
                <a:r>
                  <a:rPr lang="en-US" dirty="0"/>
                  <a:t>.</a:t>
                </a:r>
              </a:p>
              <a:p>
                <a:pPr>
                  <a:lnSpc>
                    <a:spcPct val="120000"/>
                  </a:lnSpc>
                </a:pPr>
                <a:r>
                  <a:rPr lang="en-US" dirty="0" err="1"/>
                  <a:t>Autoencoding</a:t>
                </a:r>
                <a:r>
                  <a:rPr lang="en-US" dirty="0"/>
                  <a:t>: compares the reconstructed output </a:t>
                </a:r>
                <a14:m>
                  <m:oMath xmlns:m="http://schemas.openxmlformats.org/officeDocument/2006/math">
                    <m:acc>
                      <m:accPr>
                        <m:chr m:val="̂"/>
                        <m:ctrlPr>
                          <a:rPr lang="en-US" b="1" i="1" dirty="0">
                            <a:latin typeface="Cambria Math" panose="02040503050406030204" pitchFamily="18" charset="0"/>
                          </a:rPr>
                        </m:ctrlPr>
                      </m:accPr>
                      <m:e>
                        <m:r>
                          <a:rPr lang="en-US" b="1" i="1" dirty="0">
                            <a:latin typeface="Cambria Math" panose="02040503050406030204" pitchFamily="18" charset="0"/>
                          </a:rPr>
                          <m:t>𝑿</m:t>
                        </m:r>
                      </m:e>
                    </m:acc>
                  </m:oMath>
                </a14:m>
                <a:r>
                  <a:rPr lang="en-US" dirty="0"/>
                  <a:t> to the original input </a:t>
                </a:r>
                <a14:m>
                  <m:oMath xmlns:m="http://schemas.openxmlformats.org/officeDocument/2006/math">
                    <m:r>
                      <a:rPr lang="en-US" b="1" i="1" smtClean="0">
                        <a:latin typeface="Cambria Math" panose="02040503050406030204" pitchFamily="18" charset="0"/>
                      </a:rPr>
                      <m:t>𝑿</m:t>
                    </m:r>
                  </m:oMath>
                </a14:m>
                <a:r>
                  <a:rPr lang="en-US" dirty="0"/>
                  <a:t> and try to minimize this error to make </a:t>
                </a:r>
                <a14:m>
                  <m:oMath xmlns:m="http://schemas.openxmlformats.org/officeDocument/2006/math">
                    <m:acc>
                      <m:accPr>
                        <m:chr m:val="̂"/>
                        <m:ctrlPr>
                          <a:rPr lang="en-US" b="1" i="1" dirty="0">
                            <a:latin typeface="Cambria Math" panose="02040503050406030204" pitchFamily="18" charset="0"/>
                          </a:rPr>
                        </m:ctrlPr>
                      </m:accPr>
                      <m:e>
                        <m:r>
                          <a:rPr lang="en-US" b="1" i="1" dirty="0">
                            <a:latin typeface="Cambria Math" panose="02040503050406030204" pitchFamily="18" charset="0"/>
                          </a:rPr>
                          <m:t>𝑿</m:t>
                        </m:r>
                      </m:e>
                    </m:acc>
                  </m:oMath>
                </a14:m>
                <a:r>
                  <a:rPr lang="en-US" dirty="0"/>
                  <a:t> as close as possible to </a:t>
                </a:r>
                <a14:m>
                  <m:oMath xmlns:m="http://schemas.openxmlformats.org/officeDocument/2006/math">
                    <m:r>
                      <a:rPr lang="en-US" b="1" i="1" dirty="0" smtClean="0">
                        <a:latin typeface="Cambria Math" panose="02040503050406030204" pitchFamily="18" charset="0"/>
                      </a:rPr>
                      <m:t>𝑿</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7425"/>
                <a:ext cx="10515600" cy="3499103"/>
              </a:xfrm>
              <a:blipFill>
                <a:blip r:embed="rId4"/>
                <a:stretch>
                  <a:fillRect l="-696" t="-36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C3B144FA-A4B6-4BA2-9DD1-C172BBD468E4}" type="slidenum">
              <a:rPr lang="en-US" smtClean="0"/>
              <a:t>23</a:t>
            </a:fld>
            <a:endParaRPr lang="en-US"/>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0B62C650-FD5F-4674-9950-FFD5AD59C730}"/>
                  </a:ext>
                </a:extLst>
              </p:cNvPr>
              <p:cNvSpPr/>
              <p:nvPr/>
            </p:nvSpPr>
            <p:spPr>
              <a:xfrm>
                <a:off x="3282050" y="5332292"/>
                <a:ext cx="429491" cy="10321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chemeClr val="tx1"/>
                          </a:solidFill>
                          <a:latin typeface="Cambria Math" panose="02040503050406030204" pitchFamily="18" charset="0"/>
                        </a:rPr>
                        <m:t>𝑿</m:t>
                      </m:r>
                    </m:oMath>
                  </m:oMathPara>
                </a14:m>
                <a:endParaRPr lang="en-US" dirty="0">
                  <a:solidFill>
                    <a:schemeClr val="tx1"/>
                  </a:solidFill>
                  <a:latin typeface="Times" pitchFamily="2" charset="0"/>
                </a:endParaRPr>
              </a:p>
            </p:txBody>
          </p:sp>
        </mc:Choice>
        <mc:Fallback xmlns="">
          <p:sp>
            <p:nvSpPr>
              <p:cNvPr id="6" name="Rectangle 3">
                <a:extLst>
                  <a:ext uri="{FF2B5EF4-FFF2-40B4-BE49-F238E27FC236}">
                    <a16:creationId xmlns:a16="http://schemas.microsoft.com/office/drawing/2014/main" id="{0B62C650-FD5F-4674-9950-FFD5AD59C730}"/>
                  </a:ext>
                </a:extLst>
              </p:cNvPr>
              <p:cNvSpPr>
                <a:spLocks noRot="1" noChangeAspect="1" noMove="1" noResize="1" noEditPoints="1" noAdjustHandles="1" noChangeArrowheads="1" noChangeShapeType="1" noTextEdit="1"/>
              </p:cNvSpPr>
              <p:nvPr/>
            </p:nvSpPr>
            <p:spPr>
              <a:xfrm>
                <a:off x="3282050" y="5332292"/>
                <a:ext cx="429491" cy="1032164"/>
              </a:xfrm>
              <a:prstGeom prst="rect">
                <a:avLst/>
              </a:prstGeom>
              <a:blipFill>
                <a:blip r:embed="rId5"/>
                <a:stretch>
                  <a:fillRect/>
                </a:stretch>
              </a:blipFill>
              <a:ln w="28575">
                <a:solidFill>
                  <a:schemeClr val="tx1"/>
                </a:solidFill>
              </a:ln>
            </p:spPr>
            <p:txBody>
              <a:bodyPr/>
              <a:lstStyle/>
              <a:p>
                <a:r>
                  <a:rPr lang="en-US">
                    <a:noFill/>
                  </a:rPr>
                  <a:t> </a:t>
                </a:r>
              </a:p>
            </p:txBody>
          </p:sp>
        </mc:Fallback>
      </mc:AlternateContent>
      <p:cxnSp>
        <p:nvCxnSpPr>
          <p:cNvPr id="10" name="直接箭头连接符 12">
            <a:extLst>
              <a:ext uri="{FF2B5EF4-FFF2-40B4-BE49-F238E27FC236}">
                <a16:creationId xmlns:a16="http://schemas.microsoft.com/office/drawing/2014/main" id="{4A4EF701-E62C-41F8-95F1-D9A38D98156D}"/>
              </a:ext>
            </a:extLst>
          </p:cNvPr>
          <p:cNvCxnSpPr>
            <a:stCxn id="6" idx="3"/>
            <a:endCxn id="7" idx="1"/>
          </p:cNvCxnSpPr>
          <p:nvPr/>
        </p:nvCxnSpPr>
        <p:spPr>
          <a:xfrm>
            <a:off x="3711541" y="5848374"/>
            <a:ext cx="3919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3">
                <a:extLst>
                  <a:ext uri="{FF2B5EF4-FFF2-40B4-BE49-F238E27FC236}">
                    <a16:creationId xmlns:a16="http://schemas.microsoft.com/office/drawing/2014/main" id="{0B62C650-FD5F-4674-9950-FFD5AD59C730}"/>
                  </a:ext>
                </a:extLst>
              </p:cNvPr>
              <p:cNvSpPr/>
              <p:nvPr/>
            </p:nvSpPr>
            <p:spPr>
              <a:xfrm>
                <a:off x="8522794" y="5332292"/>
                <a:ext cx="429491" cy="10321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1" i="1" dirty="0" smtClean="0">
                              <a:solidFill>
                                <a:schemeClr val="tx1"/>
                              </a:solidFill>
                              <a:latin typeface="Cambria Math" panose="02040503050406030204" pitchFamily="18" charset="0"/>
                            </a:rPr>
                          </m:ctrlPr>
                        </m:accPr>
                        <m:e>
                          <m:r>
                            <a:rPr lang="en-US" b="1" i="1" dirty="0">
                              <a:solidFill>
                                <a:schemeClr val="tx1"/>
                              </a:solidFill>
                              <a:latin typeface="Cambria Math" panose="02040503050406030204" pitchFamily="18" charset="0"/>
                            </a:rPr>
                            <m:t>𝑿</m:t>
                          </m:r>
                        </m:e>
                      </m:acc>
                    </m:oMath>
                  </m:oMathPara>
                </a14:m>
                <a:endParaRPr lang="en-US" dirty="0">
                  <a:solidFill>
                    <a:schemeClr val="tx1"/>
                  </a:solidFill>
                  <a:latin typeface="Times" pitchFamily="2" charset="0"/>
                </a:endParaRPr>
              </a:p>
            </p:txBody>
          </p:sp>
        </mc:Choice>
        <mc:Fallback xmlns="">
          <p:sp>
            <p:nvSpPr>
              <p:cNvPr id="22" name="Rectangle 3">
                <a:extLst>
                  <a:ext uri="{FF2B5EF4-FFF2-40B4-BE49-F238E27FC236}">
                    <a16:creationId xmlns:a16="http://schemas.microsoft.com/office/drawing/2014/main" id="{0B62C650-FD5F-4674-9950-FFD5AD59C730}"/>
                  </a:ext>
                </a:extLst>
              </p:cNvPr>
              <p:cNvSpPr>
                <a:spLocks noRot="1" noChangeAspect="1" noMove="1" noResize="1" noEditPoints="1" noAdjustHandles="1" noChangeArrowheads="1" noChangeShapeType="1" noTextEdit="1"/>
              </p:cNvSpPr>
              <p:nvPr/>
            </p:nvSpPr>
            <p:spPr>
              <a:xfrm>
                <a:off x="8522794" y="5332292"/>
                <a:ext cx="429491" cy="1032164"/>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cxnSp>
        <p:nvCxnSpPr>
          <p:cNvPr id="23" name="直接箭头连接符 12">
            <a:extLst>
              <a:ext uri="{FF2B5EF4-FFF2-40B4-BE49-F238E27FC236}">
                <a16:creationId xmlns:a16="http://schemas.microsoft.com/office/drawing/2014/main" id="{4A4EF701-E62C-41F8-95F1-D9A38D98156D}"/>
              </a:ext>
            </a:extLst>
          </p:cNvPr>
          <p:cNvCxnSpPr>
            <a:stCxn id="9" idx="3"/>
            <a:endCxn id="22" idx="1"/>
          </p:cNvCxnSpPr>
          <p:nvPr/>
        </p:nvCxnSpPr>
        <p:spPr>
          <a:xfrm flipV="1">
            <a:off x="8092372" y="5848374"/>
            <a:ext cx="43042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4083351" y="4719004"/>
            <a:ext cx="4009021" cy="2002471"/>
            <a:chOff x="4083351" y="4719004"/>
            <a:chExt cx="4009021" cy="2002471"/>
          </a:xfrm>
        </p:grpSpPr>
        <p:grpSp>
          <p:nvGrpSpPr>
            <p:cNvPr id="37" name="Group 36"/>
            <p:cNvGrpSpPr/>
            <p:nvPr/>
          </p:nvGrpSpPr>
          <p:grpSpPr>
            <a:xfrm>
              <a:off x="4083351" y="4890553"/>
              <a:ext cx="4009021" cy="1830922"/>
              <a:chOff x="4083351" y="4890553"/>
              <a:chExt cx="4009021" cy="1830922"/>
            </a:xfrm>
          </p:grpSpPr>
          <p:sp>
            <p:nvSpPr>
              <p:cNvPr id="27" name="Rectangle 26"/>
              <p:cNvSpPr/>
              <p:nvPr/>
            </p:nvSpPr>
            <p:spPr>
              <a:xfrm>
                <a:off x="4083351" y="4890553"/>
                <a:ext cx="4003477" cy="183092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a:extLst>
                  <a:ext uri="{FF2B5EF4-FFF2-40B4-BE49-F238E27FC236}">
                    <a16:creationId xmlns:a16="http://schemas.microsoft.com/office/drawing/2014/main" id="{DFC9E809-45BE-4681-A088-DC25057EDAC3}"/>
                  </a:ext>
                </a:extLst>
              </p:cNvPr>
              <p:cNvSpPr/>
              <p:nvPr/>
            </p:nvSpPr>
            <p:spPr>
              <a:xfrm>
                <a:off x="4103538" y="5332292"/>
                <a:ext cx="1371600" cy="10321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 neural network</a:t>
                </a:r>
              </a:p>
            </p:txBody>
          </p:sp>
          <p:sp>
            <p:nvSpPr>
              <p:cNvPr id="8" name="Oval 7">
                <a:extLst>
                  <a:ext uri="{FF2B5EF4-FFF2-40B4-BE49-F238E27FC236}">
                    <a16:creationId xmlns:a16="http://schemas.microsoft.com/office/drawing/2014/main" id="{393659D5-CD7B-4C8B-B3BB-3F7A18FB2038}"/>
                  </a:ext>
                </a:extLst>
              </p:cNvPr>
              <p:cNvSpPr/>
              <p:nvPr/>
            </p:nvSpPr>
            <p:spPr>
              <a:xfrm>
                <a:off x="5815170" y="5528626"/>
                <a:ext cx="606136" cy="63949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panose="02020603050405020304" pitchFamily="18" charset="0"/>
                    <a:cs typeface="Times" panose="02020603050405020304" pitchFamily="18" charset="0"/>
                  </a:rPr>
                  <a:t>z</a:t>
                </a:r>
                <a:endParaRPr lang="en-US" sz="1200" b="1" dirty="0">
                  <a:solidFill>
                    <a:schemeClr val="tx1"/>
                  </a:solidFill>
                  <a:latin typeface="Times" panose="02020603050405020304" pitchFamily="18" charset="0"/>
                  <a:cs typeface="Times" panose="02020603050405020304" pitchFamily="18" charset="0"/>
                </a:endParaRPr>
              </a:p>
            </p:txBody>
          </p:sp>
          <p:sp>
            <p:nvSpPr>
              <p:cNvPr id="9" name="Rectangle 8">
                <a:extLst>
                  <a:ext uri="{FF2B5EF4-FFF2-40B4-BE49-F238E27FC236}">
                    <a16:creationId xmlns:a16="http://schemas.microsoft.com/office/drawing/2014/main" id="{F9A04686-2B89-4B62-9011-3B4FC4985B0D}"/>
                  </a:ext>
                </a:extLst>
              </p:cNvPr>
              <p:cNvSpPr/>
              <p:nvPr/>
            </p:nvSpPr>
            <p:spPr>
              <a:xfrm>
                <a:off x="6817754" y="5351343"/>
                <a:ext cx="1274618" cy="9940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 neural network</a:t>
                </a:r>
              </a:p>
            </p:txBody>
          </p:sp>
          <p:cxnSp>
            <p:nvCxnSpPr>
              <p:cNvPr id="11" name="直接箭头连接符 17">
                <a:extLst>
                  <a:ext uri="{FF2B5EF4-FFF2-40B4-BE49-F238E27FC236}">
                    <a16:creationId xmlns:a16="http://schemas.microsoft.com/office/drawing/2014/main" id="{6027554B-F952-4D2E-A85C-44A1CB02C58B}"/>
                  </a:ext>
                </a:extLst>
              </p:cNvPr>
              <p:cNvCxnSpPr>
                <a:cxnSpLocks/>
                <a:stCxn id="8" idx="6"/>
                <a:endCxn id="9" idx="1"/>
              </p:cNvCxnSpPr>
              <p:nvPr/>
            </p:nvCxnSpPr>
            <p:spPr>
              <a:xfrm>
                <a:off x="6421306" y="5848374"/>
                <a:ext cx="39644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027554B-F952-4D2E-A85C-44A1CB02C58B}"/>
                  </a:ext>
                </a:extLst>
              </p:cNvPr>
              <p:cNvCxnSpPr>
                <a:cxnSpLocks/>
                <a:stCxn id="7" idx="3"/>
                <a:endCxn id="8" idx="2"/>
              </p:cNvCxnSpPr>
              <p:nvPr/>
            </p:nvCxnSpPr>
            <p:spPr>
              <a:xfrm>
                <a:off x="5475138" y="5848374"/>
                <a:ext cx="3400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5278328" y="4719004"/>
              <a:ext cx="1689099" cy="553998"/>
            </a:xfrm>
            <a:prstGeom prst="rect">
              <a:avLst/>
            </a:prstGeom>
            <a:noFill/>
          </p:spPr>
          <p:txBody>
            <a:bodyPr wrap="square" lIns="0" tIns="0" rIns="0" bIns="0" rtlCol="0">
              <a:spAutoFit/>
            </a:bodyPr>
            <a:lstStyle/>
            <a:p>
              <a:pPr algn="ctr"/>
              <a:r>
                <a:rPr lang="en-US" dirty="0"/>
                <a:t>Hidden Representation</a:t>
              </a:r>
            </a:p>
          </p:txBody>
        </p:sp>
        <p:cxnSp>
          <p:nvCxnSpPr>
            <p:cNvPr id="40" name="Straight Arrow Connector 39"/>
            <p:cNvCxnSpPr/>
            <p:nvPr/>
          </p:nvCxnSpPr>
          <p:spPr>
            <a:xfrm flipH="1">
              <a:off x="6118238" y="5234902"/>
              <a:ext cx="4640" cy="25562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94FC8A94-9A0B-41BE-854D-419837052B6D}"/>
              </a:ext>
            </a:extLst>
          </p:cNvPr>
          <p:cNvSpPr/>
          <p:nvPr/>
        </p:nvSpPr>
        <p:spPr>
          <a:xfrm>
            <a:off x="4503981" y="6551446"/>
            <a:ext cx="3228513" cy="369332"/>
          </a:xfrm>
          <a:prstGeom prst="rect">
            <a:avLst/>
          </a:prstGeom>
        </p:spPr>
        <p:txBody>
          <a:bodyPr wrap="none">
            <a:spAutoFit/>
          </a:bodyPr>
          <a:lstStyle/>
          <a:p>
            <a:r>
              <a:rPr lang="en-US" altLang="zh-CN" dirty="0"/>
              <a:t>Fig. 7. Autoencoder Architecture</a:t>
            </a:r>
            <a:endParaRPr lang="zh-CN" altLang="en-US" dirty="0"/>
          </a:p>
        </p:txBody>
      </p:sp>
    </p:spTree>
    <p:extLst>
      <p:ext uri="{BB962C8B-B14F-4D97-AF65-F5344CB8AC3E}">
        <p14:creationId xmlns:p14="http://schemas.microsoft.com/office/powerpoint/2010/main" val="350506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Generative Modeling Perspective of </a:t>
            </a:r>
            <a:r>
              <a:rPr lang="en-US" dirty="0" err="1"/>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895850"/>
              </a:xfrm>
            </p:spPr>
            <p:txBody>
              <a:bodyPr>
                <a:normAutofit fontScale="70000" lnSpcReduction="20000"/>
              </a:bodyPr>
              <a:lstStyle/>
              <a:p>
                <a:pPr>
                  <a:lnSpc>
                    <a:spcPct val="120000"/>
                  </a:lnSpc>
                </a:pPr>
                <a:r>
                  <a:rPr lang="en-US" dirty="0"/>
                  <a:t>The hidden representation </a:t>
                </a:r>
                <a14:m>
                  <m:oMath xmlns:m="http://schemas.openxmlformats.org/officeDocument/2006/math">
                    <m:r>
                      <a:rPr lang="en-US" b="1" i="1" dirty="0">
                        <a:latin typeface="Cambria Math" panose="02040503050406030204" pitchFamily="18" charset="0"/>
                      </a:rPr>
                      <m:t>𝒛</m:t>
                    </m:r>
                  </m:oMath>
                </a14:m>
                <a:r>
                  <a:rPr lang="en-US" dirty="0"/>
                  <a:t> can be considered as a latent random variable determining the observation </a:t>
                </a:r>
                <a14:m>
                  <m:oMath xmlns:m="http://schemas.openxmlformats.org/officeDocument/2006/math">
                    <m:r>
                      <a:rPr lang="en-US" b="1" i="1">
                        <a:latin typeface="Cambria Math" panose="02040503050406030204" pitchFamily="18" charset="0"/>
                      </a:rPr>
                      <m:t>𝑿</m:t>
                    </m:r>
                  </m:oMath>
                </a14:m>
                <a:r>
                  <a:rPr lang="en-US" dirty="0"/>
                  <a:t>: the decoder neural network </a:t>
                </a:r>
                <a14:m>
                  <m:oMath xmlns:m="http://schemas.openxmlformats.org/officeDocument/2006/math">
                    <m:acc>
                      <m:accPr>
                        <m:chr m:val="̂"/>
                        <m:ctrlPr>
                          <a:rPr lang="en-US" b="1" i="1" dirty="0">
                            <a:latin typeface="Cambria Math" panose="02040503050406030204" pitchFamily="18" charset="0"/>
                          </a:rPr>
                        </m:ctrlPr>
                      </m:accPr>
                      <m:e>
                        <m:r>
                          <a:rPr lang="en-US" b="1" i="1" dirty="0">
                            <a:latin typeface="Cambria Math" panose="02040503050406030204" pitchFamily="18" charset="0"/>
                          </a:rPr>
                          <m:t>𝑿</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oMath>
                </a14:m>
                <a:r>
                  <a:rPr lang="en-US" dirty="0"/>
                  <a:t> can be modeled as the conditional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rPr>
                      <m:t>|</m:t>
                    </m:r>
                    <m:r>
                      <a:rPr lang="en-US" b="1" i="1" smtClean="0">
                        <a:latin typeface="Cambria Math" panose="02040503050406030204" pitchFamily="18" charset="0"/>
                      </a:rPr>
                      <m:t>𝒛</m:t>
                    </m:r>
                    <m:r>
                      <a:rPr lang="en-US" b="0" i="1" smtClean="0">
                        <a:latin typeface="Cambria Math" panose="02040503050406030204" pitchFamily="18" charset="0"/>
                      </a:rPr>
                      <m:t>)</m:t>
                    </m:r>
                  </m:oMath>
                </a14:m>
                <a:r>
                  <a:rPr lang="en-US" dirty="0"/>
                  <a:t>.</a:t>
                </a:r>
              </a:p>
              <a:p>
                <a:pPr lvl="1"/>
                <a:r>
                  <a:rPr lang="en-US" dirty="0"/>
                  <a:t>The detailed data distribution is therefore captured entirely by the decoder neural network.</a:t>
                </a:r>
              </a:p>
              <a:p>
                <a:pPr lvl="1"/>
                <a:endParaRPr lang="en-US" dirty="0"/>
              </a:p>
              <a:p>
                <a:pPr>
                  <a:lnSpc>
                    <a:spcPct val="120000"/>
                  </a:lnSpc>
                </a:pPr>
                <a:r>
                  <a:rPr lang="en-US" dirty="0"/>
                  <a:t>The encoder neural network </a:t>
                </a:r>
                <a14:m>
                  <m:oMath xmlns:m="http://schemas.openxmlformats.org/officeDocument/2006/math">
                    <m:r>
                      <a:rPr lang="en-US" b="1" i="1">
                        <a:latin typeface="Cambria Math" panose="02040503050406030204" pitchFamily="18" charset="0"/>
                      </a:rPr>
                      <m:t>𝒛</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r>
                  <a:rPr lang="en-US" dirty="0"/>
                  <a:t> can be considered as a </a:t>
                </a:r>
                <a:r>
                  <a:rPr lang="en-US" i="1" dirty="0"/>
                  <a:t>recognition model</a:t>
                </a:r>
                <a:r>
                  <a:rPr lang="en-US" dirty="0"/>
                  <a:t>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1" i="1" smtClean="0">
                        <a:latin typeface="Cambria Math" panose="02040503050406030204" pitchFamily="18" charset="0"/>
                      </a:rPr>
                      <m:t>𝒛</m:t>
                    </m:r>
                    <m:r>
                      <a:rPr lang="en-US" b="0"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rPr>
                      <m:t>)</m:t>
                    </m:r>
                  </m:oMath>
                </a14:m>
                <a:r>
                  <a:rPr lang="en-US" dirty="0"/>
                  <a:t>, an approximation to the intractable true posterior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𝒛</m:t>
                    </m:r>
                    <m:r>
                      <a:rPr lang="en-US" i="1">
                        <a:latin typeface="Cambria Math" panose="02040503050406030204" pitchFamily="18" charset="0"/>
                      </a:rPr>
                      <m:t>|</m:t>
                    </m:r>
                    <m:r>
                      <a:rPr lang="en-US" b="1" i="1">
                        <a:latin typeface="Cambria Math" panose="02040503050406030204" pitchFamily="18" charset="0"/>
                      </a:rPr>
                      <m:t>𝑿</m:t>
                    </m:r>
                    <m:r>
                      <a:rPr lang="en-US" i="1">
                        <a:latin typeface="Cambria Math" panose="02040503050406030204" pitchFamily="18" charset="0"/>
                      </a:rPr>
                      <m:t>)</m:t>
                    </m:r>
                  </m:oMath>
                </a14:m>
                <a:r>
                  <a:rPr lang="en-US" dirty="0"/>
                  <a:t>.</a:t>
                </a:r>
              </a:p>
              <a:p>
                <a:pPr lvl="1">
                  <a:lnSpc>
                    <a:spcPct val="120000"/>
                  </a:lnSpc>
                </a:pPr>
                <a:r>
                  <a:rPr lang="en-US" dirty="0"/>
                  <a:t>Instead of deriving the functional form of the true posterior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𝒛</m:t>
                    </m:r>
                    <m:r>
                      <a:rPr lang="en-US" i="1">
                        <a:latin typeface="Cambria Math" panose="02040503050406030204" pitchFamily="18" charset="0"/>
                      </a:rPr>
                      <m:t>|</m:t>
                    </m:r>
                    <m:r>
                      <a:rPr lang="en-US" b="1" i="1">
                        <a:latin typeface="Cambria Math" panose="02040503050406030204" pitchFamily="18" charset="0"/>
                      </a:rPr>
                      <m:t>𝑿</m:t>
                    </m:r>
                    <m:r>
                      <a:rPr lang="en-US" i="1">
                        <a:latin typeface="Cambria Math" panose="02040503050406030204" pitchFamily="18" charset="0"/>
                      </a:rPr>
                      <m:t>)</m:t>
                    </m:r>
                  </m:oMath>
                </a14:m>
                <a:r>
                  <a:rPr lang="en-US" dirty="0"/>
                  <a:t>, we can use the encoder neural network to learn an approximation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r>
                      <a:rPr lang="en-US" b="1" i="1">
                        <a:latin typeface="Cambria Math" panose="02040503050406030204" pitchFamily="18" charset="0"/>
                      </a:rPr>
                      <m:t>𝒛</m:t>
                    </m:r>
                    <m:r>
                      <a:rPr lang="en-US" i="1">
                        <a:latin typeface="Cambria Math" panose="02040503050406030204" pitchFamily="18" charset="0"/>
                      </a:rPr>
                      <m:t>|</m:t>
                    </m:r>
                    <m:r>
                      <a:rPr lang="en-US" b="1" i="1">
                        <a:latin typeface="Cambria Math" panose="02040503050406030204" pitchFamily="18" charset="0"/>
                      </a:rPr>
                      <m:t>𝑿</m:t>
                    </m:r>
                    <m:r>
                      <a:rPr lang="en-US" i="1">
                        <a:latin typeface="Cambria Math" panose="02040503050406030204" pitchFamily="18" charset="0"/>
                      </a:rPr>
                      <m:t>)</m:t>
                    </m:r>
                  </m:oMath>
                </a14:m>
                <a:r>
                  <a:rPr lang="en-US" dirty="0"/>
                  <a:t>.</a:t>
                </a:r>
              </a:p>
              <a:p>
                <a:pPr lvl="1"/>
                <a:endParaRPr lang="en-US" dirty="0"/>
              </a:p>
              <a:p>
                <a:r>
                  <a:rPr lang="en-US" dirty="0"/>
                  <a:t>Therefore, the autoencoder framework can be leveraged to solve a relatively general family of generative model:</a:t>
                </a:r>
              </a:p>
              <a:p>
                <a:pPr lvl="1">
                  <a:lnSpc>
                    <a:spcPct val="120000"/>
                  </a:lnSpc>
                  <a:spcBef>
                    <a:spcPts val="0"/>
                  </a:spcBef>
                </a:pPr>
                <a:r>
                  <a:rPr lang="en-US" dirty="0"/>
                  <a:t>A latent continuous random variable </a:t>
                </a:r>
                <a14:m>
                  <m:oMath xmlns:m="http://schemas.openxmlformats.org/officeDocument/2006/math">
                    <m:r>
                      <a:rPr lang="en-US" b="1" i="1">
                        <a:latin typeface="Cambria Math" panose="02040503050406030204" pitchFamily="18" charset="0"/>
                      </a:rPr>
                      <m:t>𝒛</m:t>
                    </m:r>
                  </m:oMath>
                </a14:m>
                <a:r>
                  <a:rPr lang="en-US" dirty="0"/>
                  <a:t> is generated from a prior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1" i="1">
                        <a:latin typeface="Cambria Math" panose="02040503050406030204" pitchFamily="18" charset="0"/>
                      </a:rPr>
                      <m:t>𝒛</m:t>
                    </m:r>
                    <m:r>
                      <a:rPr lang="en-US" b="0" i="1" smtClean="0">
                        <a:latin typeface="Cambria Math" panose="02040503050406030204" pitchFamily="18" charset="0"/>
                      </a:rPr>
                      <m:t>)</m:t>
                    </m:r>
                  </m:oMath>
                </a14:m>
                <a:r>
                  <a:rPr lang="en-US" dirty="0"/>
                  <a:t>.</a:t>
                </a:r>
              </a:p>
              <a:p>
                <a:pPr lvl="1">
                  <a:lnSpc>
                    <a:spcPct val="120000"/>
                  </a:lnSpc>
                  <a:spcBef>
                    <a:spcPts val="0"/>
                  </a:spcBef>
                </a:pPr>
                <a:r>
                  <a:rPr lang="en-US" dirty="0"/>
                  <a:t>The observation is generated from a conditional distribution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𝑿</m:t>
                    </m:r>
                    <m:r>
                      <a:rPr lang="en-US" i="1">
                        <a:latin typeface="Cambria Math" panose="02040503050406030204" pitchFamily="18" charset="0"/>
                      </a:rPr>
                      <m:t>|</m:t>
                    </m:r>
                    <m:r>
                      <a:rPr lang="en-US" b="1" i="1">
                        <a:latin typeface="Cambria Math" panose="02040503050406030204" pitchFamily="18" charset="0"/>
                      </a:rPr>
                      <m:t>𝒛</m:t>
                    </m:r>
                    <m:r>
                      <a:rPr lang="en-US" i="1">
                        <a:latin typeface="Cambria Math" panose="02040503050406030204" pitchFamily="18" charset="0"/>
                      </a:rPr>
                      <m:t>)</m:t>
                    </m:r>
                  </m:oMath>
                </a14:m>
                <a:r>
                  <a:rPr lang="en-US" dirty="0"/>
                  <a:t>.</a:t>
                </a:r>
              </a:p>
              <a:p>
                <a:pPr lvl="1">
                  <a:lnSpc>
                    <a:spcPct val="120000"/>
                  </a:lnSpc>
                  <a:spcBef>
                    <a:spcPts val="0"/>
                  </a:spcBef>
                </a:pPr>
                <a:r>
                  <a:rPr lang="en-US" dirty="0"/>
                  <a:t>While traditional generative models would introduce a number of latent variables to properly model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𝑿</m:t>
                    </m:r>
                    <m:r>
                      <a:rPr lang="en-US" i="1">
                        <a:latin typeface="Cambria Math" panose="02040503050406030204" pitchFamily="18" charset="0"/>
                      </a:rPr>
                      <m:t>|</m:t>
                    </m:r>
                    <m:r>
                      <a:rPr lang="en-US" b="1" i="1">
                        <a:latin typeface="Cambria Math" panose="02040503050406030204" pitchFamily="18" charset="0"/>
                      </a:rPr>
                      <m:t>𝒛</m:t>
                    </m:r>
                    <m:r>
                      <a:rPr lang="en-US" i="1">
                        <a:latin typeface="Cambria Math" panose="02040503050406030204" pitchFamily="18" charset="0"/>
                      </a:rPr>
                      <m:t>)</m:t>
                    </m:r>
                  </m:oMath>
                </a14:m>
                <a:r>
                  <a:rPr lang="en-US" dirty="0"/>
                  <a:t>, the </a:t>
                </a:r>
                <a:r>
                  <a:rPr lang="en-US" dirty="0" err="1"/>
                  <a:t>autoencoder</a:t>
                </a:r>
                <a:r>
                  <a:rPr lang="en-US" dirty="0"/>
                  <a:t>-based technique approaches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1" i="1">
                        <a:latin typeface="Cambria Math" panose="02040503050406030204" pitchFamily="18" charset="0"/>
                      </a:rPr>
                      <m:t>𝑿</m:t>
                    </m:r>
                    <m:r>
                      <a:rPr lang="en-US" i="1">
                        <a:latin typeface="Cambria Math" panose="02040503050406030204" pitchFamily="18" charset="0"/>
                      </a:rPr>
                      <m:t>|</m:t>
                    </m:r>
                    <m:r>
                      <a:rPr lang="en-US" b="1" i="1">
                        <a:latin typeface="Cambria Math" panose="02040503050406030204" pitchFamily="18" charset="0"/>
                      </a:rPr>
                      <m:t>𝒛</m:t>
                    </m:r>
                    <m:r>
                      <a:rPr lang="en-US" i="1">
                        <a:latin typeface="Cambria Math" panose="02040503050406030204" pitchFamily="18" charset="0"/>
                      </a:rPr>
                      <m:t>)</m:t>
                    </m:r>
                  </m:oMath>
                </a14:m>
                <a:r>
                  <a:rPr lang="en-US" dirty="0"/>
                  <a:t> through fitting the decoder neural network.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522" t="-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956BBE-3D31-4B0A-BF98-054C39F2604A}" type="slidenum">
              <a:rPr lang="en-US" smtClean="0"/>
              <a:t>24</a:t>
            </a:fld>
            <a:endParaRPr lang="en-US"/>
          </a:p>
        </p:txBody>
      </p:sp>
    </p:spTree>
    <p:extLst>
      <p:ext uri="{BB962C8B-B14F-4D97-AF65-F5344CB8AC3E}">
        <p14:creationId xmlns:p14="http://schemas.microsoft.com/office/powerpoint/2010/main" val="2585224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a:t>
            </a:r>
            <a:r>
              <a:rPr lang="en-US" dirty="0" err="1"/>
              <a:t>Autoencoder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114379"/>
              </a:xfrm>
            </p:spPr>
            <p:txBody>
              <a:bodyPr>
                <a:normAutofit fontScale="70000" lnSpcReduction="20000"/>
              </a:bodyPr>
              <a:lstStyle/>
              <a:p>
                <a:pPr>
                  <a:lnSpc>
                    <a:spcPct val="120000"/>
                  </a:lnSpc>
                </a:pPr>
                <a:r>
                  <a:rPr lang="en-US" dirty="0"/>
                  <a:t>With </a:t>
                </a:r>
                <a:r>
                  <a:rPr lang="en-US" dirty="0" err="1"/>
                  <a:t>variational</a:t>
                </a:r>
                <a:r>
                  <a:rPr lang="en-US" dirty="0"/>
                  <a:t> inference, the aforementioned generative model family can be solved by maximizing the following objective function:</a:t>
                </a:r>
                <a:br>
                  <a:rPr lang="en-US" dirty="0"/>
                </a:b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𝑿</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𝑿</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𝐾𝐿</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𝒛</m:t>
                            </m:r>
                          </m:e>
                          <m:e>
                            <m:r>
                              <a:rPr lang="en-US" b="1" i="1" smtClean="0">
                                <a:latin typeface="Cambria Math" panose="02040503050406030204" pitchFamily="18" charset="0"/>
                                <a:ea typeface="Cambria Math" panose="02040503050406030204" pitchFamily="18" charset="0"/>
                              </a:rPr>
                              <m:t>𝑿</m:t>
                            </m:r>
                          </m:e>
                        </m:d>
                        <m:d>
                          <m:dPr>
                            <m:begChr m:val="‖"/>
                            <m:endChr m:val=""/>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𝒛</m:t>
                                </m:r>
                              </m:e>
                            </m:d>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b="1" i="1" smtClean="0">
                                <a:latin typeface="Cambria Math" panose="02040503050406030204" pitchFamily="18" charset="0"/>
                                <a:ea typeface="Cambria Math" panose="02040503050406030204" pitchFamily="18" charset="0"/>
                              </a:rPr>
                              <m:t>𝒛</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𝒛</m:t>
                            </m:r>
                            <m:r>
                              <a:rPr lang="en-US" b="0" i="1" smtClean="0">
                                <a:latin typeface="Cambria Math" panose="02040503050406030204" pitchFamily="18" charset="0"/>
                                <a:ea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m:t>
                        </m:r>
                      </m:e>
                    </m:func>
                  </m:oMath>
                </a14:m>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a:lnSpc>
                    <a:spcPct val="100000"/>
                  </a:lnSpc>
                </a:pPr>
                <a:r>
                  <a:rPr lang="en-US" dirty="0"/>
                  <a:t>Typically, </a:t>
                </a:r>
                <a14:m>
                  <m:oMath xmlns:m="http://schemas.openxmlformats.org/officeDocument/2006/math">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𝒛</m:t>
                        </m:r>
                      </m:e>
                    </m:d>
                  </m:oMath>
                </a14:m>
                <a:r>
                  <a:rPr lang="en-US" dirty="0"/>
                  <a:t> often uses </a:t>
                </a:r>
                <a14:m>
                  <m:oMath xmlns:m="http://schemas.openxmlformats.org/officeDocument/2006/math">
                    <m:r>
                      <a:rPr lang="en-US" i="1">
                        <a:latin typeface="Cambria Math" panose="02040503050406030204" pitchFamily="18" charset="0"/>
                        <a:ea typeface="Cambria Math" panose="02040503050406030204" pitchFamily="18" charset="0"/>
                      </a:rPr>
                      <m:t>𝐺𝑎𝑢𝑠𝑠𝑖𝑎𝑛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𝟎</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𝐈</m:t>
                    </m:r>
                    <m:r>
                      <a:rPr lang="en-US" i="1">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𝒛</m:t>
                        </m:r>
                      </m:e>
                      <m:e>
                        <m:r>
                          <a:rPr lang="en-US" b="1" i="1">
                            <a:latin typeface="Cambria Math" panose="02040503050406030204" pitchFamily="18" charset="0"/>
                            <a:ea typeface="Cambria Math" panose="02040503050406030204" pitchFamily="18" charset="0"/>
                          </a:rPr>
                          <m:t>𝑿</m:t>
                        </m:r>
                      </m:e>
                    </m:d>
                  </m:oMath>
                </a14:m>
                <a:r>
                  <a:rPr lang="en-US" dirty="0"/>
                  <a:t> is set to </a:t>
                </a:r>
                <a14:m>
                  <m:oMath xmlns:m="http://schemas.openxmlformats.org/officeDocument/2006/math">
                    <m:r>
                      <a:rPr lang="en-US" i="1">
                        <a:latin typeface="Cambria Math" panose="02040503050406030204" pitchFamily="18" charset="0"/>
                        <a:ea typeface="Cambria Math" panose="02040503050406030204" pitchFamily="18" charset="0"/>
                      </a:rPr>
                      <m:t>𝐺𝑎𝑢𝑠𝑠𝑖𝑎𝑛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𝝁</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𝑿</m:t>
                        </m:r>
                      </m:e>
                    </m:d>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𝝈</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a:latin typeface="Cambria Math" panose="02040503050406030204" pitchFamily="18" charset="0"/>
                        <a:ea typeface="Cambria Math" panose="02040503050406030204" pitchFamily="18" charset="0"/>
                      </a:rPr>
                      <m:t>𝝁</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𝑿</m:t>
                        </m:r>
                      </m:e>
                    </m:d>
                  </m:oMath>
                </a14:m>
                <a:r>
                  <a:rPr lang="en-US" dirty="0"/>
                  <a:t> is the posterior mean approximation and </a:t>
                </a:r>
                <a14:m>
                  <m:oMath xmlns:m="http://schemas.openxmlformats.org/officeDocument/2006/math">
                    <m:r>
                      <a:rPr lang="en-US" b="1" i="1">
                        <a:latin typeface="Cambria Math" panose="02040503050406030204" pitchFamily="18" charset="0"/>
                        <a:ea typeface="Cambria Math" panose="02040503050406030204" pitchFamily="18" charset="0"/>
                      </a:rPr>
                      <m:t>𝝈</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r>
                  <a:rPr lang="en-US" dirty="0"/>
                  <a:t> is the posterior variance approximation. </a:t>
                </a:r>
                <a14:m>
                  <m:oMath xmlns:m="http://schemas.openxmlformats.org/officeDocument/2006/math">
                    <m:r>
                      <a:rPr lang="en-US" b="1" i="1">
                        <a:latin typeface="Cambria Math" panose="02040503050406030204" pitchFamily="18" charset="0"/>
                        <a:ea typeface="Cambria Math" panose="02040503050406030204" pitchFamily="18" charset="0"/>
                      </a:rPr>
                      <m:t>𝝁</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𝑿</m:t>
                        </m:r>
                      </m:e>
                    </m:d>
                  </m:oMath>
                </a14:m>
                <a:r>
                  <a:rPr lang="en-US" dirty="0"/>
                  <a:t> and </a:t>
                </a:r>
                <a14:m>
                  <m:oMath xmlns:m="http://schemas.openxmlformats.org/officeDocument/2006/math">
                    <m:r>
                      <a:rPr lang="en-US" b="1" i="1">
                        <a:latin typeface="Cambria Math" panose="02040503050406030204" pitchFamily="18" charset="0"/>
                        <a:ea typeface="Cambria Math" panose="02040503050406030204" pitchFamily="18" charset="0"/>
                      </a:rPr>
                      <m:t>𝝈</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r>
                  <a:rPr lang="en-US" dirty="0"/>
                  <a:t> are probabilistic hidden representations of input </a:t>
                </a:r>
                <a14:m>
                  <m:oMath xmlns:m="http://schemas.openxmlformats.org/officeDocument/2006/math">
                    <m:r>
                      <a:rPr lang="en-US" b="1" i="1">
                        <a:latin typeface="Cambria Math" panose="02040503050406030204" pitchFamily="18" charset="0"/>
                        <a:ea typeface="Cambria Math" panose="02040503050406030204" pitchFamily="18" charset="0"/>
                      </a:rPr>
                      <m:t>𝑿</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114379"/>
              </a:xfrm>
              <a:blipFill>
                <a:blip r:embed="rId3"/>
                <a:stretch>
                  <a:fillRect l="-522" t="-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956BBE-3D31-4B0A-BF98-054C39F2604A}" type="slidenum">
              <a:rPr lang="en-US" smtClean="0"/>
              <a:t>25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107524" y="2921149"/>
                <a:ext cx="4920917" cy="923330"/>
              </a:xfrm>
              <a:prstGeom prst="rect">
                <a:avLst/>
              </a:prstGeom>
              <a:noFill/>
            </p:spPr>
            <p:txBody>
              <a:bodyPr wrap="square" rtlCol="0">
                <a:spAutoFit/>
              </a:bodyPr>
              <a:lstStyle/>
              <a:p>
                <a:r>
                  <a:rPr lang="en-US" dirty="0"/>
                  <a:t>Minimizing the difference between prior </a:t>
                </a:r>
                <a14:m>
                  <m:oMath xmlns:m="http://schemas.openxmlformats.org/officeDocument/2006/math">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𝒛</m:t>
                        </m:r>
                      </m:e>
                    </m:d>
                  </m:oMath>
                </a14:m>
                <a:r>
                  <a:rPr lang="en-US" dirty="0"/>
                  <a:t> and posterior approximation </a:t>
                </a:r>
                <a14:m>
                  <m:oMath xmlns:m="http://schemas.openxmlformats.org/officeDocument/2006/math">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𝒛</m:t>
                        </m:r>
                      </m:e>
                      <m:e>
                        <m:r>
                          <a:rPr lang="en-US" b="1" i="1">
                            <a:latin typeface="Cambria Math" panose="02040503050406030204" pitchFamily="18" charset="0"/>
                            <a:ea typeface="Cambria Math" panose="02040503050406030204" pitchFamily="18" charset="0"/>
                          </a:rPr>
                          <m:t>𝑿</m:t>
                        </m:r>
                      </m:e>
                    </m:d>
                  </m:oMath>
                </a14:m>
                <a:r>
                  <a:rPr lang="en-US" dirty="0"/>
                  <a:t> as measured by KL-divergence</a:t>
                </a:r>
              </a:p>
            </p:txBody>
          </p:sp>
        </mc:Choice>
        <mc:Fallback xmlns="">
          <p:sp>
            <p:nvSpPr>
              <p:cNvPr id="5" name="TextBox 4"/>
              <p:cNvSpPr txBox="1">
                <a:spLocks noRot="1" noChangeAspect="1" noMove="1" noResize="1" noEditPoints="1" noAdjustHandles="1" noChangeArrowheads="1" noChangeShapeType="1" noTextEdit="1"/>
              </p:cNvSpPr>
              <p:nvPr/>
            </p:nvSpPr>
            <p:spPr>
              <a:xfrm>
                <a:off x="1107524" y="2921149"/>
                <a:ext cx="4920917" cy="923330"/>
              </a:xfrm>
              <a:prstGeom prst="rect">
                <a:avLst/>
              </a:prstGeom>
              <a:blipFill>
                <a:blip r:embed="rId4"/>
                <a:stretch>
                  <a:fillRect l="-1115" t="-3289" r="-496" b="-9211"/>
                </a:stretch>
              </a:blipFill>
            </p:spPr>
            <p:txBody>
              <a:bodyPr/>
              <a:lstStyle/>
              <a:p>
                <a:r>
                  <a:rPr lang="en-US">
                    <a:noFill/>
                  </a:rPr>
                  <a:t> </a:t>
                </a:r>
              </a:p>
            </p:txBody>
          </p:sp>
        </mc:Fallback>
      </mc:AlternateContent>
      <p:sp>
        <p:nvSpPr>
          <p:cNvPr id="6" name="TextBox 5"/>
          <p:cNvSpPr txBox="1"/>
          <p:nvPr/>
        </p:nvSpPr>
        <p:spPr>
          <a:xfrm>
            <a:off x="6473114" y="3198148"/>
            <a:ext cx="4130718" cy="646331"/>
          </a:xfrm>
          <a:prstGeom prst="rect">
            <a:avLst/>
          </a:prstGeom>
          <a:noFill/>
        </p:spPr>
        <p:txBody>
          <a:bodyPr wrap="square" rtlCol="0">
            <a:spAutoFit/>
          </a:bodyPr>
          <a:lstStyle/>
          <a:p>
            <a:r>
              <a:rPr lang="en-US" dirty="0"/>
              <a:t>Maximizing the likelihood of the observed data as specified by the generative model</a:t>
            </a: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0B62C650-FD5F-4674-9950-FFD5AD59C730}"/>
                  </a:ext>
                </a:extLst>
              </p:cNvPr>
              <p:cNvSpPr/>
              <p:nvPr/>
            </p:nvSpPr>
            <p:spPr>
              <a:xfrm>
                <a:off x="2516429" y="5245883"/>
                <a:ext cx="429491" cy="10321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𝑿</m:t>
                      </m:r>
                    </m:oMath>
                  </m:oMathPara>
                </a14:m>
                <a:endParaRPr lang="en-US" dirty="0">
                  <a:solidFill>
                    <a:schemeClr val="tx1"/>
                  </a:solidFill>
                  <a:latin typeface="Times" pitchFamily="2" charset="0"/>
                </a:endParaRPr>
              </a:p>
            </p:txBody>
          </p:sp>
        </mc:Choice>
        <mc:Fallback xmlns="">
          <p:sp>
            <p:nvSpPr>
              <p:cNvPr id="7" name="Rectangle 3">
                <a:extLst>
                  <a:ext uri="{FF2B5EF4-FFF2-40B4-BE49-F238E27FC236}">
                    <a16:creationId xmlns:a16="http://schemas.microsoft.com/office/drawing/2014/main" id="{0B62C650-FD5F-4674-9950-FFD5AD59C730}"/>
                  </a:ext>
                </a:extLst>
              </p:cNvPr>
              <p:cNvSpPr>
                <a:spLocks noRot="1" noChangeAspect="1" noMove="1" noResize="1" noEditPoints="1" noAdjustHandles="1" noChangeArrowheads="1" noChangeShapeType="1" noTextEdit="1"/>
              </p:cNvSpPr>
              <p:nvPr/>
            </p:nvSpPr>
            <p:spPr>
              <a:xfrm>
                <a:off x="2516429" y="5245883"/>
                <a:ext cx="429491" cy="1032164"/>
              </a:xfrm>
              <a:prstGeom prst="rect">
                <a:avLst/>
              </a:prstGeom>
              <a:blipFill>
                <a:blip r:embed="rId5"/>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4">
                <a:extLst>
                  <a:ext uri="{FF2B5EF4-FFF2-40B4-BE49-F238E27FC236}">
                    <a16:creationId xmlns:a16="http://schemas.microsoft.com/office/drawing/2014/main" id="{DFC9E809-45BE-4681-A088-DC25057EDAC3}"/>
                  </a:ext>
                </a:extLst>
              </p:cNvPr>
              <p:cNvSpPr/>
              <p:nvPr/>
            </p:nvSpPr>
            <p:spPr>
              <a:xfrm>
                <a:off x="3337917" y="5245883"/>
                <a:ext cx="1371600" cy="10321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r>
                  <a:rPr lang="en-US" dirty="0">
                    <a:solidFill>
                      <a:schemeClr val="tx1"/>
                    </a:solidFill>
                    <a:latin typeface="Times" pitchFamily="2" charset="0"/>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𝑞</m:t>
                    </m:r>
                    <m:d>
                      <m:dPr>
                        <m:ctrlPr>
                          <a:rPr lang="en-US" i="1">
                            <a:solidFill>
                              <a:schemeClr val="tx1"/>
                            </a:solidFill>
                            <a:latin typeface="Cambria Math" panose="02040503050406030204" pitchFamily="18" charset="0"/>
                            <a:ea typeface="Cambria Math" panose="02040503050406030204" pitchFamily="18" charset="0"/>
                          </a:rPr>
                        </m:ctrlPr>
                      </m:dPr>
                      <m:e>
                        <m:r>
                          <a:rPr lang="en-US" b="1" i="1">
                            <a:solidFill>
                              <a:schemeClr val="tx1"/>
                            </a:solidFill>
                            <a:latin typeface="Cambria Math" panose="02040503050406030204" pitchFamily="18" charset="0"/>
                            <a:ea typeface="Cambria Math" panose="02040503050406030204" pitchFamily="18" charset="0"/>
                          </a:rPr>
                          <m:t>𝒛</m:t>
                        </m:r>
                      </m:e>
                      <m:e>
                        <m:r>
                          <a:rPr lang="en-US" b="1" i="1">
                            <a:solidFill>
                              <a:schemeClr val="tx1"/>
                            </a:solidFill>
                            <a:latin typeface="Cambria Math" panose="02040503050406030204" pitchFamily="18" charset="0"/>
                            <a:ea typeface="Cambria Math" panose="02040503050406030204" pitchFamily="18" charset="0"/>
                          </a:rPr>
                          <m:t>𝑿</m:t>
                        </m:r>
                      </m:e>
                    </m:d>
                  </m:oMath>
                </a14:m>
                <a:endParaRPr lang="en-US" dirty="0">
                  <a:solidFill>
                    <a:schemeClr val="tx1"/>
                  </a:solidFill>
                  <a:latin typeface="Times" pitchFamily="2" charset="0"/>
                </a:endParaRPr>
              </a:p>
            </p:txBody>
          </p:sp>
        </mc:Choice>
        <mc:Fallback xmlns="">
          <p:sp>
            <p:nvSpPr>
              <p:cNvPr id="8" name="Rectangle 4">
                <a:extLst>
                  <a:ext uri="{FF2B5EF4-FFF2-40B4-BE49-F238E27FC236}">
                    <a16:creationId xmlns:a16="http://schemas.microsoft.com/office/drawing/2014/main" id="{DFC9E809-45BE-4681-A088-DC25057EDAC3}"/>
                  </a:ext>
                </a:extLst>
              </p:cNvPr>
              <p:cNvSpPr>
                <a:spLocks noRot="1" noChangeAspect="1" noMove="1" noResize="1" noEditPoints="1" noAdjustHandles="1" noChangeArrowheads="1" noChangeShapeType="1" noTextEdit="1"/>
              </p:cNvSpPr>
              <p:nvPr/>
            </p:nvSpPr>
            <p:spPr>
              <a:xfrm>
                <a:off x="3337917" y="5245883"/>
                <a:ext cx="1371600" cy="1032164"/>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7">
                <a:extLst>
                  <a:ext uri="{FF2B5EF4-FFF2-40B4-BE49-F238E27FC236}">
                    <a16:creationId xmlns:a16="http://schemas.microsoft.com/office/drawing/2014/main" id="{393659D5-CD7B-4C8B-B3BB-3F7A18FB2038}"/>
                  </a:ext>
                </a:extLst>
              </p:cNvPr>
              <p:cNvSpPr/>
              <p:nvPr/>
            </p:nvSpPr>
            <p:spPr>
              <a:xfrm>
                <a:off x="6473114" y="5444696"/>
                <a:ext cx="606136" cy="63949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𝒛</m:t>
                      </m:r>
                    </m:oMath>
                  </m:oMathPara>
                </a14:m>
                <a:endParaRPr lang="en-US" sz="1200" b="1" dirty="0">
                  <a:solidFill>
                    <a:schemeClr val="tx1"/>
                  </a:solidFill>
                  <a:latin typeface="Times" panose="02020603050405020304" pitchFamily="18" charset="0"/>
                  <a:cs typeface="Times" panose="02020603050405020304" pitchFamily="18" charset="0"/>
                </a:endParaRPr>
              </a:p>
            </p:txBody>
          </p:sp>
        </mc:Choice>
        <mc:Fallback xmlns="">
          <p:sp>
            <p:nvSpPr>
              <p:cNvPr id="11" name="Oval 7">
                <a:extLst>
                  <a:ext uri="{FF2B5EF4-FFF2-40B4-BE49-F238E27FC236}">
                    <a16:creationId xmlns:a16="http://schemas.microsoft.com/office/drawing/2014/main" id="{393659D5-CD7B-4C8B-B3BB-3F7A18FB2038}"/>
                  </a:ext>
                </a:extLst>
              </p:cNvPr>
              <p:cNvSpPr>
                <a:spLocks noRot="1" noChangeAspect="1" noMove="1" noResize="1" noEditPoints="1" noAdjustHandles="1" noChangeArrowheads="1" noChangeShapeType="1" noTextEdit="1"/>
              </p:cNvSpPr>
              <p:nvPr/>
            </p:nvSpPr>
            <p:spPr>
              <a:xfrm>
                <a:off x="6473114" y="5444696"/>
                <a:ext cx="606136" cy="639496"/>
              </a:xfrm>
              <a:prstGeom prst="ellipse">
                <a:avLst/>
              </a:prstGeom>
              <a:blipFill>
                <a:blip r:embed="rId7"/>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8">
                <a:extLst>
                  <a:ext uri="{FF2B5EF4-FFF2-40B4-BE49-F238E27FC236}">
                    <a16:creationId xmlns:a16="http://schemas.microsoft.com/office/drawing/2014/main" id="{F9A04686-2B89-4B62-9011-3B4FC4985B0D}"/>
                  </a:ext>
                </a:extLst>
              </p:cNvPr>
              <p:cNvSpPr/>
              <p:nvPr/>
            </p:nvSpPr>
            <p:spPr>
              <a:xfrm>
                <a:off x="7525356" y="5264933"/>
                <a:ext cx="1274618" cy="9940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r>
                  <a:rPr lang="en-US" dirty="0">
                    <a:solidFill>
                      <a:schemeClr val="tx1"/>
                    </a:solidFill>
                    <a:latin typeface="Times" pitchFamily="2" charset="0"/>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𝑝</m:t>
                    </m:r>
                    <m:r>
                      <a:rPr lang="en-US" i="1" smtClean="0">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𝑿</m:t>
                    </m:r>
                    <m:r>
                      <a:rPr lang="en-US"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𝒛</m:t>
                    </m:r>
                    <m:r>
                      <a:rPr lang="en-US" i="1">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latin typeface="Times" pitchFamily="2" charset="0"/>
                </a:endParaRPr>
              </a:p>
            </p:txBody>
          </p:sp>
        </mc:Choice>
        <mc:Fallback xmlns="">
          <p:sp>
            <p:nvSpPr>
              <p:cNvPr id="12" name="Rectangle 8">
                <a:extLst>
                  <a:ext uri="{FF2B5EF4-FFF2-40B4-BE49-F238E27FC236}">
                    <a16:creationId xmlns:a16="http://schemas.microsoft.com/office/drawing/2014/main" id="{F9A04686-2B89-4B62-9011-3B4FC4985B0D}"/>
                  </a:ext>
                </a:extLst>
              </p:cNvPr>
              <p:cNvSpPr>
                <a:spLocks noRot="1" noChangeAspect="1" noMove="1" noResize="1" noEditPoints="1" noAdjustHandles="1" noChangeArrowheads="1" noChangeShapeType="1" noTextEdit="1"/>
              </p:cNvSpPr>
              <p:nvPr/>
            </p:nvSpPr>
            <p:spPr>
              <a:xfrm>
                <a:off x="7525356" y="5264933"/>
                <a:ext cx="1274618" cy="994063"/>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cxnSp>
        <p:nvCxnSpPr>
          <p:cNvPr id="13" name="直接箭头连接符 12">
            <a:extLst>
              <a:ext uri="{FF2B5EF4-FFF2-40B4-BE49-F238E27FC236}">
                <a16:creationId xmlns:a16="http://schemas.microsoft.com/office/drawing/2014/main" id="{4A4EF701-E62C-41F8-95F1-D9A38D98156D}"/>
              </a:ext>
            </a:extLst>
          </p:cNvPr>
          <p:cNvCxnSpPr>
            <a:stCxn id="7" idx="3"/>
            <a:endCxn id="8" idx="1"/>
          </p:cNvCxnSpPr>
          <p:nvPr/>
        </p:nvCxnSpPr>
        <p:spPr>
          <a:xfrm>
            <a:off x="2945920" y="5761965"/>
            <a:ext cx="3919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3DAF68B-9E43-4DC1-83FC-F5F6423F3272}"/>
              </a:ext>
            </a:extLst>
          </p:cNvPr>
          <p:cNvCxnSpPr>
            <a:cxnSpLocks/>
            <a:stCxn id="8" idx="3"/>
            <a:endCxn id="48" idx="2"/>
          </p:cNvCxnSpPr>
          <p:nvPr/>
        </p:nvCxnSpPr>
        <p:spPr>
          <a:xfrm flipV="1">
            <a:off x="4709517" y="5264933"/>
            <a:ext cx="585585" cy="497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1E67AAA-0154-4057-BF34-653E7051E03B}"/>
              </a:ext>
            </a:extLst>
          </p:cNvPr>
          <p:cNvCxnSpPr>
            <a:cxnSpLocks/>
            <a:stCxn id="8" idx="3"/>
            <a:endCxn id="49" idx="2"/>
          </p:cNvCxnSpPr>
          <p:nvPr/>
        </p:nvCxnSpPr>
        <p:spPr>
          <a:xfrm>
            <a:off x="4709517" y="5761965"/>
            <a:ext cx="585585" cy="536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73E26CE-0B27-47CC-A1A4-69282D4F682F}"/>
              </a:ext>
            </a:extLst>
          </p:cNvPr>
          <p:cNvCxnSpPr>
            <a:cxnSpLocks/>
            <a:stCxn id="48" idx="6"/>
            <a:endCxn id="11" idx="2"/>
          </p:cNvCxnSpPr>
          <p:nvPr/>
        </p:nvCxnSpPr>
        <p:spPr>
          <a:xfrm>
            <a:off x="5901238" y="5264933"/>
            <a:ext cx="571876" cy="499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4124859-B9F8-4FCA-887C-07166A4CE2DE}"/>
              </a:ext>
            </a:extLst>
          </p:cNvPr>
          <p:cNvCxnSpPr>
            <a:cxnSpLocks/>
            <a:stCxn id="49" idx="6"/>
            <a:endCxn id="11" idx="2"/>
          </p:cNvCxnSpPr>
          <p:nvPr/>
        </p:nvCxnSpPr>
        <p:spPr>
          <a:xfrm flipV="1">
            <a:off x="5901238" y="5764444"/>
            <a:ext cx="571876" cy="53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027554B-F952-4D2E-A85C-44A1CB02C58B}"/>
              </a:ext>
            </a:extLst>
          </p:cNvPr>
          <p:cNvCxnSpPr>
            <a:cxnSpLocks/>
            <a:stCxn id="11" idx="6"/>
            <a:endCxn id="12" idx="1"/>
          </p:cNvCxnSpPr>
          <p:nvPr/>
        </p:nvCxnSpPr>
        <p:spPr>
          <a:xfrm flipV="1">
            <a:off x="7079250" y="5761965"/>
            <a:ext cx="446106" cy="24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3">
                <a:extLst>
                  <a:ext uri="{FF2B5EF4-FFF2-40B4-BE49-F238E27FC236}">
                    <a16:creationId xmlns:a16="http://schemas.microsoft.com/office/drawing/2014/main" id="{0B62C650-FD5F-4674-9950-FFD5AD59C730}"/>
                  </a:ext>
                </a:extLst>
              </p:cNvPr>
              <p:cNvSpPr/>
              <p:nvPr/>
            </p:nvSpPr>
            <p:spPr>
              <a:xfrm>
                <a:off x="9246080" y="5234493"/>
                <a:ext cx="429491" cy="10321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1" i="1" dirty="0" smtClean="0">
                              <a:solidFill>
                                <a:schemeClr val="tx1"/>
                              </a:solidFill>
                              <a:latin typeface="Cambria Math" panose="02040503050406030204" pitchFamily="18" charset="0"/>
                            </a:rPr>
                          </m:ctrlPr>
                        </m:accPr>
                        <m:e>
                          <m:r>
                            <a:rPr lang="en-US" b="1" i="1" dirty="0">
                              <a:solidFill>
                                <a:schemeClr val="tx1"/>
                              </a:solidFill>
                              <a:latin typeface="Cambria Math" panose="02040503050406030204" pitchFamily="18" charset="0"/>
                            </a:rPr>
                            <m:t>𝑿</m:t>
                          </m:r>
                        </m:e>
                      </m:acc>
                    </m:oMath>
                  </m:oMathPara>
                </a14:m>
                <a:endParaRPr lang="en-US" dirty="0">
                  <a:solidFill>
                    <a:schemeClr val="tx1"/>
                  </a:solidFill>
                  <a:latin typeface="Times" pitchFamily="2" charset="0"/>
                </a:endParaRPr>
              </a:p>
            </p:txBody>
          </p:sp>
        </mc:Choice>
        <mc:Fallback xmlns="">
          <p:sp>
            <p:nvSpPr>
              <p:cNvPr id="20" name="Rectangle 3">
                <a:extLst>
                  <a:ext uri="{FF2B5EF4-FFF2-40B4-BE49-F238E27FC236}">
                    <a16:creationId xmlns:a16="http://schemas.microsoft.com/office/drawing/2014/main" id="{0B62C650-FD5F-4674-9950-FFD5AD59C730}"/>
                  </a:ext>
                </a:extLst>
              </p:cNvPr>
              <p:cNvSpPr>
                <a:spLocks noRot="1" noChangeAspect="1" noMove="1" noResize="1" noEditPoints="1" noAdjustHandles="1" noChangeArrowheads="1" noChangeShapeType="1" noTextEdit="1"/>
              </p:cNvSpPr>
              <p:nvPr/>
            </p:nvSpPr>
            <p:spPr>
              <a:xfrm>
                <a:off x="9246080" y="5234493"/>
                <a:ext cx="429491" cy="1032164"/>
              </a:xfrm>
              <a:prstGeom prst="rect">
                <a:avLst/>
              </a:prstGeom>
              <a:blipFill>
                <a:blip r:embed="rId9"/>
                <a:stretch>
                  <a:fillRect/>
                </a:stretch>
              </a:blipFill>
              <a:ln w="28575">
                <a:solidFill>
                  <a:schemeClr val="tx1"/>
                </a:solidFill>
              </a:ln>
            </p:spPr>
            <p:txBody>
              <a:bodyPr/>
              <a:lstStyle/>
              <a:p>
                <a:r>
                  <a:rPr lang="en-US">
                    <a:noFill/>
                  </a:rPr>
                  <a:t> </a:t>
                </a:r>
              </a:p>
            </p:txBody>
          </p:sp>
        </mc:Fallback>
      </mc:AlternateContent>
      <p:cxnSp>
        <p:nvCxnSpPr>
          <p:cNvPr id="21" name="直接箭头连接符 12">
            <a:extLst>
              <a:ext uri="{FF2B5EF4-FFF2-40B4-BE49-F238E27FC236}">
                <a16:creationId xmlns:a16="http://schemas.microsoft.com/office/drawing/2014/main" id="{4A4EF701-E62C-41F8-95F1-D9A38D98156D}"/>
              </a:ext>
            </a:extLst>
          </p:cNvPr>
          <p:cNvCxnSpPr>
            <a:stCxn id="12" idx="3"/>
            <a:endCxn id="20" idx="1"/>
          </p:cNvCxnSpPr>
          <p:nvPr/>
        </p:nvCxnSpPr>
        <p:spPr>
          <a:xfrm flipV="1">
            <a:off x="8799974" y="5750575"/>
            <a:ext cx="446106" cy="113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632158" y="2456729"/>
            <a:ext cx="2249906" cy="4134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135522" y="2456376"/>
            <a:ext cx="2249906" cy="4134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4023717" y="2786037"/>
            <a:ext cx="608441" cy="24626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5" idx="2"/>
          </p:cNvCxnSpPr>
          <p:nvPr/>
        </p:nvCxnSpPr>
        <p:spPr>
          <a:xfrm flipH="1" flipV="1">
            <a:off x="8260475" y="2869841"/>
            <a:ext cx="111688" cy="3249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p:cNvCxnSpPr>
          <p:nvPr/>
        </p:nvCxnSpPr>
        <p:spPr>
          <a:xfrm flipH="1">
            <a:off x="6882064" y="5094514"/>
            <a:ext cx="253458" cy="3501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6882064" y="4785597"/>
                <a:ext cx="4617867" cy="369332"/>
              </a:xfrm>
              <a:prstGeom prst="rect">
                <a:avLst/>
              </a:prstGeom>
              <a:noFill/>
            </p:spPr>
            <p:txBody>
              <a:bodyPr wrap="none" rtlCol="0">
                <a:spAutoFit/>
              </a:bodyPr>
              <a:lstStyle/>
              <a:p>
                <a:r>
                  <a:rPr lang="en-US" dirty="0"/>
                  <a:t>Random variable from </a:t>
                </a:r>
                <a14:m>
                  <m:oMath xmlns:m="http://schemas.openxmlformats.org/officeDocument/2006/math">
                    <m:r>
                      <a:rPr lang="en-US" i="1">
                        <a:latin typeface="Cambria Math" panose="02040503050406030204" pitchFamily="18" charset="0"/>
                        <a:ea typeface="Cambria Math" panose="02040503050406030204" pitchFamily="18" charset="0"/>
                      </a:rPr>
                      <m:t>𝐺𝑎𝑢𝑠𝑠𝑖𝑎𝑛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𝝁</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𝑿</m:t>
                        </m:r>
                      </m:e>
                    </m:d>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𝝈</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r>
                  <a:rPr lang="en-US" dirty="0"/>
                  <a:t> </a:t>
                </a:r>
              </a:p>
            </p:txBody>
          </p:sp>
        </mc:Choice>
        <mc:Fallback xmlns="">
          <p:sp>
            <p:nvSpPr>
              <p:cNvPr id="46" name="TextBox 45"/>
              <p:cNvSpPr txBox="1">
                <a:spLocks noRot="1" noChangeAspect="1" noMove="1" noResize="1" noEditPoints="1" noAdjustHandles="1" noChangeArrowheads="1" noChangeShapeType="1" noTextEdit="1"/>
              </p:cNvSpPr>
              <p:nvPr/>
            </p:nvSpPr>
            <p:spPr>
              <a:xfrm>
                <a:off x="6882064" y="4785597"/>
                <a:ext cx="4617867" cy="369332"/>
              </a:xfrm>
              <a:prstGeom prst="rect">
                <a:avLst/>
              </a:prstGeom>
              <a:blipFill>
                <a:blip r:embed="rId10"/>
                <a:stretch>
                  <a:fillRect l="-118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7">
                <a:extLst>
                  <a:ext uri="{FF2B5EF4-FFF2-40B4-BE49-F238E27FC236}">
                    <a16:creationId xmlns:a16="http://schemas.microsoft.com/office/drawing/2014/main" id="{393659D5-CD7B-4C8B-B3BB-3F7A18FB2038}"/>
                  </a:ext>
                </a:extLst>
              </p:cNvPr>
              <p:cNvSpPr/>
              <p:nvPr/>
            </p:nvSpPr>
            <p:spPr>
              <a:xfrm>
                <a:off x="5295102" y="4945185"/>
                <a:ext cx="606136" cy="63949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left"/>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𝝁</m:t>
                      </m:r>
                      <m:d>
                        <m:dPr>
                          <m:ctrlPr>
                            <a:rPr lang="en-US" i="1">
                              <a:solidFill>
                                <a:schemeClr val="tx1"/>
                              </a:solidFill>
                              <a:latin typeface="Cambria Math" panose="02040503050406030204" pitchFamily="18" charset="0"/>
                              <a:ea typeface="Cambria Math" panose="02040503050406030204" pitchFamily="18" charset="0"/>
                            </a:rPr>
                          </m:ctrlPr>
                        </m:dPr>
                        <m:e>
                          <m:r>
                            <a:rPr lang="en-US" b="1" i="1">
                              <a:solidFill>
                                <a:schemeClr val="tx1"/>
                              </a:solidFill>
                              <a:latin typeface="Cambria Math" panose="02040503050406030204" pitchFamily="18" charset="0"/>
                              <a:ea typeface="Cambria Math" panose="02040503050406030204" pitchFamily="18" charset="0"/>
                            </a:rPr>
                            <m:t>𝑿</m:t>
                          </m:r>
                        </m:e>
                      </m:d>
                    </m:oMath>
                  </m:oMathPara>
                </a14:m>
                <a:endParaRPr lang="en-US" sz="1200" b="1" dirty="0">
                  <a:solidFill>
                    <a:schemeClr val="tx1"/>
                  </a:solidFill>
                  <a:latin typeface="Times" panose="02020603050405020304" pitchFamily="18" charset="0"/>
                  <a:cs typeface="Times" panose="02020603050405020304" pitchFamily="18" charset="0"/>
                </a:endParaRPr>
              </a:p>
            </p:txBody>
          </p:sp>
        </mc:Choice>
        <mc:Fallback xmlns="">
          <p:sp>
            <p:nvSpPr>
              <p:cNvPr id="48" name="Oval 7">
                <a:extLst>
                  <a:ext uri="{FF2B5EF4-FFF2-40B4-BE49-F238E27FC236}">
                    <a16:creationId xmlns:a16="http://schemas.microsoft.com/office/drawing/2014/main" id="{393659D5-CD7B-4C8B-B3BB-3F7A18FB2038}"/>
                  </a:ext>
                </a:extLst>
              </p:cNvPr>
              <p:cNvSpPr>
                <a:spLocks noRot="1" noChangeAspect="1" noMove="1" noResize="1" noEditPoints="1" noAdjustHandles="1" noChangeArrowheads="1" noChangeShapeType="1" noTextEdit="1"/>
              </p:cNvSpPr>
              <p:nvPr/>
            </p:nvSpPr>
            <p:spPr>
              <a:xfrm>
                <a:off x="5295102" y="4945185"/>
                <a:ext cx="606136" cy="639496"/>
              </a:xfrm>
              <a:prstGeom prst="ellipse">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7">
                <a:extLst>
                  <a:ext uri="{FF2B5EF4-FFF2-40B4-BE49-F238E27FC236}">
                    <a16:creationId xmlns:a16="http://schemas.microsoft.com/office/drawing/2014/main" id="{393659D5-CD7B-4C8B-B3BB-3F7A18FB2038}"/>
                  </a:ext>
                </a:extLst>
              </p:cNvPr>
              <p:cNvSpPr/>
              <p:nvPr/>
            </p:nvSpPr>
            <p:spPr>
              <a:xfrm>
                <a:off x="5295102" y="5978442"/>
                <a:ext cx="606136" cy="63949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left"/>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𝝈</m:t>
                      </m:r>
                      <m:r>
                        <a:rPr lang="en-US"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𝑿</m:t>
                      </m:r>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latin typeface="Times" pitchFamily="2" charset="0"/>
                </a:endParaRPr>
              </a:p>
            </p:txBody>
          </p:sp>
        </mc:Choice>
        <mc:Fallback xmlns="">
          <p:sp>
            <p:nvSpPr>
              <p:cNvPr id="49" name="Oval 7">
                <a:extLst>
                  <a:ext uri="{FF2B5EF4-FFF2-40B4-BE49-F238E27FC236}">
                    <a16:creationId xmlns:a16="http://schemas.microsoft.com/office/drawing/2014/main" id="{393659D5-CD7B-4C8B-B3BB-3F7A18FB2038}"/>
                  </a:ext>
                </a:extLst>
              </p:cNvPr>
              <p:cNvSpPr>
                <a:spLocks noRot="1" noChangeAspect="1" noMove="1" noResize="1" noEditPoints="1" noAdjustHandles="1" noChangeArrowheads="1" noChangeShapeType="1" noTextEdit="1"/>
              </p:cNvSpPr>
              <p:nvPr/>
            </p:nvSpPr>
            <p:spPr>
              <a:xfrm>
                <a:off x="5295102" y="5978442"/>
                <a:ext cx="606136" cy="639496"/>
              </a:xfrm>
              <a:prstGeom prst="ellipse">
                <a:avLst/>
              </a:prstGeom>
              <a:blipFill>
                <a:blip r:embed="rId12"/>
                <a:stretch>
                  <a:fillRect r="-11538"/>
                </a:stretch>
              </a:blipFill>
              <a:ln w="28575">
                <a:solidFill>
                  <a:schemeClr val="tx1"/>
                </a:solidFill>
              </a:ln>
            </p:spPr>
            <p:txBody>
              <a:bodyPr/>
              <a:lstStyle/>
              <a:p>
                <a:r>
                  <a:rPr lang="en-US">
                    <a:noFill/>
                  </a:rPr>
                  <a:t> </a:t>
                </a:r>
              </a:p>
            </p:txBody>
          </p:sp>
        </mc:Fallback>
      </mc:AlternateContent>
      <p:sp>
        <p:nvSpPr>
          <p:cNvPr id="9" name="矩形 8">
            <a:extLst>
              <a:ext uri="{FF2B5EF4-FFF2-40B4-BE49-F238E27FC236}">
                <a16:creationId xmlns:a16="http://schemas.microsoft.com/office/drawing/2014/main" id="{EAFD60F5-EAEF-4E62-A1DB-C479606C894A}"/>
              </a:ext>
            </a:extLst>
          </p:cNvPr>
          <p:cNvSpPr/>
          <p:nvPr/>
        </p:nvSpPr>
        <p:spPr>
          <a:xfrm>
            <a:off x="6096000" y="6449497"/>
            <a:ext cx="4289188" cy="369332"/>
          </a:xfrm>
          <a:prstGeom prst="rect">
            <a:avLst/>
          </a:prstGeom>
        </p:spPr>
        <p:txBody>
          <a:bodyPr wrap="none">
            <a:spAutoFit/>
          </a:bodyPr>
          <a:lstStyle/>
          <a:p>
            <a:r>
              <a:rPr lang="en-US" altLang="zh-CN" dirty="0"/>
              <a:t>Fig. 8. Variational Autoencoder Architecture</a:t>
            </a:r>
            <a:endParaRPr lang="zh-CN" altLang="en-US" dirty="0"/>
          </a:p>
        </p:txBody>
      </p:sp>
    </p:spTree>
    <p:extLst>
      <p:ext uri="{BB962C8B-B14F-4D97-AF65-F5344CB8AC3E}">
        <p14:creationId xmlns:p14="http://schemas.microsoft.com/office/powerpoint/2010/main" val="1332936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a:t>
            </a:r>
            <a:r>
              <a:rPr lang="en-US" dirty="0" err="1"/>
              <a:t>Autoencoder</a:t>
            </a:r>
            <a:r>
              <a:rPr lang="en-US" dirty="0"/>
              <a:t>: the Famous </a:t>
            </a:r>
            <a:r>
              <a:rPr lang="en-US" dirty="0" err="1"/>
              <a:t>Reparameterization</a:t>
            </a:r>
            <a:r>
              <a:rPr lang="en-US" dirty="0"/>
              <a:t> Trick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0515600" cy="2999038"/>
              </a:xfrm>
            </p:spPr>
            <p:txBody>
              <a:bodyPr>
                <a:normAutofit fontScale="77500" lnSpcReduction="20000"/>
              </a:bodyPr>
              <a:lstStyle/>
              <a:p>
                <a:pPr>
                  <a:lnSpc>
                    <a:spcPct val="100000"/>
                  </a:lnSpc>
                </a:pPr>
                <a:r>
                  <a:rPr lang="en-US" dirty="0"/>
                  <a:t>This objective function can be challenging to optimize with stochastic gradient ascent.</a:t>
                </a:r>
              </a:p>
              <a:p>
                <a:pPr>
                  <a:lnSpc>
                    <a:spcPct val="120000"/>
                  </a:lnSpc>
                </a:pPr>
                <a:r>
                  <a:rPr lang="en-US" dirty="0"/>
                  <a:t>Main reason: the latent variable </a:t>
                </a:r>
                <a14:m>
                  <m:oMath xmlns:m="http://schemas.openxmlformats.org/officeDocument/2006/math">
                    <m:r>
                      <a:rPr lang="en-US" b="1" i="1">
                        <a:latin typeface="Cambria Math" panose="02040503050406030204" pitchFamily="18" charset="0"/>
                      </a:rPr>
                      <m:t>𝒛</m:t>
                    </m:r>
                    <m:r>
                      <a:rPr lang="en-US" b="1"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𝐺𝑎𝑢𝑠𝑠𝑖𝑎𝑛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𝝁</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𝑿</m:t>
                        </m:r>
                      </m:e>
                    </m:d>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𝝈</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r>
                  <a:rPr lang="en-US" dirty="0"/>
                  <a:t> is causing stochastic gradient estimators to have high variance and </a:t>
                </a:r>
                <a14:m>
                  <m:oMath xmlns:m="http://schemas.openxmlformats.org/officeDocument/2006/math">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r>
                  <a:rPr lang="en-US" dirty="0"/>
                  <a:t> to be indifferentiable.</a:t>
                </a:r>
              </a:p>
              <a:p>
                <a:pPr lvl="2">
                  <a:lnSpc>
                    <a:spcPct val="100000"/>
                  </a:lnSpc>
                </a:pPr>
                <a:endParaRPr lang="en-US" dirty="0"/>
              </a:p>
              <a:p>
                <a:pPr>
                  <a:lnSpc>
                    <a:spcPct val="100000"/>
                  </a:lnSpc>
                </a:pPr>
                <a:r>
                  <a:rPr lang="en-US" dirty="0"/>
                  <a:t>Solution: the </a:t>
                </a:r>
                <a:r>
                  <a:rPr lang="en-US" i="1" dirty="0" err="1"/>
                  <a:t>reparameterization</a:t>
                </a:r>
                <a:r>
                  <a:rPr lang="en-US" dirty="0"/>
                  <a:t> trick</a:t>
                </a:r>
              </a:p>
              <a:p>
                <a:pPr lvl="1">
                  <a:lnSpc>
                    <a:spcPct val="100000"/>
                  </a:lnSpc>
                </a:pPr>
                <a:r>
                  <a:rPr lang="en-US" dirty="0"/>
                  <a:t>Replacing random variable </a:t>
                </a:r>
                <a14:m>
                  <m:oMath xmlns:m="http://schemas.openxmlformats.org/officeDocument/2006/math">
                    <m:r>
                      <a:rPr lang="en-US" b="1" i="1">
                        <a:latin typeface="Cambria Math" panose="02040503050406030204" pitchFamily="18" charset="0"/>
                      </a:rPr>
                      <m:t>𝒛</m:t>
                    </m:r>
                    <m:r>
                      <a:rPr lang="en-US" b="1" i="1">
                        <a:latin typeface="Cambria Math" panose="02040503050406030204" pitchFamily="18" charset="0"/>
                      </a:rPr>
                      <m:t>~</m:t>
                    </m:r>
                    <m:r>
                      <a:rPr lang="en-US" i="1">
                        <a:latin typeface="Cambria Math" panose="02040503050406030204" pitchFamily="18" charset="0"/>
                        <a:ea typeface="Cambria Math" panose="02040503050406030204" pitchFamily="18" charset="0"/>
                      </a:rPr>
                      <m:t>𝐺𝑎𝑢𝑠𝑠𝑖𝑎𝑛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𝝁</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𝑿</m:t>
                        </m:r>
                      </m:e>
                    </m:d>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𝝈</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r>
                  <a:rPr lang="en-US" dirty="0"/>
                  <a:t> with deterministic formulation </a:t>
                </a:r>
                <a14:m>
                  <m:oMath xmlns:m="http://schemas.openxmlformats.org/officeDocument/2006/math">
                    <m:r>
                      <a:rPr lang="en-US" b="1" i="1">
                        <a:latin typeface="Cambria Math" panose="02040503050406030204" pitchFamily="18" charset="0"/>
                      </a:rPr>
                      <m:t>𝒛</m:t>
                    </m:r>
                    <m:r>
                      <a:rPr lang="en-US" b="1"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𝝁</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𝑿</m:t>
                        </m:r>
                      </m:e>
                    </m:d>
                    <m:r>
                      <a:rPr lang="en-US" b="0"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𝝈</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𝝐</m:t>
                    </m:r>
                  </m:oMath>
                </a14:m>
                <a:r>
                  <a:rPr lang="en-US" dirty="0"/>
                  <a:t>, where the auxiliary random variable </a:t>
                </a:r>
                <a14:m>
                  <m:oMath xmlns:m="http://schemas.openxmlformats.org/officeDocument/2006/math">
                    <m:r>
                      <a:rPr lang="en-US" b="1" i="1">
                        <a:latin typeface="Cambria Math" panose="02040503050406030204" pitchFamily="18" charset="0"/>
                        <a:ea typeface="Cambria Math" panose="02040503050406030204" pitchFamily="18" charset="0"/>
                      </a:rPr>
                      <m:t>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𝐺𝑎𝑢𝑠𝑠𝑖𝑎𝑛</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𝐈</m:t>
                    </m:r>
                    <m:r>
                      <a:rPr lang="en-US" b="0" i="1" smtClean="0">
                        <a:latin typeface="Cambria Math" panose="02040503050406030204" pitchFamily="18" charset="0"/>
                        <a:ea typeface="Cambria Math" panose="02040503050406030204" pitchFamily="18" charset="0"/>
                      </a:rPr>
                      <m:t>)</m:t>
                    </m:r>
                  </m:oMath>
                </a14:m>
                <a:r>
                  <a:rPr lang="en-US" dirty="0"/>
                  <a:t>.</a:t>
                </a:r>
              </a:p>
              <a:p>
                <a:pPr lvl="1">
                  <a:lnSpc>
                    <a:spcPct val="100000"/>
                  </a:lnSpc>
                </a:pPr>
                <a:r>
                  <a:rPr lang="en-US" dirty="0"/>
                  <a:t>This formulation allows </a:t>
                </a:r>
                <a14:m>
                  <m:oMath xmlns:m="http://schemas.openxmlformats.org/officeDocument/2006/math">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r>
                  <a:rPr lang="en-US" dirty="0"/>
                  <a:t> to be differentiable.</a:t>
                </a:r>
              </a:p>
              <a:p>
                <a:pPr lvl="1">
                  <a:lnSpc>
                    <a:spcPct val="10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0515600" cy="2999038"/>
              </a:xfrm>
              <a:blipFill>
                <a:blip r:embed="rId3"/>
                <a:stretch>
                  <a:fillRect l="-696" t="-3252" r="-9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956BBE-3D31-4B0A-BF98-054C39F2604A}" type="slidenum">
              <a:rPr lang="en-US" smtClean="0"/>
              <a:t>26</a:t>
            </a:fld>
            <a:endParaRPr lang="en-US"/>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0B62C650-FD5F-4674-9950-FFD5AD59C730}"/>
                  </a:ext>
                </a:extLst>
              </p:cNvPr>
              <p:cNvSpPr/>
              <p:nvPr/>
            </p:nvSpPr>
            <p:spPr>
              <a:xfrm>
                <a:off x="2516429" y="5245883"/>
                <a:ext cx="429491" cy="10321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𝑿</m:t>
                      </m:r>
                    </m:oMath>
                  </m:oMathPara>
                </a14:m>
                <a:endParaRPr lang="en-US" dirty="0">
                  <a:solidFill>
                    <a:schemeClr val="tx1"/>
                  </a:solidFill>
                  <a:latin typeface="Times" pitchFamily="2" charset="0"/>
                </a:endParaRPr>
              </a:p>
            </p:txBody>
          </p:sp>
        </mc:Choice>
        <mc:Fallback xmlns="">
          <p:sp>
            <p:nvSpPr>
              <p:cNvPr id="5" name="Rectangle 3">
                <a:extLst>
                  <a:ext uri="{FF2B5EF4-FFF2-40B4-BE49-F238E27FC236}">
                    <a16:creationId xmlns:a16="http://schemas.microsoft.com/office/drawing/2014/main" id="{0B62C650-FD5F-4674-9950-FFD5AD59C730}"/>
                  </a:ext>
                </a:extLst>
              </p:cNvPr>
              <p:cNvSpPr>
                <a:spLocks noRot="1" noChangeAspect="1" noMove="1" noResize="1" noEditPoints="1" noAdjustHandles="1" noChangeArrowheads="1" noChangeShapeType="1" noTextEdit="1"/>
              </p:cNvSpPr>
              <p:nvPr/>
            </p:nvSpPr>
            <p:spPr>
              <a:xfrm>
                <a:off x="2516429" y="5245883"/>
                <a:ext cx="429491" cy="1032164"/>
              </a:xfrm>
              <a:prstGeom prst="rect">
                <a:avLst/>
              </a:prstGeom>
              <a:blipFill>
                <a:blip r:embed="rId4"/>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4">
                <a:extLst>
                  <a:ext uri="{FF2B5EF4-FFF2-40B4-BE49-F238E27FC236}">
                    <a16:creationId xmlns:a16="http://schemas.microsoft.com/office/drawing/2014/main" id="{DFC9E809-45BE-4681-A088-DC25057EDAC3}"/>
                  </a:ext>
                </a:extLst>
              </p:cNvPr>
              <p:cNvSpPr/>
              <p:nvPr/>
            </p:nvSpPr>
            <p:spPr>
              <a:xfrm>
                <a:off x="3337917" y="5245883"/>
                <a:ext cx="1371600" cy="10321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r>
                  <a:rPr lang="en-US" dirty="0">
                    <a:solidFill>
                      <a:schemeClr val="tx1"/>
                    </a:solidFill>
                    <a:latin typeface="Times" pitchFamily="2" charset="0"/>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𝑞</m:t>
                    </m:r>
                    <m:d>
                      <m:dPr>
                        <m:ctrlPr>
                          <a:rPr lang="en-US" i="1">
                            <a:solidFill>
                              <a:schemeClr val="tx1"/>
                            </a:solidFill>
                            <a:latin typeface="Cambria Math" panose="02040503050406030204" pitchFamily="18" charset="0"/>
                            <a:ea typeface="Cambria Math" panose="02040503050406030204" pitchFamily="18" charset="0"/>
                          </a:rPr>
                        </m:ctrlPr>
                      </m:dPr>
                      <m:e>
                        <m:r>
                          <a:rPr lang="en-US" b="1" i="1">
                            <a:solidFill>
                              <a:schemeClr val="tx1"/>
                            </a:solidFill>
                            <a:latin typeface="Cambria Math" panose="02040503050406030204" pitchFamily="18" charset="0"/>
                            <a:ea typeface="Cambria Math" panose="02040503050406030204" pitchFamily="18" charset="0"/>
                          </a:rPr>
                          <m:t>𝒛</m:t>
                        </m:r>
                      </m:e>
                      <m:e>
                        <m:r>
                          <a:rPr lang="en-US" b="1" i="1">
                            <a:solidFill>
                              <a:schemeClr val="tx1"/>
                            </a:solidFill>
                            <a:latin typeface="Cambria Math" panose="02040503050406030204" pitchFamily="18" charset="0"/>
                            <a:ea typeface="Cambria Math" panose="02040503050406030204" pitchFamily="18" charset="0"/>
                          </a:rPr>
                          <m:t>𝑿</m:t>
                        </m:r>
                      </m:e>
                    </m:d>
                  </m:oMath>
                </a14:m>
                <a:endParaRPr lang="en-US" dirty="0">
                  <a:solidFill>
                    <a:schemeClr val="tx1"/>
                  </a:solidFill>
                  <a:latin typeface="Times" pitchFamily="2" charset="0"/>
                </a:endParaRPr>
              </a:p>
            </p:txBody>
          </p:sp>
        </mc:Choice>
        <mc:Fallback xmlns="">
          <p:sp>
            <p:nvSpPr>
              <p:cNvPr id="6" name="Rectangle 4">
                <a:extLst>
                  <a:ext uri="{FF2B5EF4-FFF2-40B4-BE49-F238E27FC236}">
                    <a16:creationId xmlns:a16="http://schemas.microsoft.com/office/drawing/2014/main" id="{DFC9E809-45BE-4681-A088-DC25057EDAC3}"/>
                  </a:ext>
                </a:extLst>
              </p:cNvPr>
              <p:cNvSpPr>
                <a:spLocks noRot="1" noChangeAspect="1" noMove="1" noResize="1" noEditPoints="1" noAdjustHandles="1" noChangeArrowheads="1" noChangeShapeType="1" noTextEdit="1"/>
              </p:cNvSpPr>
              <p:nvPr/>
            </p:nvSpPr>
            <p:spPr>
              <a:xfrm>
                <a:off x="3337917" y="5245883"/>
                <a:ext cx="1371600" cy="1032164"/>
              </a:xfrm>
              <a:prstGeom prst="rect">
                <a:avLst/>
              </a:prstGeom>
              <a:blipFill>
                <a:blip r:embed="rId5"/>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7">
                <a:extLst>
                  <a:ext uri="{FF2B5EF4-FFF2-40B4-BE49-F238E27FC236}">
                    <a16:creationId xmlns:a16="http://schemas.microsoft.com/office/drawing/2014/main" id="{393659D5-CD7B-4C8B-B3BB-3F7A18FB2038}"/>
                  </a:ext>
                </a:extLst>
              </p:cNvPr>
              <p:cNvSpPr/>
              <p:nvPr/>
            </p:nvSpPr>
            <p:spPr>
              <a:xfrm>
                <a:off x="6473114" y="5444696"/>
                <a:ext cx="606136" cy="63949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𝒛</m:t>
                      </m:r>
                    </m:oMath>
                  </m:oMathPara>
                </a14:m>
                <a:endParaRPr lang="en-US" sz="1200" b="1" dirty="0">
                  <a:solidFill>
                    <a:schemeClr val="tx1"/>
                  </a:solidFill>
                  <a:latin typeface="Times" panose="02020603050405020304" pitchFamily="18" charset="0"/>
                  <a:cs typeface="Times" panose="02020603050405020304" pitchFamily="18" charset="0"/>
                </a:endParaRPr>
              </a:p>
            </p:txBody>
          </p:sp>
        </mc:Choice>
        <mc:Fallback xmlns="">
          <p:sp>
            <p:nvSpPr>
              <p:cNvPr id="7" name="Oval 7">
                <a:extLst>
                  <a:ext uri="{FF2B5EF4-FFF2-40B4-BE49-F238E27FC236}">
                    <a16:creationId xmlns:a16="http://schemas.microsoft.com/office/drawing/2014/main" id="{393659D5-CD7B-4C8B-B3BB-3F7A18FB2038}"/>
                  </a:ext>
                </a:extLst>
              </p:cNvPr>
              <p:cNvSpPr>
                <a:spLocks noRot="1" noChangeAspect="1" noMove="1" noResize="1" noEditPoints="1" noAdjustHandles="1" noChangeArrowheads="1" noChangeShapeType="1" noTextEdit="1"/>
              </p:cNvSpPr>
              <p:nvPr/>
            </p:nvSpPr>
            <p:spPr>
              <a:xfrm>
                <a:off x="6473114" y="5444696"/>
                <a:ext cx="606136" cy="639496"/>
              </a:xfrm>
              <a:prstGeom prst="ellipse">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F9A04686-2B89-4B62-9011-3B4FC4985B0D}"/>
                  </a:ext>
                </a:extLst>
              </p:cNvPr>
              <p:cNvSpPr/>
              <p:nvPr/>
            </p:nvSpPr>
            <p:spPr>
              <a:xfrm>
                <a:off x="7525356" y="5264933"/>
                <a:ext cx="1274618" cy="9940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r>
                  <a:rPr lang="en-US" dirty="0">
                    <a:solidFill>
                      <a:schemeClr val="tx1"/>
                    </a:solidFill>
                    <a:latin typeface="Times" pitchFamily="2" charset="0"/>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𝑝</m:t>
                    </m:r>
                    <m:r>
                      <a:rPr lang="en-US" i="1" smtClean="0">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𝑿</m:t>
                    </m:r>
                    <m:r>
                      <a:rPr lang="en-US"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𝒛</m:t>
                    </m:r>
                    <m:r>
                      <a:rPr lang="en-US" i="1">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latin typeface="Times" pitchFamily="2" charset="0"/>
                </a:endParaRPr>
              </a:p>
            </p:txBody>
          </p:sp>
        </mc:Choice>
        <mc:Fallback xmlns="">
          <p:sp>
            <p:nvSpPr>
              <p:cNvPr id="8" name="Rectangle 8">
                <a:extLst>
                  <a:ext uri="{FF2B5EF4-FFF2-40B4-BE49-F238E27FC236}">
                    <a16:creationId xmlns:a16="http://schemas.microsoft.com/office/drawing/2014/main" id="{F9A04686-2B89-4B62-9011-3B4FC4985B0D}"/>
                  </a:ext>
                </a:extLst>
              </p:cNvPr>
              <p:cNvSpPr>
                <a:spLocks noRot="1" noChangeAspect="1" noMove="1" noResize="1" noEditPoints="1" noAdjustHandles="1" noChangeArrowheads="1" noChangeShapeType="1" noTextEdit="1"/>
              </p:cNvSpPr>
              <p:nvPr/>
            </p:nvSpPr>
            <p:spPr>
              <a:xfrm>
                <a:off x="7525356" y="5264933"/>
                <a:ext cx="1274618" cy="994063"/>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9" name="直接箭头连接符 12">
            <a:extLst>
              <a:ext uri="{FF2B5EF4-FFF2-40B4-BE49-F238E27FC236}">
                <a16:creationId xmlns:a16="http://schemas.microsoft.com/office/drawing/2014/main" id="{4A4EF701-E62C-41F8-95F1-D9A38D98156D}"/>
              </a:ext>
            </a:extLst>
          </p:cNvPr>
          <p:cNvCxnSpPr>
            <a:stCxn id="5" idx="3"/>
            <a:endCxn id="6" idx="1"/>
          </p:cNvCxnSpPr>
          <p:nvPr/>
        </p:nvCxnSpPr>
        <p:spPr>
          <a:xfrm>
            <a:off x="2945920" y="5761965"/>
            <a:ext cx="3919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13">
            <a:extLst>
              <a:ext uri="{FF2B5EF4-FFF2-40B4-BE49-F238E27FC236}">
                <a16:creationId xmlns:a16="http://schemas.microsoft.com/office/drawing/2014/main" id="{83DAF68B-9E43-4DC1-83FC-F5F6423F3272}"/>
              </a:ext>
            </a:extLst>
          </p:cNvPr>
          <p:cNvCxnSpPr>
            <a:cxnSpLocks/>
            <a:stCxn id="6" idx="3"/>
            <a:endCxn id="18" idx="2"/>
          </p:cNvCxnSpPr>
          <p:nvPr/>
        </p:nvCxnSpPr>
        <p:spPr>
          <a:xfrm flipV="1">
            <a:off x="4709517" y="5060393"/>
            <a:ext cx="585585" cy="701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4">
            <a:extLst>
              <a:ext uri="{FF2B5EF4-FFF2-40B4-BE49-F238E27FC236}">
                <a16:creationId xmlns:a16="http://schemas.microsoft.com/office/drawing/2014/main" id="{01E67AAA-0154-4057-BF34-653E7051E03B}"/>
              </a:ext>
            </a:extLst>
          </p:cNvPr>
          <p:cNvCxnSpPr>
            <a:cxnSpLocks/>
            <a:stCxn id="6" idx="3"/>
            <a:endCxn id="19" idx="2"/>
          </p:cNvCxnSpPr>
          <p:nvPr/>
        </p:nvCxnSpPr>
        <p:spPr>
          <a:xfrm>
            <a:off x="4709517" y="5761965"/>
            <a:ext cx="585585" cy="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5">
            <a:extLst>
              <a:ext uri="{FF2B5EF4-FFF2-40B4-BE49-F238E27FC236}">
                <a16:creationId xmlns:a16="http://schemas.microsoft.com/office/drawing/2014/main" id="{773E26CE-0B27-47CC-A1A4-69282D4F682F}"/>
              </a:ext>
            </a:extLst>
          </p:cNvPr>
          <p:cNvCxnSpPr>
            <a:cxnSpLocks/>
            <a:stCxn id="18" idx="6"/>
            <a:endCxn id="7" idx="1"/>
          </p:cNvCxnSpPr>
          <p:nvPr/>
        </p:nvCxnSpPr>
        <p:spPr>
          <a:xfrm>
            <a:off x="5901238" y="5060393"/>
            <a:ext cx="660643" cy="477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6">
            <a:extLst>
              <a:ext uri="{FF2B5EF4-FFF2-40B4-BE49-F238E27FC236}">
                <a16:creationId xmlns:a16="http://schemas.microsoft.com/office/drawing/2014/main" id="{E4124859-B9F8-4FCA-887C-07166A4CE2DE}"/>
              </a:ext>
            </a:extLst>
          </p:cNvPr>
          <p:cNvCxnSpPr>
            <a:cxnSpLocks/>
            <a:stCxn id="19" idx="6"/>
            <a:endCxn id="7" idx="2"/>
          </p:cNvCxnSpPr>
          <p:nvPr/>
        </p:nvCxnSpPr>
        <p:spPr>
          <a:xfrm>
            <a:off x="5901238" y="5762554"/>
            <a:ext cx="571876" cy="1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7">
            <a:extLst>
              <a:ext uri="{FF2B5EF4-FFF2-40B4-BE49-F238E27FC236}">
                <a16:creationId xmlns:a16="http://schemas.microsoft.com/office/drawing/2014/main" id="{6027554B-F952-4D2E-A85C-44A1CB02C58B}"/>
              </a:ext>
            </a:extLst>
          </p:cNvPr>
          <p:cNvCxnSpPr>
            <a:cxnSpLocks/>
            <a:stCxn id="7" idx="6"/>
            <a:endCxn id="8" idx="1"/>
          </p:cNvCxnSpPr>
          <p:nvPr/>
        </p:nvCxnSpPr>
        <p:spPr>
          <a:xfrm flipV="1">
            <a:off x="7079250" y="5761965"/>
            <a:ext cx="446106" cy="24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0B62C650-FD5F-4674-9950-FFD5AD59C730}"/>
                  </a:ext>
                </a:extLst>
              </p:cNvPr>
              <p:cNvSpPr/>
              <p:nvPr/>
            </p:nvSpPr>
            <p:spPr>
              <a:xfrm>
                <a:off x="9246080" y="5234493"/>
                <a:ext cx="429491" cy="10321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1" i="1" dirty="0" smtClean="0">
                              <a:solidFill>
                                <a:schemeClr val="tx1"/>
                              </a:solidFill>
                              <a:latin typeface="Cambria Math" panose="02040503050406030204" pitchFamily="18" charset="0"/>
                            </a:rPr>
                          </m:ctrlPr>
                        </m:accPr>
                        <m:e>
                          <m:r>
                            <a:rPr lang="en-US" b="1" i="1" dirty="0">
                              <a:solidFill>
                                <a:schemeClr val="tx1"/>
                              </a:solidFill>
                              <a:latin typeface="Cambria Math" panose="02040503050406030204" pitchFamily="18" charset="0"/>
                            </a:rPr>
                            <m:t>𝑿</m:t>
                          </m:r>
                        </m:e>
                      </m:acc>
                    </m:oMath>
                  </m:oMathPara>
                </a14:m>
                <a:endParaRPr lang="en-US" dirty="0">
                  <a:solidFill>
                    <a:schemeClr val="tx1"/>
                  </a:solidFill>
                  <a:latin typeface="Times" pitchFamily="2" charset="0"/>
                </a:endParaRPr>
              </a:p>
            </p:txBody>
          </p:sp>
        </mc:Choice>
        <mc:Fallback xmlns="">
          <p:sp>
            <p:nvSpPr>
              <p:cNvPr id="15" name="Rectangle 3">
                <a:extLst>
                  <a:ext uri="{FF2B5EF4-FFF2-40B4-BE49-F238E27FC236}">
                    <a16:creationId xmlns:a16="http://schemas.microsoft.com/office/drawing/2014/main" id="{0B62C650-FD5F-4674-9950-FFD5AD59C730}"/>
                  </a:ext>
                </a:extLst>
              </p:cNvPr>
              <p:cNvSpPr>
                <a:spLocks noRot="1" noChangeAspect="1" noMove="1" noResize="1" noEditPoints="1" noAdjustHandles="1" noChangeArrowheads="1" noChangeShapeType="1" noTextEdit="1"/>
              </p:cNvSpPr>
              <p:nvPr/>
            </p:nvSpPr>
            <p:spPr>
              <a:xfrm>
                <a:off x="9246080" y="5234493"/>
                <a:ext cx="429491" cy="1032164"/>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cxnSp>
        <p:nvCxnSpPr>
          <p:cNvPr id="16" name="直接箭头连接符 12">
            <a:extLst>
              <a:ext uri="{FF2B5EF4-FFF2-40B4-BE49-F238E27FC236}">
                <a16:creationId xmlns:a16="http://schemas.microsoft.com/office/drawing/2014/main" id="{4A4EF701-E62C-41F8-95F1-D9A38D98156D}"/>
              </a:ext>
            </a:extLst>
          </p:cNvPr>
          <p:cNvCxnSpPr>
            <a:stCxn id="8" idx="3"/>
            <a:endCxn id="15" idx="1"/>
          </p:cNvCxnSpPr>
          <p:nvPr/>
        </p:nvCxnSpPr>
        <p:spPr>
          <a:xfrm flipV="1">
            <a:off x="8799974" y="5750575"/>
            <a:ext cx="446106" cy="113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Oval 7">
                <a:extLst>
                  <a:ext uri="{FF2B5EF4-FFF2-40B4-BE49-F238E27FC236}">
                    <a16:creationId xmlns:a16="http://schemas.microsoft.com/office/drawing/2014/main" id="{393659D5-CD7B-4C8B-B3BB-3F7A18FB2038}"/>
                  </a:ext>
                </a:extLst>
              </p:cNvPr>
              <p:cNvSpPr/>
              <p:nvPr/>
            </p:nvSpPr>
            <p:spPr>
              <a:xfrm>
                <a:off x="5295102" y="4740645"/>
                <a:ext cx="606136" cy="63949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left"/>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𝝁</m:t>
                      </m:r>
                      <m:d>
                        <m:dPr>
                          <m:ctrlPr>
                            <a:rPr lang="en-US" i="1">
                              <a:solidFill>
                                <a:schemeClr val="tx1"/>
                              </a:solidFill>
                              <a:latin typeface="Cambria Math" panose="02040503050406030204" pitchFamily="18" charset="0"/>
                              <a:ea typeface="Cambria Math" panose="02040503050406030204" pitchFamily="18" charset="0"/>
                            </a:rPr>
                          </m:ctrlPr>
                        </m:dPr>
                        <m:e>
                          <m:r>
                            <a:rPr lang="en-US" b="1" i="1">
                              <a:solidFill>
                                <a:schemeClr val="tx1"/>
                              </a:solidFill>
                              <a:latin typeface="Cambria Math" panose="02040503050406030204" pitchFamily="18" charset="0"/>
                              <a:ea typeface="Cambria Math" panose="02040503050406030204" pitchFamily="18" charset="0"/>
                            </a:rPr>
                            <m:t>𝑿</m:t>
                          </m:r>
                        </m:e>
                      </m:d>
                    </m:oMath>
                  </m:oMathPara>
                </a14:m>
                <a:endParaRPr lang="en-US" sz="1200" b="1" dirty="0">
                  <a:solidFill>
                    <a:schemeClr val="tx1"/>
                  </a:solidFill>
                  <a:latin typeface="Times" panose="02020603050405020304" pitchFamily="18" charset="0"/>
                  <a:cs typeface="Times" panose="02020603050405020304" pitchFamily="18" charset="0"/>
                </a:endParaRPr>
              </a:p>
            </p:txBody>
          </p:sp>
        </mc:Choice>
        <mc:Fallback xmlns="">
          <p:sp>
            <p:nvSpPr>
              <p:cNvPr id="18" name="Oval 7">
                <a:extLst>
                  <a:ext uri="{FF2B5EF4-FFF2-40B4-BE49-F238E27FC236}">
                    <a16:creationId xmlns:a16="http://schemas.microsoft.com/office/drawing/2014/main" id="{393659D5-CD7B-4C8B-B3BB-3F7A18FB2038}"/>
                  </a:ext>
                </a:extLst>
              </p:cNvPr>
              <p:cNvSpPr>
                <a:spLocks noRot="1" noChangeAspect="1" noMove="1" noResize="1" noEditPoints="1" noAdjustHandles="1" noChangeArrowheads="1" noChangeShapeType="1" noTextEdit="1"/>
              </p:cNvSpPr>
              <p:nvPr/>
            </p:nvSpPr>
            <p:spPr>
              <a:xfrm>
                <a:off x="5295102" y="4740645"/>
                <a:ext cx="606136" cy="639496"/>
              </a:xfrm>
              <a:prstGeom prst="ellipse">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7">
                <a:extLst>
                  <a:ext uri="{FF2B5EF4-FFF2-40B4-BE49-F238E27FC236}">
                    <a16:creationId xmlns:a16="http://schemas.microsoft.com/office/drawing/2014/main" id="{393659D5-CD7B-4C8B-B3BB-3F7A18FB2038}"/>
                  </a:ext>
                </a:extLst>
              </p:cNvPr>
              <p:cNvSpPr/>
              <p:nvPr/>
            </p:nvSpPr>
            <p:spPr>
              <a:xfrm>
                <a:off x="5295102" y="5442806"/>
                <a:ext cx="606136" cy="63949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left"/>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𝝈</m:t>
                      </m:r>
                      <m:r>
                        <a:rPr lang="en-US"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𝑿</m:t>
                      </m:r>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latin typeface="Times" pitchFamily="2" charset="0"/>
                </a:endParaRPr>
              </a:p>
            </p:txBody>
          </p:sp>
        </mc:Choice>
        <mc:Fallback xmlns="">
          <p:sp>
            <p:nvSpPr>
              <p:cNvPr id="19" name="Oval 7">
                <a:extLst>
                  <a:ext uri="{FF2B5EF4-FFF2-40B4-BE49-F238E27FC236}">
                    <a16:creationId xmlns:a16="http://schemas.microsoft.com/office/drawing/2014/main" id="{393659D5-CD7B-4C8B-B3BB-3F7A18FB2038}"/>
                  </a:ext>
                </a:extLst>
              </p:cNvPr>
              <p:cNvSpPr>
                <a:spLocks noRot="1" noChangeAspect="1" noMove="1" noResize="1" noEditPoints="1" noAdjustHandles="1" noChangeArrowheads="1" noChangeShapeType="1" noTextEdit="1"/>
              </p:cNvSpPr>
              <p:nvPr/>
            </p:nvSpPr>
            <p:spPr>
              <a:xfrm>
                <a:off x="5295102" y="5442806"/>
                <a:ext cx="606136" cy="639496"/>
              </a:xfrm>
              <a:prstGeom prst="ellipse">
                <a:avLst/>
              </a:prstGeom>
              <a:blipFill>
                <a:blip r:embed="rId10"/>
                <a:stretch>
                  <a:fillRect r="-11538"/>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7">
                <a:extLst>
                  <a:ext uri="{FF2B5EF4-FFF2-40B4-BE49-F238E27FC236}">
                    <a16:creationId xmlns:a16="http://schemas.microsoft.com/office/drawing/2014/main" id="{393659D5-CD7B-4C8B-B3BB-3F7A18FB2038}"/>
                  </a:ext>
                </a:extLst>
              </p:cNvPr>
              <p:cNvSpPr/>
              <p:nvPr/>
            </p:nvSpPr>
            <p:spPr>
              <a:xfrm>
                <a:off x="5288247" y="6144378"/>
                <a:ext cx="606136" cy="63949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𝝐</m:t>
                      </m:r>
                    </m:oMath>
                  </m:oMathPara>
                </a14:m>
                <a:endParaRPr lang="en-US" sz="1200" b="1" dirty="0">
                  <a:solidFill>
                    <a:schemeClr val="tx1"/>
                  </a:solidFill>
                  <a:latin typeface="Times" panose="02020603050405020304" pitchFamily="18" charset="0"/>
                  <a:cs typeface="Times" panose="02020603050405020304" pitchFamily="18" charset="0"/>
                </a:endParaRPr>
              </a:p>
            </p:txBody>
          </p:sp>
        </mc:Choice>
        <mc:Fallback xmlns="">
          <p:sp>
            <p:nvSpPr>
              <p:cNvPr id="20" name="Oval 7">
                <a:extLst>
                  <a:ext uri="{FF2B5EF4-FFF2-40B4-BE49-F238E27FC236}">
                    <a16:creationId xmlns:a16="http://schemas.microsoft.com/office/drawing/2014/main" id="{393659D5-CD7B-4C8B-B3BB-3F7A18FB2038}"/>
                  </a:ext>
                </a:extLst>
              </p:cNvPr>
              <p:cNvSpPr>
                <a:spLocks noRot="1" noChangeAspect="1" noMove="1" noResize="1" noEditPoints="1" noAdjustHandles="1" noChangeArrowheads="1" noChangeShapeType="1" noTextEdit="1"/>
              </p:cNvSpPr>
              <p:nvPr/>
            </p:nvSpPr>
            <p:spPr>
              <a:xfrm>
                <a:off x="5288247" y="6144378"/>
                <a:ext cx="606136" cy="639496"/>
              </a:xfrm>
              <a:prstGeom prst="ellipse">
                <a:avLst/>
              </a:prstGeom>
              <a:blipFill>
                <a:blip r:embed="rId11"/>
                <a:stretch>
                  <a:fillRect/>
                </a:stretch>
              </a:blipFill>
              <a:ln w="28575">
                <a:solidFill>
                  <a:schemeClr val="tx1"/>
                </a:solidFill>
              </a:ln>
            </p:spPr>
            <p:txBody>
              <a:bodyPr/>
              <a:lstStyle/>
              <a:p>
                <a:r>
                  <a:rPr lang="en-US">
                    <a:noFill/>
                  </a:rPr>
                  <a:t> </a:t>
                </a:r>
              </a:p>
            </p:txBody>
          </p:sp>
        </mc:Fallback>
      </mc:AlternateContent>
      <p:cxnSp>
        <p:nvCxnSpPr>
          <p:cNvPr id="26" name="直接箭头连接符 16">
            <a:extLst>
              <a:ext uri="{FF2B5EF4-FFF2-40B4-BE49-F238E27FC236}">
                <a16:creationId xmlns:a16="http://schemas.microsoft.com/office/drawing/2014/main" id="{E4124859-B9F8-4FCA-887C-07166A4CE2DE}"/>
              </a:ext>
            </a:extLst>
          </p:cNvPr>
          <p:cNvCxnSpPr>
            <a:cxnSpLocks/>
            <a:stCxn id="20" idx="6"/>
            <a:endCxn id="7" idx="3"/>
          </p:cNvCxnSpPr>
          <p:nvPr/>
        </p:nvCxnSpPr>
        <p:spPr>
          <a:xfrm flipV="1">
            <a:off x="5894383" y="5990540"/>
            <a:ext cx="667498" cy="473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745961" y="6352143"/>
                <a:ext cx="3814010" cy="369332"/>
              </a:xfrm>
              <a:prstGeom prst="rect">
                <a:avLst/>
              </a:prstGeom>
              <a:noFill/>
            </p:spPr>
            <p:txBody>
              <a:bodyPr wrap="square" lIns="0" rIns="0" rtlCol="0">
                <a:spAutoFit/>
              </a:bodyPr>
              <a:lstStyle/>
              <a:p>
                <a:pPr algn="r"/>
                <a:r>
                  <a:rPr lang="en-US" dirty="0"/>
                  <a:t>Random variable from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𝐺𝑎𝑢𝑠𝑠𝑖𝑎𝑛</m:t>
                    </m:r>
                    <m:r>
                      <a:rPr lang="en-US"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𝟎</m:t>
                    </m:r>
                    <m:r>
                      <a:rPr lang="en-US" i="1">
                        <a:solidFill>
                          <a:schemeClr val="tx1"/>
                        </a:solidFill>
                        <a:latin typeface="Cambria Math" panose="02040503050406030204" pitchFamily="18" charset="0"/>
                        <a:ea typeface="Cambria Math" panose="02040503050406030204" pitchFamily="18" charset="0"/>
                      </a:rPr>
                      <m:t>,</m:t>
                    </m:r>
                    <m:r>
                      <a:rPr lang="en-US" b="1" i="0" smtClean="0">
                        <a:solidFill>
                          <a:schemeClr val="tx1"/>
                        </a:solidFill>
                        <a:latin typeface="Cambria Math" panose="02040503050406030204" pitchFamily="18" charset="0"/>
                        <a:ea typeface="Cambria Math" panose="02040503050406030204" pitchFamily="18" charset="0"/>
                      </a:rPr>
                      <m:t>𝐈</m:t>
                    </m:r>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45961" y="6352143"/>
                <a:ext cx="3814010" cy="369332"/>
              </a:xfrm>
              <a:prstGeom prst="rect">
                <a:avLst/>
              </a:prstGeom>
              <a:blipFill>
                <a:blip r:embed="rId12"/>
                <a:stretch>
                  <a:fillRect t="-8197" r="-3035" b="-24590"/>
                </a:stretch>
              </a:blipFill>
            </p:spPr>
            <p:txBody>
              <a:bodyPr/>
              <a:lstStyle/>
              <a:p>
                <a:r>
                  <a:rPr lang="en-US">
                    <a:noFill/>
                  </a:rPr>
                  <a:t> </a:t>
                </a:r>
              </a:p>
            </p:txBody>
          </p:sp>
        </mc:Fallback>
      </mc:AlternateContent>
      <p:cxnSp>
        <p:nvCxnSpPr>
          <p:cNvPr id="31" name="Straight Arrow Connector 30"/>
          <p:cNvCxnSpPr>
            <a:stCxn id="30" idx="3"/>
          </p:cNvCxnSpPr>
          <p:nvPr/>
        </p:nvCxnSpPr>
        <p:spPr>
          <a:xfrm>
            <a:off x="4559971" y="6536809"/>
            <a:ext cx="697832"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17986" y="4554698"/>
            <a:ext cx="1522528" cy="646331"/>
          </a:xfrm>
          <a:prstGeom prst="rect">
            <a:avLst/>
          </a:prstGeom>
          <a:noFill/>
        </p:spPr>
        <p:txBody>
          <a:bodyPr wrap="square" rtlCol="0">
            <a:spAutoFit/>
          </a:bodyPr>
          <a:lstStyle/>
          <a:p>
            <a:r>
              <a:rPr lang="en-US" dirty="0"/>
              <a:t>Deterministic formulation </a:t>
            </a:r>
          </a:p>
        </p:txBody>
      </p:sp>
      <p:cxnSp>
        <p:nvCxnSpPr>
          <p:cNvPr id="37" name="Straight Arrow Connector 36"/>
          <p:cNvCxnSpPr/>
          <p:nvPr/>
        </p:nvCxnSpPr>
        <p:spPr>
          <a:xfrm flipH="1">
            <a:off x="6864713" y="5141116"/>
            <a:ext cx="54507" cy="2700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6E440D5E-3CA4-40BD-953E-0C6DE71EF853}"/>
              </a:ext>
            </a:extLst>
          </p:cNvPr>
          <p:cNvSpPr/>
          <p:nvPr/>
        </p:nvSpPr>
        <p:spPr>
          <a:xfrm>
            <a:off x="6143913" y="6435467"/>
            <a:ext cx="5929252" cy="369332"/>
          </a:xfrm>
          <a:prstGeom prst="rect">
            <a:avLst/>
          </a:prstGeom>
        </p:spPr>
        <p:txBody>
          <a:bodyPr wrap="none">
            <a:spAutoFit/>
          </a:bodyPr>
          <a:lstStyle/>
          <a:p>
            <a:r>
              <a:rPr lang="en-US" altLang="zh-CN" dirty="0"/>
              <a:t>Fig. 9. Variational Autoencoder with Reparameterization Trick</a:t>
            </a:r>
            <a:endParaRPr lang="zh-CN" altLang="en-US" dirty="0"/>
          </a:p>
        </p:txBody>
      </p:sp>
    </p:spTree>
    <p:extLst>
      <p:ext uri="{BB962C8B-B14F-4D97-AF65-F5344CB8AC3E}">
        <p14:creationId xmlns:p14="http://schemas.microsoft.com/office/powerpoint/2010/main" val="4161876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TensorFlow</a:t>
            </a:r>
            <a:r>
              <a:rPr lang="en-US" dirty="0"/>
              <a:t> (Python) VAE Example: </a:t>
            </a:r>
            <a:br>
              <a:rPr lang="en-US" dirty="0"/>
            </a:br>
            <a:r>
              <a:rPr lang="en-US" dirty="0"/>
              <a:t>Hand-written Digits Generation</a:t>
            </a:r>
          </a:p>
        </p:txBody>
      </p:sp>
      <p:sp>
        <p:nvSpPr>
          <p:cNvPr id="4" name="Slide Number Placeholder 3"/>
          <p:cNvSpPr>
            <a:spLocks noGrp="1"/>
          </p:cNvSpPr>
          <p:nvPr>
            <p:ph type="sldNum" sz="quarter" idx="12"/>
          </p:nvPr>
        </p:nvSpPr>
        <p:spPr/>
        <p:txBody>
          <a:bodyPr/>
          <a:lstStyle/>
          <a:p>
            <a:fld id="{AE956BBE-3D31-4B0A-BF98-054C39F2604A}" type="slidenum">
              <a:rPr lang="en-US" smtClean="0"/>
              <a:t>27</a:t>
            </a:fld>
            <a:endParaRPr lang="en-US"/>
          </a:p>
        </p:txBody>
      </p:sp>
      <p:sp>
        <p:nvSpPr>
          <p:cNvPr id="6" name="Rectangle 5"/>
          <p:cNvSpPr/>
          <p:nvPr/>
        </p:nvSpPr>
        <p:spPr>
          <a:xfrm>
            <a:off x="5310638" y="1561831"/>
            <a:ext cx="6096000" cy="5262979"/>
          </a:xfrm>
          <a:prstGeom prst="rect">
            <a:avLst/>
          </a:prstGeom>
        </p:spPr>
        <p:txBody>
          <a:bodyPr>
            <a:spAutoFit/>
          </a:bodyPr>
          <a:lstStyle/>
          <a:p>
            <a:r>
              <a:rPr lang="en-US" altLang="zh-CN" sz="1400" dirty="0">
                <a:latin typeface="Courier New" panose="02070309020205020404" pitchFamily="49" charset="0"/>
                <a:cs typeface="Courier New" panose="02070309020205020404" pitchFamily="49" charset="0"/>
              </a:rPr>
              <a:t>Q_W1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X_dim</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h_dim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Q_b1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tf.zeros</a:t>
            </a:r>
            <a:r>
              <a:rPr lang="en-US" altLang="zh-CN" sz="1400" dirty="0">
                <a:latin typeface="Courier New" panose="02070309020205020404" pitchFamily="49" charset="0"/>
                <a:cs typeface="Courier New" panose="02070309020205020404" pitchFamily="49" charset="0"/>
              </a:rPr>
              <a:t>(shape=[</a:t>
            </a:r>
            <a:r>
              <a:rPr lang="en-US" altLang="zh-CN" sz="1400" dirty="0" err="1">
                <a:latin typeface="Courier New" panose="02070309020205020404" pitchFamily="49" charset="0"/>
                <a:cs typeface="Courier New" panose="02070309020205020404" pitchFamily="49" charset="0"/>
              </a:rPr>
              <a:t>h_dim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Q_W2_mu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h_dim</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Q_b2_mu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tf.zeros</a:t>
            </a:r>
            <a:r>
              <a:rPr lang="en-US" altLang="zh-CN" sz="1400" dirty="0">
                <a:latin typeface="Courier New" panose="02070309020205020404" pitchFamily="49" charset="0"/>
                <a:cs typeface="Courier New" panose="02070309020205020404" pitchFamily="49" charset="0"/>
              </a:rPr>
              <a:t>(shape=[</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Q_W2_sigma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h_dim</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Q_b2_sigma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tf.zeros</a:t>
            </a:r>
            <a:r>
              <a:rPr lang="en-US" altLang="zh-CN" sz="1400" dirty="0">
                <a:latin typeface="Courier New" panose="02070309020205020404" pitchFamily="49" charset="0"/>
                <a:cs typeface="Courier New" panose="02070309020205020404" pitchFamily="49" charset="0"/>
              </a:rPr>
              <a:t>(shape=[</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def</a:t>
            </a:r>
            <a:r>
              <a:rPr lang="en-US" altLang="zh-CN" sz="1400" dirty="0">
                <a:latin typeface="Courier New" panose="02070309020205020404" pitchFamily="49" charset="0"/>
                <a:cs typeface="Courier New" panose="02070309020205020404" pitchFamily="49" charset="0"/>
              </a:rPr>
              <a:t> Q(X):</a:t>
            </a:r>
          </a:p>
          <a:p>
            <a:r>
              <a:rPr lang="en-US" altLang="zh-CN" sz="1400" dirty="0">
                <a:latin typeface="Courier New" panose="02070309020205020404" pitchFamily="49" charset="0"/>
                <a:cs typeface="Courier New" panose="02070309020205020404" pitchFamily="49" charset="0"/>
              </a:rPr>
              <a:t>    h = </a:t>
            </a:r>
            <a:r>
              <a:rPr lang="en-US" altLang="zh-CN" sz="1400" dirty="0" err="1">
                <a:latin typeface="Courier New" panose="02070309020205020404" pitchFamily="49" charset="0"/>
                <a:cs typeface="Courier New" panose="02070309020205020404" pitchFamily="49" charset="0"/>
              </a:rPr>
              <a:t>tf.nn.relu</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tf.matmul</a:t>
            </a:r>
            <a:r>
              <a:rPr lang="en-US" altLang="zh-CN" sz="1400" dirty="0">
                <a:latin typeface="Courier New" panose="02070309020205020404" pitchFamily="49" charset="0"/>
                <a:cs typeface="Courier New" panose="02070309020205020404" pitchFamily="49" charset="0"/>
              </a:rPr>
              <a:t>(X, Q_W1) + Q_b1)</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z_mu</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tf.matmul</a:t>
            </a:r>
            <a:r>
              <a:rPr lang="en-US" altLang="zh-CN" sz="1400" dirty="0">
                <a:latin typeface="Courier New" panose="02070309020205020404" pitchFamily="49" charset="0"/>
                <a:cs typeface="Courier New" panose="02070309020205020404" pitchFamily="49" charset="0"/>
              </a:rPr>
              <a:t>(h, Q_W2_mu) + Q_b2_mu</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z_logvar</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tf.matmul</a:t>
            </a:r>
            <a:r>
              <a:rPr lang="en-US" altLang="zh-CN" sz="1400" dirty="0">
                <a:latin typeface="Courier New" panose="02070309020205020404" pitchFamily="49" charset="0"/>
                <a:cs typeface="Courier New" panose="02070309020205020404" pitchFamily="49" charset="0"/>
              </a:rPr>
              <a:t>(h, Q_W2_sigma) + Q_b2_sigma</a:t>
            </a:r>
          </a:p>
          <a:p>
            <a:r>
              <a:rPr lang="en-US" altLang="zh-CN" sz="1400" dirty="0">
                <a:latin typeface="Courier New" panose="02070309020205020404" pitchFamily="49" charset="0"/>
                <a:cs typeface="Courier New" panose="02070309020205020404" pitchFamily="49" charset="0"/>
              </a:rPr>
              <a:t>    return </a:t>
            </a:r>
            <a:r>
              <a:rPr lang="en-US" altLang="zh-CN" sz="1400" dirty="0" err="1">
                <a:latin typeface="Courier New" panose="02070309020205020404" pitchFamily="49" charset="0"/>
                <a:cs typeface="Courier New" panose="02070309020205020404" pitchFamily="49" charset="0"/>
              </a:rPr>
              <a:t>z_mu</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z_logvar</a:t>
            </a:r>
            <a:endParaRPr lang="en-US" altLang="zh-CN" sz="1400" dirty="0">
              <a:latin typeface="Courier New" panose="02070309020205020404" pitchFamily="49" charset="0"/>
              <a:cs typeface="Courier New" panose="02070309020205020404" pitchFamily="49" charset="0"/>
            </a:endParaRPr>
          </a:p>
          <a:p>
            <a:r>
              <a:rPr lang="en-US" altLang="zh-CN" sz="1400" dirty="0" err="1">
                <a:latin typeface="Courier New" panose="02070309020205020404" pitchFamily="49" charset="0"/>
                <a:cs typeface="Courier New" panose="02070309020205020404" pitchFamily="49" charset="0"/>
              </a:rPr>
              <a:t>def</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sample_z</a:t>
            </a:r>
            <a:r>
              <a:rPr lang="en-US" altLang="zh-CN" sz="1400" dirty="0">
                <a:latin typeface="Courier New" panose="02070309020205020404" pitchFamily="49" charset="0"/>
                <a:cs typeface="Courier New" panose="02070309020205020404" pitchFamily="49" charset="0"/>
              </a:rPr>
              <a:t>(mu, </a:t>
            </a:r>
            <a:r>
              <a:rPr lang="en-US" altLang="zh-CN" sz="1400" dirty="0" err="1">
                <a:latin typeface="Courier New" panose="02070309020205020404" pitchFamily="49" charset="0"/>
                <a:cs typeface="Courier New" panose="02070309020205020404" pitchFamily="49" charset="0"/>
              </a:rPr>
              <a:t>log_var</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eps = </a:t>
            </a:r>
            <a:r>
              <a:rPr lang="en-US" altLang="zh-CN" sz="1400" dirty="0" err="1">
                <a:latin typeface="Courier New" panose="02070309020205020404" pitchFamily="49" charset="0"/>
                <a:cs typeface="Courier New" panose="02070309020205020404" pitchFamily="49" charset="0"/>
              </a:rPr>
              <a:t>tf.random_normal</a:t>
            </a:r>
            <a:r>
              <a:rPr lang="en-US" altLang="zh-CN" sz="1400" dirty="0">
                <a:latin typeface="Courier New" panose="02070309020205020404" pitchFamily="49" charset="0"/>
                <a:cs typeface="Courier New" panose="02070309020205020404" pitchFamily="49" charset="0"/>
              </a:rPr>
              <a:t>(shape=</a:t>
            </a:r>
            <a:r>
              <a:rPr lang="en-US" altLang="zh-CN" sz="1400" dirty="0" err="1">
                <a:latin typeface="Courier New" panose="02070309020205020404" pitchFamily="49" charset="0"/>
                <a:cs typeface="Courier New" panose="02070309020205020404" pitchFamily="49" charset="0"/>
              </a:rPr>
              <a:t>tf.shape</a:t>
            </a:r>
            <a:r>
              <a:rPr lang="en-US" altLang="zh-CN" sz="1400" dirty="0">
                <a:latin typeface="Courier New" panose="02070309020205020404" pitchFamily="49" charset="0"/>
                <a:cs typeface="Courier New" panose="02070309020205020404" pitchFamily="49" charset="0"/>
              </a:rPr>
              <a:t>(mu))</a:t>
            </a:r>
          </a:p>
          <a:p>
            <a:r>
              <a:rPr lang="en-US" altLang="zh-CN" sz="1400" dirty="0">
                <a:latin typeface="Courier New" panose="02070309020205020404" pitchFamily="49" charset="0"/>
                <a:cs typeface="Courier New" panose="02070309020205020404" pitchFamily="49" charset="0"/>
              </a:rPr>
              <a:t>    return mu + </a:t>
            </a:r>
            <a:r>
              <a:rPr lang="en-US" altLang="zh-CN" sz="1400" dirty="0" err="1">
                <a:latin typeface="Courier New" panose="02070309020205020404" pitchFamily="49" charset="0"/>
                <a:cs typeface="Courier New" panose="02070309020205020404" pitchFamily="49" charset="0"/>
              </a:rPr>
              <a:t>tf.exp</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log_var</a:t>
            </a:r>
            <a:r>
              <a:rPr lang="en-US" altLang="zh-CN" sz="1400" dirty="0">
                <a:latin typeface="Courier New" panose="02070309020205020404" pitchFamily="49" charset="0"/>
                <a:cs typeface="Courier New" panose="02070309020205020404" pitchFamily="49" charset="0"/>
              </a:rPr>
              <a:t> / 2) * eps</a:t>
            </a:r>
          </a:p>
          <a:p>
            <a:r>
              <a:rPr lang="en-US" altLang="zh-CN" sz="1400" dirty="0">
                <a:latin typeface="Courier New" panose="02070309020205020404" pitchFamily="49" charset="0"/>
                <a:cs typeface="Courier New" panose="02070309020205020404" pitchFamily="49" charset="0"/>
              </a:rPr>
              <a:t>P_W1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h_dim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P_b1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tf.zeros</a:t>
            </a:r>
            <a:r>
              <a:rPr lang="en-US" altLang="zh-CN" sz="1400" dirty="0">
                <a:latin typeface="Courier New" panose="02070309020205020404" pitchFamily="49" charset="0"/>
                <a:cs typeface="Courier New" panose="02070309020205020404" pitchFamily="49" charset="0"/>
              </a:rPr>
              <a:t>(shape=[</a:t>
            </a:r>
            <a:r>
              <a:rPr lang="en-US" altLang="zh-CN" sz="1400" dirty="0" err="1">
                <a:latin typeface="Courier New" panose="02070309020205020404" pitchFamily="49" charset="0"/>
                <a:cs typeface="Courier New" panose="02070309020205020404" pitchFamily="49" charset="0"/>
              </a:rPr>
              <a:t>h_dim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P_W2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h_dim</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X_dim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P_b2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tf.zeros</a:t>
            </a:r>
            <a:r>
              <a:rPr lang="en-US" altLang="zh-CN" sz="1400" dirty="0">
                <a:latin typeface="Courier New" panose="02070309020205020404" pitchFamily="49" charset="0"/>
                <a:cs typeface="Courier New" panose="02070309020205020404" pitchFamily="49" charset="0"/>
              </a:rPr>
              <a:t>(shape=[</a:t>
            </a:r>
            <a:r>
              <a:rPr lang="en-US" altLang="zh-CN" sz="1400" dirty="0" err="1">
                <a:latin typeface="Courier New" panose="02070309020205020404" pitchFamily="49" charset="0"/>
                <a:cs typeface="Courier New" panose="02070309020205020404" pitchFamily="49" charset="0"/>
              </a:rPr>
              <a:t>X_dim</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def</a:t>
            </a:r>
            <a:r>
              <a:rPr lang="en-US" altLang="zh-CN" sz="1400" dirty="0">
                <a:latin typeface="Courier New" panose="02070309020205020404" pitchFamily="49" charset="0"/>
                <a:cs typeface="Courier New" panose="02070309020205020404" pitchFamily="49" charset="0"/>
              </a:rPr>
              <a:t> P(z):</a:t>
            </a:r>
          </a:p>
          <a:p>
            <a:r>
              <a:rPr lang="en-US" altLang="zh-CN" sz="1400" dirty="0">
                <a:latin typeface="Courier New" panose="02070309020205020404" pitchFamily="49" charset="0"/>
                <a:cs typeface="Courier New" panose="02070309020205020404" pitchFamily="49" charset="0"/>
              </a:rPr>
              <a:t>    h = </a:t>
            </a:r>
            <a:r>
              <a:rPr lang="en-US" altLang="zh-CN" sz="1400" dirty="0" err="1">
                <a:latin typeface="Courier New" panose="02070309020205020404" pitchFamily="49" charset="0"/>
                <a:cs typeface="Courier New" panose="02070309020205020404" pitchFamily="49" charset="0"/>
              </a:rPr>
              <a:t>tf.nn.relu</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tf.matmul</a:t>
            </a:r>
            <a:r>
              <a:rPr lang="en-US" altLang="zh-CN" sz="1400" dirty="0">
                <a:latin typeface="Courier New" panose="02070309020205020404" pitchFamily="49" charset="0"/>
                <a:cs typeface="Courier New" panose="02070309020205020404" pitchFamily="49" charset="0"/>
              </a:rPr>
              <a:t>(z, P_W1) + P_b1)</a:t>
            </a:r>
          </a:p>
          <a:p>
            <a:r>
              <a:rPr lang="en-US" altLang="zh-CN" sz="1400" dirty="0">
                <a:latin typeface="Courier New" panose="02070309020205020404" pitchFamily="49" charset="0"/>
                <a:cs typeface="Courier New" panose="02070309020205020404" pitchFamily="49" charset="0"/>
              </a:rPr>
              <a:t>    logits = </a:t>
            </a:r>
            <a:r>
              <a:rPr lang="en-US" altLang="zh-CN" sz="1400" dirty="0" err="1">
                <a:latin typeface="Courier New" panose="02070309020205020404" pitchFamily="49" charset="0"/>
                <a:cs typeface="Courier New" panose="02070309020205020404" pitchFamily="49" charset="0"/>
              </a:rPr>
              <a:t>tf.matmul</a:t>
            </a:r>
            <a:r>
              <a:rPr lang="en-US" altLang="zh-CN" sz="1400" dirty="0">
                <a:latin typeface="Courier New" panose="02070309020205020404" pitchFamily="49" charset="0"/>
                <a:cs typeface="Courier New" panose="02070309020205020404" pitchFamily="49" charset="0"/>
              </a:rPr>
              <a:t>(h, P_W2) + P_b2</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prob</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tf.nn.sigmoid</a:t>
            </a:r>
            <a:r>
              <a:rPr lang="en-US" altLang="zh-CN" sz="1400" dirty="0">
                <a:latin typeface="Courier New" panose="02070309020205020404" pitchFamily="49" charset="0"/>
                <a:cs typeface="Courier New" panose="02070309020205020404" pitchFamily="49" charset="0"/>
              </a:rPr>
              <a:t>(logits)</a:t>
            </a:r>
          </a:p>
          <a:p>
            <a:r>
              <a:rPr lang="en-US" altLang="zh-CN" sz="1400" dirty="0">
                <a:latin typeface="Courier New" panose="02070309020205020404" pitchFamily="49" charset="0"/>
                <a:cs typeface="Courier New" panose="02070309020205020404" pitchFamily="49" charset="0"/>
              </a:rPr>
              <a:t>    return </a:t>
            </a:r>
            <a:r>
              <a:rPr lang="en-US" altLang="zh-CN" sz="1400" dirty="0" err="1">
                <a:latin typeface="Courier New" panose="02070309020205020404" pitchFamily="49" charset="0"/>
                <a:cs typeface="Courier New" panose="02070309020205020404" pitchFamily="49" charset="0"/>
              </a:rPr>
              <a:t>prob</a:t>
            </a:r>
            <a:r>
              <a:rPr lang="en-US" altLang="zh-CN" sz="1400" dirty="0">
                <a:latin typeface="Courier New" panose="02070309020205020404" pitchFamily="49" charset="0"/>
                <a:cs typeface="Courier New" panose="02070309020205020404" pitchFamily="49" charset="0"/>
              </a:rPr>
              <a:t>, logits</a:t>
            </a:r>
          </a:p>
          <a:p>
            <a:endParaRPr lang="en-US" altLang="zh-CN" sz="1400" dirty="0">
              <a:latin typeface="Courier New" panose="02070309020205020404" pitchFamily="49" charset="0"/>
              <a:cs typeface="Courier New" panose="02070309020205020404" pitchFamily="49" charset="0"/>
            </a:endParaRPr>
          </a:p>
        </p:txBody>
      </p:sp>
      <p:sp>
        <p:nvSpPr>
          <p:cNvPr id="7" name="Left Brace 6"/>
          <p:cNvSpPr/>
          <p:nvPr/>
        </p:nvSpPr>
        <p:spPr>
          <a:xfrm>
            <a:off x="4838978" y="1561831"/>
            <a:ext cx="206908" cy="1208076"/>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981146" y="1641001"/>
                <a:ext cx="3593079" cy="1077218"/>
              </a:xfrm>
              <a:prstGeom prst="rect">
                <a:avLst/>
              </a:prstGeom>
              <a:noFill/>
              <a:ln w="19050">
                <a:solidFill>
                  <a:srgbClr val="C00000"/>
                </a:solidFill>
              </a:ln>
            </p:spPr>
            <p:txBody>
              <a:bodyPr wrap="square" rtlCol="0">
                <a:spAutoFit/>
              </a:bodyPr>
              <a:lstStyle/>
              <a:p>
                <a:r>
                  <a:rPr lang="en-US" dirty="0"/>
                  <a:t>Initializing weights and biases in the encoder neural network </a:t>
                </a:r>
                <a14:m>
                  <m:oMath xmlns:m="http://schemas.openxmlformats.org/officeDocument/2006/math">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endParaRPr lang="en-US" dirty="0"/>
              </a:p>
              <a:p>
                <a:r>
                  <a:rPr lang="en-US" altLang="zh-CN" sz="1400" dirty="0"/>
                  <a:t>*Note: </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a:t>
                </a:r>
                <a:r>
                  <a:rPr lang="en-US" altLang="zh-CN" sz="1400" dirty="0"/>
                  <a:t> is a commonly used function for initializing weights.</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981146" y="1641001"/>
                <a:ext cx="3593079" cy="1077218"/>
              </a:xfrm>
              <a:prstGeom prst="rect">
                <a:avLst/>
              </a:prstGeom>
              <a:blipFill>
                <a:blip r:embed="rId2"/>
                <a:stretch>
                  <a:fillRect l="-1351" t="-2222" r="-507" b="-3889"/>
                </a:stretch>
              </a:blipFill>
              <a:ln w="19050">
                <a:solidFill>
                  <a:srgbClr val="C00000"/>
                </a:solidFill>
              </a:ln>
            </p:spPr>
            <p:txBody>
              <a:bodyPr/>
              <a:lstStyle/>
              <a:p>
                <a:r>
                  <a:rPr lang="zh-CN" altLang="en-US">
                    <a:noFill/>
                  </a:rPr>
                  <a:t> </a:t>
                </a:r>
              </a:p>
            </p:txBody>
          </p:sp>
        </mc:Fallback>
      </mc:AlternateContent>
      <p:sp>
        <p:nvSpPr>
          <p:cNvPr id="9" name="Left Brace 8"/>
          <p:cNvSpPr/>
          <p:nvPr/>
        </p:nvSpPr>
        <p:spPr>
          <a:xfrm>
            <a:off x="4838978" y="2923425"/>
            <a:ext cx="206908" cy="947772"/>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981145" y="2846117"/>
                <a:ext cx="3593080" cy="1015663"/>
              </a:xfrm>
              <a:prstGeom prst="rect">
                <a:avLst/>
              </a:prstGeom>
              <a:noFill/>
              <a:ln w="19050">
                <a:solidFill>
                  <a:srgbClr val="C00000"/>
                </a:solidFill>
              </a:ln>
            </p:spPr>
            <p:txBody>
              <a:bodyPr wrap="square" rtlCol="0">
                <a:spAutoFit/>
              </a:bodyPr>
              <a:lstStyle/>
              <a:p>
                <a:r>
                  <a:rPr lang="en-US" dirty="0"/>
                  <a:t>Constructing the encoder neural network </a:t>
                </a:r>
                <a14:m>
                  <m:oMath xmlns:m="http://schemas.openxmlformats.org/officeDocument/2006/math">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oMath>
                </a14:m>
                <a:endParaRPr lang="en-US" dirty="0"/>
              </a:p>
              <a:p>
                <a:r>
                  <a:rPr lang="en-US" altLang="zh-CN" sz="1200" dirty="0"/>
                  <a:t>*Note: </a:t>
                </a:r>
                <a:r>
                  <a:rPr lang="en-US" altLang="zh-CN" sz="1200" dirty="0" err="1">
                    <a:latin typeface="Courier New" panose="02070309020205020404" pitchFamily="49" charset="0"/>
                    <a:cs typeface="Courier New" panose="02070309020205020404" pitchFamily="49" charset="0"/>
                  </a:rPr>
                  <a:t>tf.nn.relu</a:t>
                </a:r>
                <a:r>
                  <a:rPr lang="en-US" altLang="zh-CN" sz="1200" dirty="0">
                    <a:latin typeface="Courier New" panose="02070309020205020404" pitchFamily="49" charset="0"/>
                    <a:cs typeface="Courier New" panose="02070309020205020404" pitchFamily="49" charset="0"/>
                  </a:rPr>
                  <a:t>()</a:t>
                </a:r>
                <a:r>
                  <a:rPr lang="en-US" altLang="zh-CN" sz="1200" dirty="0"/>
                  <a:t> is </a:t>
                </a:r>
                <a:r>
                  <a:rPr lang="en-US" altLang="zh-CN" sz="1200" dirty="0" err="1"/>
                  <a:t>ReLU</a:t>
                </a:r>
                <a:r>
                  <a:rPr lang="en-US" altLang="zh-CN" sz="1200" dirty="0"/>
                  <a:t> (Rectified Linear Unit) activation function. The form is </a:t>
                </a:r>
                <a:r>
                  <a:rPr lang="en-US" altLang="zh-CN" sz="1200" dirty="0" err="1"/>
                  <a:t>ReLU</a:t>
                </a:r>
                <a:r>
                  <a:rPr lang="en-US" altLang="zh-CN" sz="1200" dirty="0"/>
                  <a:t>(x)=max(0,x)</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81145" y="2846117"/>
                <a:ext cx="3593080" cy="1015663"/>
              </a:xfrm>
              <a:prstGeom prst="rect">
                <a:avLst/>
              </a:prstGeom>
              <a:blipFill>
                <a:blip r:embed="rId3"/>
                <a:stretch>
                  <a:fillRect l="-1351" t="-2959" r="-1182" b="-2959"/>
                </a:stretch>
              </a:blipFill>
              <a:ln w="19050">
                <a:solidFill>
                  <a:srgbClr val="C00000"/>
                </a:solidFill>
              </a:ln>
            </p:spPr>
            <p:txBody>
              <a:bodyPr/>
              <a:lstStyle/>
              <a:p>
                <a:r>
                  <a:rPr lang="en-US">
                    <a:noFill/>
                  </a:rPr>
                  <a:t> </a:t>
                </a:r>
              </a:p>
            </p:txBody>
          </p:sp>
        </mc:Fallback>
      </mc:AlternateContent>
      <p:sp>
        <p:nvSpPr>
          <p:cNvPr id="11" name="Left Brace 10"/>
          <p:cNvSpPr/>
          <p:nvPr/>
        </p:nvSpPr>
        <p:spPr>
          <a:xfrm>
            <a:off x="4838978" y="3964647"/>
            <a:ext cx="206908" cy="614047"/>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981145" y="4024932"/>
                <a:ext cx="3593080" cy="646331"/>
              </a:xfrm>
              <a:prstGeom prst="rect">
                <a:avLst/>
              </a:prstGeom>
              <a:noFill/>
              <a:ln w="19050">
                <a:solidFill>
                  <a:srgbClr val="C00000"/>
                </a:solidFill>
              </a:ln>
            </p:spPr>
            <p:txBody>
              <a:bodyPr wrap="square" rtlCol="0">
                <a:spAutoFit/>
              </a:bodyPr>
              <a:lstStyle/>
              <a:p>
                <a:r>
                  <a:rPr lang="en-US" dirty="0" err="1"/>
                  <a:t>Reparameterizing</a:t>
                </a:r>
                <a:r>
                  <a:rPr lang="en-US" dirty="0"/>
                  <a:t> the hidden variable </a:t>
                </a:r>
                <a14:m>
                  <m:oMath xmlns:m="http://schemas.openxmlformats.org/officeDocument/2006/math">
                    <m:r>
                      <a:rPr lang="en-US" b="1" i="1">
                        <a:latin typeface="Cambria Math" panose="02040503050406030204" pitchFamily="18" charset="0"/>
                        <a:ea typeface="Cambria Math" panose="02040503050406030204" pitchFamily="18" charset="0"/>
                      </a:rPr>
                      <m:t>𝒛</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81145" y="4024932"/>
                <a:ext cx="3593080" cy="646331"/>
              </a:xfrm>
              <a:prstGeom prst="rect">
                <a:avLst/>
              </a:prstGeom>
              <a:blipFill>
                <a:blip r:embed="rId4"/>
                <a:stretch>
                  <a:fillRect l="-1351" t="-3670" b="-11927"/>
                </a:stretch>
              </a:blipFill>
              <a:ln w="19050">
                <a:solidFill>
                  <a:srgbClr val="C00000"/>
                </a:solidFill>
              </a:ln>
            </p:spPr>
            <p:txBody>
              <a:bodyPr/>
              <a:lstStyle/>
              <a:p>
                <a:r>
                  <a:rPr lang="zh-CN" altLang="en-US">
                    <a:noFill/>
                  </a:rPr>
                  <a:t> </a:t>
                </a:r>
              </a:p>
            </p:txBody>
          </p:sp>
        </mc:Fallback>
      </mc:AlternateContent>
      <p:sp>
        <p:nvSpPr>
          <p:cNvPr id="13" name="TextBox 12"/>
          <p:cNvSpPr txBox="1"/>
          <p:nvPr/>
        </p:nvSpPr>
        <p:spPr>
          <a:xfrm>
            <a:off x="4023156" y="6519190"/>
            <a:ext cx="4145687" cy="307777"/>
          </a:xfrm>
          <a:prstGeom prst="rect">
            <a:avLst/>
          </a:prstGeom>
          <a:noFill/>
        </p:spPr>
        <p:txBody>
          <a:bodyPr wrap="none" rtlCol="0">
            <a:spAutoFit/>
          </a:bodyPr>
          <a:lstStyle/>
          <a:p>
            <a:pPr algn="ctr"/>
            <a:r>
              <a:rPr lang="en-US" sz="1400" dirty="0"/>
              <a:t>*Complete python code can be found in the appendix.</a:t>
            </a:r>
          </a:p>
        </p:txBody>
      </p:sp>
      <p:sp>
        <p:nvSpPr>
          <p:cNvPr id="15" name="Left Brace 14"/>
          <p:cNvSpPr/>
          <p:nvPr/>
        </p:nvSpPr>
        <p:spPr>
          <a:xfrm>
            <a:off x="4838978" y="4627618"/>
            <a:ext cx="206908" cy="1865050"/>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981145" y="5246531"/>
                <a:ext cx="3593080" cy="646331"/>
              </a:xfrm>
              <a:prstGeom prst="rect">
                <a:avLst/>
              </a:prstGeom>
              <a:noFill/>
              <a:ln w="19050">
                <a:solidFill>
                  <a:srgbClr val="C00000"/>
                </a:solidFill>
              </a:ln>
            </p:spPr>
            <p:txBody>
              <a:bodyPr wrap="square" rtlCol="0">
                <a:spAutoFit/>
              </a:bodyPr>
              <a:lstStyle/>
              <a:p>
                <a:r>
                  <a:rPr lang="en-US" dirty="0"/>
                  <a:t>Initializing and constructing the decoder neural network </a:t>
                </a:r>
                <a14:m>
                  <m:oMath xmlns:m="http://schemas.openxmlformats.org/officeDocument/2006/math">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981145" y="5246531"/>
                <a:ext cx="3593080" cy="646331"/>
              </a:xfrm>
              <a:prstGeom prst="rect">
                <a:avLst/>
              </a:prstGeom>
              <a:blipFill>
                <a:blip r:embed="rId5"/>
                <a:stretch>
                  <a:fillRect l="-1351" t="-4587" b="-11927"/>
                </a:stretch>
              </a:blipFill>
              <a:ln w="19050">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774073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TensorFlow</a:t>
            </a:r>
            <a:r>
              <a:rPr lang="en-US" dirty="0"/>
              <a:t> (Python) VAE Example: </a:t>
            </a:r>
            <a:br>
              <a:rPr lang="en-US" dirty="0"/>
            </a:br>
            <a:r>
              <a:rPr lang="en-US" dirty="0"/>
              <a:t>Hand-written Digits Generation</a:t>
            </a:r>
          </a:p>
        </p:txBody>
      </p:sp>
      <p:sp>
        <p:nvSpPr>
          <p:cNvPr id="4" name="Slide Number Placeholder 3"/>
          <p:cNvSpPr>
            <a:spLocks noGrp="1"/>
          </p:cNvSpPr>
          <p:nvPr>
            <p:ph type="sldNum" sz="quarter" idx="12"/>
          </p:nvPr>
        </p:nvSpPr>
        <p:spPr/>
        <p:txBody>
          <a:bodyPr/>
          <a:lstStyle/>
          <a:p>
            <a:fld id="{AE956BBE-3D31-4B0A-BF98-054C39F2604A}" type="slidenum">
              <a:rPr lang="en-US" smtClean="0"/>
              <a:t>28</a:t>
            </a:fld>
            <a:endParaRPr lang="en-US"/>
          </a:p>
        </p:txBody>
      </p:sp>
      <p:sp>
        <p:nvSpPr>
          <p:cNvPr id="6" name="Rectangle 5"/>
          <p:cNvSpPr/>
          <p:nvPr/>
        </p:nvSpPr>
        <p:spPr>
          <a:xfrm>
            <a:off x="4118134" y="1690688"/>
            <a:ext cx="7775737" cy="4616648"/>
          </a:xfrm>
          <a:prstGeom prst="rect">
            <a:avLst/>
          </a:prstGeom>
        </p:spPr>
        <p:txBody>
          <a:bodyPr wrap="square">
            <a:spAutoFit/>
          </a:bodyPr>
          <a:lstStyle/>
          <a:p>
            <a:r>
              <a:rPr lang="en-US" altLang="zh-CN" sz="1400" dirty="0">
                <a:latin typeface="Courier New" panose="02070309020205020404" pitchFamily="49" charset="0"/>
                <a:cs typeface="Courier New" panose="02070309020205020404" pitchFamily="49" charset="0"/>
              </a:rPr>
              <a:t>X = </a:t>
            </a:r>
            <a:r>
              <a:rPr lang="en-US" altLang="zh-CN" sz="1400" dirty="0" err="1">
                <a:latin typeface="Courier New" panose="02070309020205020404" pitchFamily="49" charset="0"/>
                <a:cs typeface="Courier New" panose="02070309020205020404" pitchFamily="49" charset="0"/>
              </a:rPr>
              <a:t>tf.placeholder</a:t>
            </a:r>
            <a:r>
              <a:rPr lang="en-US" altLang="zh-CN" sz="1400" dirty="0">
                <a:latin typeface="Courier New" panose="02070309020205020404" pitchFamily="49" charset="0"/>
                <a:cs typeface="Courier New" panose="02070309020205020404" pitchFamily="49" charset="0"/>
              </a:rPr>
              <a:t>(tf.float32, shape=[None, </a:t>
            </a:r>
            <a:r>
              <a:rPr lang="en-US" altLang="zh-CN" sz="1400" dirty="0" err="1">
                <a:latin typeface="Courier New" panose="02070309020205020404" pitchFamily="49" charset="0"/>
                <a:cs typeface="Courier New" panose="02070309020205020404" pitchFamily="49" charset="0"/>
              </a:rPr>
              <a:t>X_dim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z = </a:t>
            </a:r>
            <a:r>
              <a:rPr lang="en-US" altLang="zh-CN" sz="1400" dirty="0" err="1">
                <a:latin typeface="Courier New" panose="02070309020205020404" pitchFamily="49" charset="0"/>
                <a:cs typeface="Courier New" panose="02070309020205020404" pitchFamily="49" charset="0"/>
              </a:rPr>
              <a:t>tf.placeholder</a:t>
            </a:r>
            <a:r>
              <a:rPr lang="en-US" altLang="zh-CN" sz="1400" dirty="0">
                <a:latin typeface="Courier New" panose="02070309020205020404" pitchFamily="49" charset="0"/>
                <a:cs typeface="Courier New" panose="02070309020205020404" pitchFamily="49" charset="0"/>
              </a:rPr>
              <a:t>(tf.float32, shape=[None, </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z_mu</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z_logvar</a:t>
            </a:r>
            <a:r>
              <a:rPr lang="en-US" altLang="zh-CN" sz="1400" dirty="0">
                <a:latin typeface="Courier New" panose="02070309020205020404" pitchFamily="49" charset="0"/>
                <a:cs typeface="Courier New" panose="02070309020205020404" pitchFamily="49" charset="0"/>
              </a:rPr>
              <a:t> = Q(X)</a:t>
            </a:r>
          </a:p>
          <a:p>
            <a:r>
              <a:rPr lang="en-US" altLang="zh-CN" sz="1400" dirty="0" err="1">
                <a:latin typeface="Courier New" panose="02070309020205020404" pitchFamily="49" charset="0"/>
                <a:cs typeface="Courier New" panose="02070309020205020404" pitchFamily="49" charset="0"/>
              </a:rPr>
              <a:t>z_sample</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sample_z</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z_mu</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z_logvar</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_, logits = P(</a:t>
            </a:r>
            <a:r>
              <a:rPr lang="en-US" altLang="zh-CN" sz="1400" dirty="0" err="1">
                <a:latin typeface="Courier New" panose="02070309020205020404" pitchFamily="49" charset="0"/>
                <a:cs typeface="Courier New" panose="02070309020205020404" pitchFamily="49" charset="0"/>
              </a:rPr>
              <a:t>z_sample</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X_samples</a:t>
            </a:r>
            <a:r>
              <a:rPr lang="en-US" altLang="zh-CN" sz="1400" dirty="0">
                <a:latin typeface="Courier New" panose="02070309020205020404" pitchFamily="49" charset="0"/>
                <a:cs typeface="Courier New" panose="02070309020205020404" pitchFamily="49" charset="0"/>
              </a:rPr>
              <a:t>, _ = P(z)</a:t>
            </a:r>
          </a:p>
          <a:p>
            <a:endParaRPr lang="en-US" altLang="zh-CN" sz="1400" dirty="0">
              <a:latin typeface="Courier New" panose="02070309020205020404" pitchFamily="49" charset="0"/>
              <a:cs typeface="Courier New" panose="02070309020205020404" pitchFamily="49" charset="0"/>
            </a:endParaRPr>
          </a:p>
          <a:p>
            <a:r>
              <a:rPr lang="en-US" altLang="zh-CN" sz="1400" dirty="0" err="1">
                <a:latin typeface="Courier New" panose="02070309020205020404" pitchFamily="49" charset="0"/>
                <a:cs typeface="Courier New" panose="02070309020205020404" pitchFamily="49" charset="0"/>
              </a:rPr>
              <a:t>recon_loss</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tf.reduce_sum</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tf.nn.sigmoid_cross_entropy_with_logit</a:t>
            </a:r>
            <a:r>
              <a:rPr lang="en-US" altLang="zh-CN" sz="1400" dirty="0">
                <a:latin typeface="Courier New" panose="02070309020205020404" pitchFamily="49" charset="0"/>
                <a:cs typeface="Courier New" panose="02070309020205020404" pitchFamily="49" charset="0"/>
              </a:rPr>
              <a:t>	s(logits=logits, labels=X), 1)</a:t>
            </a:r>
          </a:p>
          <a:p>
            <a:r>
              <a:rPr lang="en-US" altLang="zh-CN" sz="1400" dirty="0" err="1">
                <a:latin typeface="Courier New" panose="02070309020205020404" pitchFamily="49" charset="0"/>
                <a:cs typeface="Courier New" panose="02070309020205020404" pitchFamily="49" charset="0"/>
              </a:rPr>
              <a:t>kl_loss</a:t>
            </a:r>
            <a:r>
              <a:rPr lang="en-US" altLang="zh-CN" sz="1400" dirty="0">
                <a:latin typeface="Courier New" panose="02070309020205020404" pitchFamily="49" charset="0"/>
                <a:cs typeface="Courier New" panose="02070309020205020404" pitchFamily="49" charset="0"/>
              </a:rPr>
              <a:t> = 0.5 * </a:t>
            </a:r>
            <a:r>
              <a:rPr lang="en-US" altLang="zh-CN" sz="1400" dirty="0" err="1">
                <a:latin typeface="Courier New" panose="02070309020205020404" pitchFamily="49" charset="0"/>
                <a:cs typeface="Courier New" panose="02070309020205020404" pitchFamily="49" charset="0"/>
              </a:rPr>
              <a:t>tf.reduce_sum</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tf.exp</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z_logvar</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z_mu</a:t>
            </a:r>
            <a:r>
              <a:rPr lang="en-US" altLang="zh-CN" sz="1400" dirty="0">
                <a:latin typeface="Courier New" panose="02070309020205020404" pitchFamily="49" charset="0"/>
                <a:cs typeface="Courier New" panose="02070309020205020404" pitchFamily="49" charset="0"/>
              </a:rPr>
              <a:t>**2 - 1. - 	</a:t>
            </a:r>
            <a:r>
              <a:rPr lang="en-US" altLang="zh-CN" sz="1400" dirty="0" err="1">
                <a:latin typeface="Courier New" panose="02070309020205020404" pitchFamily="49" charset="0"/>
                <a:cs typeface="Courier New" panose="02070309020205020404" pitchFamily="49" charset="0"/>
              </a:rPr>
              <a:t>z_logvar</a:t>
            </a:r>
            <a:r>
              <a:rPr lang="en-US" altLang="zh-CN" sz="1400" dirty="0">
                <a:latin typeface="Courier New" panose="02070309020205020404" pitchFamily="49" charset="0"/>
                <a:cs typeface="Courier New" panose="02070309020205020404" pitchFamily="49" charset="0"/>
              </a:rPr>
              <a:t>, 1)</a:t>
            </a:r>
          </a:p>
          <a:p>
            <a:r>
              <a:rPr lang="en-US" altLang="zh-CN" sz="1400" dirty="0" err="1">
                <a:latin typeface="Courier New" panose="02070309020205020404" pitchFamily="49" charset="0"/>
                <a:cs typeface="Courier New" panose="02070309020205020404" pitchFamily="49" charset="0"/>
              </a:rPr>
              <a:t>vae_loss</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tf.reduce_mean</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recon_loss</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kl_loss</a:t>
            </a:r>
            <a:r>
              <a:rPr lang="en-US" altLang="zh-CN" sz="1400" dirty="0">
                <a:latin typeface="Courier New" panose="02070309020205020404" pitchFamily="49" charset="0"/>
                <a:cs typeface="Courier New" panose="02070309020205020404" pitchFamily="49" charset="0"/>
              </a:rPr>
              <a:t>)</a:t>
            </a:r>
          </a:p>
          <a:p>
            <a:endParaRPr lang="en-US"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solver = </a:t>
            </a:r>
            <a:r>
              <a:rPr lang="en-US" altLang="zh-CN" sz="1400" dirty="0" err="1">
                <a:latin typeface="Courier New" panose="02070309020205020404" pitchFamily="49" charset="0"/>
                <a:cs typeface="Courier New" panose="02070309020205020404" pitchFamily="49" charset="0"/>
              </a:rPr>
              <a:t>tf.train.AdamOptimizer</a:t>
            </a:r>
            <a:r>
              <a:rPr lang="en-US" altLang="zh-CN" sz="1400" dirty="0">
                <a:latin typeface="Courier New" panose="02070309020205020404" pitchFamily="49" charset="0"/>
                <a:cs typeface="Courier New" panose="02070309020205020404" pitchFamily="49" charset="0"/>
              </a:rPr>
              <a:t>().minimize(</a:t>
            </a:r>
            <a:r>
              <a:rPr lang="en-US" altLang="zh-CN" sz="1400" dirty="0" err="1">
                <a:latin typeface="Courier New" panose="02070309020205020404" pitchFamily="49" charset="0"/>
                <a:cs typeface="Courier New" panose="02070309020205020404" pitchFamily="49" charset="0"/>
              </a:rPr>
              <a:t>vae_loss</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sess</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tf.Session</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sess.run</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tf.global_variables_initializer</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for it in range(1000000):</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X_mb</a:t>
            </a:r>
            <a:r>
              <a:rPr lang="en-US" altLang="zh-CN" sz="1400" dirty="0">
                <a:latin typeface="Courier New" panose="02070309020205020404" pitchFamily="49" charset="0"/>
                <a:cs typeface="Courier New" panose="02070309020205020404" pitchFamily="49" charset="0"/>
              </a:rPr>
              <a:t>, _ = </a:t>
            </a:r>
            <a:r>
              <a:rPr lang="en-US" altLang="zh-CN" sz="1400" dirty="0" err="1">
                <a:latin typeface="Courier New" panose="02070309020205020404" pitchFamily="49" charset="0"/>
                <a:cs typeface="Courier New" panose="02070309020205020404" pitchFamily="49" charset="0"/>
              </a:rPr>
              <a:t>mnist.train.next_batch</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mb_size</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_, loss = </a:t>
            </a:r>
            <a:r>
              <a:rPr lang="en-US" altLang="zh-CN" sz="1400" dirty="0" err="1">
                <a:latin typeface="Courier New" panose="02070309020205020404" pitchFamily="49" charset="0"/>
                <a:cs typeface="Courier New" panose="02070309020205020404" pitchFamily="49" charset="0"/>
              </a:rPr>
              <a:t>sess.run</a:t>
            </a:r>
            <a:r>
              <a:rPr lang="en-US" altLang="zh-CN" sz="1400" dirty="0">
                <a:latin typeface="Courier New" panose="02070309020205020404" pitchFamily="49" charset="0"/>
                <a:cs typeface="Courier New" panose="02070309020205020404" pitchFamily="49" charset="0"/>
              </a:rPr>
              <a:t>([solver, </a:t>
            </a:r>
            <a:r>
              <a:rPr lang="en-US" altLang="zh-CN" sz="1400" dirty="0" err="1">
                <a:latin typeface="Courier New" panose="02070309020205020404" pitchFamily="49" charset="0"/>
                <a:cs typeface="Courier New" panose="02070309020205020404" pitchFamily="49" charset="0"/>
              </a:rPr>
              <a:t>vae_loss</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feed_dict</a:t>
            </a:r>
            <a:r>
              <a:rPr lang="en-US" altLang="zh-CN" sz="1400" dirty="0">
                <a:latin typeface="Courier New" panose="02070309020205020404" pitchFamily="49" charset="0"/>
                <a:cs typeface="Courier New" panose="02070309020205020404" pitchFamily="49" charset="0"/>
              </a:rPr>
              <a:t>={X: </a:t>
            </a:r>
            <a:r>
              <a:rPr lang="en-US" altLang="zh-CN" sz="1400" dirty="0" err="1">
                <a:latin typeface="Courier New" panose="02070309020205020404" pitchFamily="49" charset="0"/>
                <a:cs typeface="Courier New" panose="02070309020205020404" pitchFamily="49" charset="0"/>
              </a:rPr>
              <a:t>X_mb</a:t>
            </a:r>
            <a:r>
              <a:rPr lang="en-US" altLang="zh-CN" sz="1400" dirty="0">
                <a:latin typeface="Courier New" panose="02070309020205020404" pitchFamily="49" charset="0"/>
                <a:cs typeface="Courier New" panose="02070309020205020404" pitchFamily="49" charset="0"/>
              </a:rPr>
              <a:t>})</a:t>
            </a:r>
          </a:p>
          <a:p>
            <a:endParaRPr lang="en-US"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samples = </a:t>
            </a:r>
            <a:r>
              <a:rPr lang="en-US" altLang="zh-CN" sz="1400" dirty="0" err="1">
                <a:latin typeface="Courier New" panose="02070309020205020404" pitchFamily="49" charset="0"/>
                <a:cs typeface="Courier New" panose="02070309020205020404" pitchFamily="49" charset="0"/>
              </a:rPr>
              <a:t>sess.run</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X_samples</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feed_dict</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z:np.random.randn</a:t>
            </a:r>
            <a:r>
              <a:rPr lang="en-US" altLang="zh-CN" sz="1400" dirty="0">
                <a:latin typeface="Courier New" panose="02070309020205020404" pitchFamily="49" charset="0"/>
                <a:cs typeface="Courier New" panose="02070309020205020404" pitchFamily="49" charset="0"/>
              </a:rPr>
              <a:t>(16, </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a:t>
            </a:r>
          </a:p>
        </p:txBody>
      </p:sp>
      <p:sp>
        <p:nvSpPr>
          <p:cNvPr id="13" name="TextBox 12"/>
          <p:cNvSpPr txBox="1"/>
          <p:nvPr/>
        </p:nvSpPr>
        <p:spPr>
          <a:xfrm>
            <a:off x="4023158" y="6519190"/>
            <a:ext cx="4145687" cy="307777"/>
          </a:xfrm>
          <a:prstGeom prst="rect">
            <a:avLst/>
          </a:prstGeom>
          <a:noFill/>
        </p:spPr>
        <p:txBody>
          <a:bodyPr wrap="none" rtlCol="0">
            <a:spAutoFit/>
          </a:bodyPr>
          <a:lstStyle/>
          <a:p>
            <a:pPr algn="ctr"/>
            <a:r>
              <a:rPr lang="en-US" sz="1400" dirty="0"/>
              <a:t>*Complete python code can be found in the appendix.</a:t>
            </a:r>
          </a:p>
        </p:txBody>
      </p:sp>
      <p:sp>
        <p:nvSpPr>
          <p:cNvPr id="14" name="Left Brace 13"/>
          <p:cNvSpPr/>
          <p:nvPr/>
        </p:nvSpPr>
        <p:spPr>
          <a:xfrm>
            <a:off x="3791086" y="3699864"/>
            <a:ext cx="206908" cy="371550"/>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p:cNvSpPr/>
              <p:nvPr/>
            </p:nvSpPr>
            <p:spPr>
              <a:xfrm>
                <a:off x="162281" y="3699864"/>
                <a:ext cx="3466793" cy="369332"/>
              </a:xfrm>
              <a:prstGeom prst="rect">
                <a:avLst/>
              </a:prstGeom>
              <a:ln w="19050">
                <a:solidFill>
                  <a:srgbClr val="C00000"/>
                </a:solidFill>
              </a:ln>
            </p:spPr>
            <p:txBody>
              <a:bodyPr wrap="square">
                <a:spAutoFit/>
              </a:bodyPr>
              <a:lstStyle/>
              <a:p>
                <a:r>
                  <a:rPr lang="en-US" dirty="0">
                    <a:ea typeface="Cambria Math" panose="02040503050406030204" pitchFamily="18" charset="0"/>
                  </a:rPr>
                  <a:t>Formulating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𝐾𝐿</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𝒛</m:t>
                        </m:r>
                      </m:e>
                      <m:e>
                        <m:r>
                          <a:rPr lang="en-US" b="1" i="1">
                            <a:latin typeface="Cambria Math" panose="02040503050406030204" pitchFamily="18" charset="0"/>
                            <a:ea typeface="Cambria Math" panose="02040503050406030204" pitchFamily="18" charset="0"/>
                          </a:rPr>
                          <m:t>𝑿</m:t>
                        </m:r>
                      </m:e>
                    </m:d>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𝒛</m:t>
                            </m:r>
                          </m:e>
                        </m:d>
                      </m:e>
                    </m:d>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62281" y="3699864"/>
                <a:ext cx="3466793" cy="369332"/>
              </a:xfrm>
              <a:prstGeom prst="rect">
                <a:avLst/>
              </a:prstGeom>
              <a:blipFill>
                <a:blip r:embed="rId3"/>
                <a:stretch>
                  <a:fillRect l="-1401" t="-112500" b="-171875"/>
                </a:stretch>
              </a:blipFill>
              <a:ln w="19050">
                <a:solidFill>
                  <a:srgbClr val="C00000"/>
                </a:solidFill>
              </a:ln>
            </p:spPr>
            <p:txBody>
              <a:bodyPr/>
              <a:lstStyle/>
              <a:p>
                <a:r>
                  <a:rPr lang="zh-CN" altLang="en-US">
                    <a:noFill/>
                  </a:rPr>
                  <a:t> </a:t>
                </a:r>
              </a:p>
            </p:txBody>
          </p:sp>
        </mc:Fallback>
      </mc:AlternateContent>
      <p:sp>
        <p:nvSpPr>
          <p:cNvPr id="15" name="Left Brace 14"/>
          <p:cNvSpPr/>
          <p:nvPr/>
        </p:nvSpPr>
        <p:spPr>
          <a:xfrm>
            <a:off x="3791086" y="3301612"/>
            <a:ext cx="206908" cy="369332"/>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p:cNvSpPr/>
              <p:nvPr/>
            </p:nvSpPr>
            <p:spPr>
              <a:xfrm>
                <a:off x="165305" y="3250007"/>
                <a:ext cx="3463769" cy="396006"/>
              </a:xfrm>
              <a:prstGeom prst="rect">
                <a:avLst/>
              </a:prstGeom>
              <a:ln w="19050">
                <a:solidFill>
                  <a:srgbClr val="C00000"/>
                </a:solidFill>
              </a:ln>
            </p:spPr>
            <p:txBody>
              <a:bodyPr wrap="none">
                <a:spAutoFit/>
              </a:bodyPr>
              <a:lstStyle/>
              <a:p>
                <a:r>
                  <a:rPr lang="en-US" dirty="0">
                    <a:ea typeface="Cambria Math" panose="02040503050406030204" pitchFamily="18" charset="0"/>
                  </a:rPr>
                  <a:t>Formulating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𝑿</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𝒛</m:t>
                        </m:r>
                        <m:r>
                          <a:rPr lang="en-US" i="1">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165305" y="3250007"/>
                <a:ext cx="3463769" cy="396006"/>
              </a:xfrm>
              <a:prstGeom prst="rect">
                <a:avLst/>
              </a:prstGeom>
              <a:blipFill>
                <a:blip r:embed="rId4"/>
                <a:stretch>
                  <a:fillRect l="-1226" t="-4412" b="-14706"/>
                </a:stretch>
              </a:blipFill>
              <a:ln w="19050">
                <a:solidFill>
                  <a:srgbClr val="C00000"/>
                </a:solidFill>
              </a:ln>
            </p:spPr>
            <p:txBody>
              <a:bodyPr/>
              <a:lstStyle/>
              <a:p>
                <a:r>
                  <a:rPr lang="zh-CN" altLang="en-US">
                    <a:noFill/>
                  </a:rPr>
                  <a:t> </a:t>
                </a:r>
              </a:p>
            </p:txBody>
          </p:sp>
        </mc:Fallback>
      </mc:AlternateContent>
      <p:cxnSp>
        <p:nvCxnSpPr>
          <p:cNvPr id="7" name="Straight Arrow Connector 6"/>
          <p:cNvCxnSpPr/>
          <p:nvPr/>
        </p:nvCxnSpPr>
        <p:spPr>
          <a:xfrm flipH="1">
            <a:off x="3689851" y="4204900"/>
            <a:ext cx="30814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17719" y="4101011"/>
            <a:ext cx="1912062" cy="369332"/>
          </a:xfrm>
          <a:prstGeom prst="rect">
            <a:avLst/>
          </a:prstGeom>
          <a:noFill/>
          <a:ln w="19050">
            <a:solidFill>
              <a:srgbClr val="C00000"/>
            </a:solidFill>
          </a:ln>
        </p:spPr>
        <p:txBody>
          <a:bodyPr wrap="none" rtlCol="0">
            <a:spAutoFit/>
          </a:bodyPr>
          <a:lstStyle/>
          <a:p>
            <a:r>
              <a:rPr lang="en-US" dirty="0"/>
              <a:t>Objective function</a:t>
            </a:r>
          </a:p>
        </p:txBody>
      </p:sp>
      <p:sp>
        <p:nvSpPr>
          <p:cNvPr id="20" name="Left Brace 19"/>
          <p:cNvSpPr/>
          <p:nvPr/>
        </p:nvSpPr>
        <p:spPr>
          <a:xfrm>
            <a:off x="3791086" y="4539744"/>
            <a:ext cx="206908" cy="1220303"/>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326877" y="4709936"/>
            <a:ext cx="3302197" cy="923330"/>
          </a:xfrm>
          <a:prstGeom prst="rect">
            <a:avLst/>
          </a:prstGeom>
          <a:noFill/>
          <a:ln w="19050">
            <a:solidFill>
              <a:srgbClr val="C00000"/>
            </a:solidFill>
          </a:ln>
        </p:spPr>
        <p:txBody>
          <a:bodyPr wrap="square" rtlCol="0">
            <a:spAutoFit/>
          </a:bodyPr>
          <a:lstStyle/>
          <a:p>
            <a:r>
              <a:rPr lang="en-US" dirty="0"/>
              <a:t>Iteratively optimizing the objective function with data sampled from the MNIST dataset</a:t>
            </a:r>
          </a:p>
        </p:txBody>
      </p:sp>
      <p:sp>
        <p:nvSpPr>
          <p:cNvPr id="22" name="Left Brace 21"/>
          <p:cNvSpPr/>
          <p:nvPr/>
        </p:nvSpPr>
        <p:spPr>
          <a:xfrm>
            <a:off x="3791086" y="1768730"/>
            <a:ext cx="206908" cy="1270290"/>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162282" y="2079544"/>
            <a:ext cx="3407430" cy="646331"/>
          </a:xfrm>
          <a:prstGeom prst="rect">
            <a:avLst/>
          </a:prstGeom>
          <a:ln w="19050">
            <a:solidFill>
              <a:srgbClr val="C00000"/>
            </a:solidFill>
          </a:ln>
        </p:spPr>
        <p:txBody>
          <a:bodyPr wrap="square">
            <a:spAutoFit/>
          </a:bodyPr>
          <a:lstStyle/>
          <a:p>
            <a:r>
              <a:rPr lang="en-US" dirty="0">
                <a:ea typeface="Cambria Math" panose="02040503050406030204" pitchFamily="18" charset="0"/>
              </a:rPr>
              <a:t>Constructing the </a:t>
            </a:r>
            <a:r>
              <a:rPr lang="en-US" dirty="0" err="1">
                <a:ea typeface="Cambria Math" panose="02040503050406030204" pitchFamily="18" charset="0"/>
              </a:rPr>
              <a:t>autoencoder</a:t>
            </a:r>
            <a:r>
              <a:rPr lang="en-US" dirty="0">
                <a:ea typeface="Cambria Math" panose="02040503050406030204" pitchFamily="18" charset="0"/>
              </a:rPr>
              <a:t> neural network architecture</a:t>
            </a:r>
            <a:endParaRPr lang="en-US" dirty="0"/>
          </a:p>
        </p:txBody>
      </p:sp>
      <p:cxnSp>
        <p:nvCxnSpPr>
          <p:cNvPr id="24" name="Straight Arrow Connector 23"/>
          <p:cNvCxnSpPr/>
          <p:nvPr/>
        </p:nvCxnSpPr>
        <p:spPr>
          <a:xfrm flipH="1">
            <a:off x="3689851" y="6122670"/>
            <a:ext cx="30814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79438" y="5872859"/>
                <a:ext cx="3140892" cy="646331"/>
              </a:xfrm>
              <a:prstGeom prst="rect">
                <a:avLst/>
              </a:prstGeom>
              <a:noFill/>
              <a:ln w="19050">
                <a:solidFill>
                  <a:srgbClr val="C00000"/>
                </a:solidFill>
              </a:ln>
            </p:spPr>
            <p:txBody>
              <a:bodyPr wrap="square" rtlCol="0">
                <a:spAutoFit/>
              </a:bodyPr>
              <a:lstStyle/>
              <a:p>
                <a:r>
                  <a:rPr lang="en-US" dirty="0"/>
                  <a:t>Generate samples with random hidden variable </a:t>
                </a:r>
                <a14:m>
                  <m:oMath xmlns:m="http://schemas.openxmlformats.org/officeDocument/2006/math">
                    <m:r>
                      <a:rPr lang="en-US" b="1" i="1">
                        <a:latin typeface="Cambria Math" panose="02040503050406030204" pitchFamily="18" charset="0"/>
                        <a:ea typeface="Cambria Math" panose="02040503050406030204" pitchFamily="18" charset="0"/>
                      </a:rPr>
                      <m:t>𝒛</m:t>
                    </m:r>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79438" y="5872859"/>
                <a:ext cx="3140892" cy="646331"/>
              </a:xfrm>
              <a:prstGeom prst="rect">
                <a:avLst/>
              </a:prstGeom>
              <a:blipFill>
                <a:blip r:embed="rId5"/>
                <a:stretch>
                  <a:fillRect l="-1544" t="-3670" r="-1737" b="-11927"/>
                </a:stretch>
              </a:blipFill>
              <a:ln w="19050">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93402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BE92E-E589-4388-9C5A-294DDF29BE1B}"/>
              </a:ext>
            </a:extLst>
          </p:cNvPr>
          <p:cNvSpPr>
            <a:spLocks noGrp="1"/>
          </p:cNvSpPr>
          <p:nvPr>
            <p:ph type="title"/>
          </p:nvPr>
        </p:nvSpPr>
        <p:spPr/>
        <p:txBody>
          <a:bodyPr/>
          <a:lstStyle/>
          <a:p>
            <a:r>
              <a:rPr lang="en-US" dirty="0" err="1"/>
              <a:t>TensorFlow</a:t>
            </a:r>
            <a:r>
              <a:rPr lang="en-US" dirty="0"/>
              <a:t> (Python) VAE Example: </a:t>
            </a:r>
            <a:br>
              <a:rPr lang="en-US" dirty="0"/>
            </a:br>
            <a:r>
              <a:rPr lang="en-US" dirty="0"/>
              <a:t>Hand-written Digits Generation</a:t>
            </a:r>
            <a:endParaRPr lang="zh-CN" altLang="en-US" dirty="0"/>
          </a:p>
        </p:txBody>
      </p:sp>
      <p:pic>
        <p:nvPicPr>
          <p:cNvPr id="5" name="内容占位符 4">
            <a:extLst>
              <a:ext uri="{FF2B5EF4-FFF2-40B4-BE49-F238E27FC236}">
                <a16:creationId xmlns:a16="http://schemas.microsoft.com/office/drawing/2014/main" id="{A63198DD-3ACF-48C9-8A71-1DFF31A5C0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52755" y="3401073"/>
            <a:ext cx="3072390" cy="3054102"/>
          </a:xfr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765B1CA-8D23-4E6B-856D-A86D0487B206}"/>
                  </a:ext>
                </a:extLst>
              </p:cNvPr>
              <p:cNvSpPr/>
              <p:nvPr/>
            </p:nvSpPr>
            <p:spPr>
              <a:xfrm>
                <a:off x="978671" y="4345890"/>
                <a:ext cx="1793240" cy="1477328"/>
              </a:xfrm>
              <a:prstGeom prst="rect">
                <a:avLst/>
              </a:prstGeom>
            </p:spPr>
            <p:txBody>
              <a:bodyPr wrap="square">
                <a:spAutoFit/>
              </a:bodyPr>
              <a:lstStyle/>
              <a:p>
                <a:pPr algn="ctr"/>
                <a:r>
                  <a:rPr lang="en-US" altLang="zh-CN" dirty="0">
                    <a:solidFill>
                      <a:schemeClr val="tx1"/>
                    </a:solidFill>
                    <a:latin typeface="Times" pitchFamily="2" charset="0"/>
                  </a:rPr>
                  <a:t>16 random vectors from </a:t>
                </a:r>
                <a14:m>
                  <m:oMath xmlns:m="http://schemas.openxmlformats.org/officeDocument/2006/math">
                    <m:r>
                      <m:rPr>
                        <m:sty m:val="p"/>
                      </m:rPr>
                      <a:rPr lang="el-GR" altLang="zh-CN" i="1" smtClean="0">
                        <a:solidFill>
                          <a:schemeClr val="tx1"/>
                        </a:solidFill>
                        <a:latin typeface="Cambria Math" panose="02040503050406030204" pitchFamily="18" charset="0"/>
                        <a:ea typeface="Cambria Math" panose="02040503050406030204" pitchFamily="18" charset="0"/>
                      </a:rPr>
                      <m:t>Ν</m:t>
                    </m:r>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0" smtClean="0">
                            <a:solidFill>
                              <a:schemeClr val="tx1"/>
                            </a:solidFill>
                            <a:latin typeface="Cambria Math" panose="02040503050406030204" pitchFamily="18" charset="0"/>
                            <a:ea typeface="Cambria Math" panose="02040503050406030204" pitchFamily="18" charset="0"/>
                          </a:rPr>
                          <m:t>0</m:t>
                        </m:r>
                        <m:r>
                          <a:rPr lang="en-US" altLang="zh-CN" b="0" i="0" smtClean="0">
                            <a:solidFill>
                              <a:schemeClr val="tx1"/>
                            </a:solidFill>
                            <a:latin typeface="Cambria Math" panose="02040503050406030204" pitchFamily="18" charset="0"/>
                            <a:ea typeface="Cambria Math"/>
                          </a:rPr>
                          <m:t>,</m:t>
                        </m:r>
                        <m:r>
                          <a:rPr lang="en-US" altLang="zh-CN" b="0" i="1" smtClean="0">
                            <a:solidFill>
                              <a:schemeClr val="tx1"/>
                            </a:solidFill>
                            <a:latin typeface="Cambria Math" panose="02040503050406030204" pitchFamily="18" charset="0"/>
                            <a:ea typeface="Cambria Math"/>
                          </a:rPr>
                          <m:t>𝐼</m:t>
                        </m:r>
                      </m:e>
                    </m:d>
                  </m:oMath>
                </a14:m>
                <a:r>
                  <a:rPr lang="en-US" altLang="zh-CN" dirty="0">
                    <a:solidFill>
                      <a:schemeClr val="tx1"/>
                    </a:solidFill>
                    <a:latin typeface="Times" pitchFamily="2" charset="0"/>
                  </a:rPr>
                  <a:t>; each vector has 100 dimensions;</a:t>
                </a:r>
              </a:p>
            </p:txBody>
          </p:sp>
        </mc:Choice>
        <mc:Fallback xmlns="">
          <p:sp>
            <p:nvSpPr>
              <p:cNvPr id="7" name="矩形 6">
                <a:extLst>
                  <a:ext uri="{FF2B5EF4-FFF2-40B4-BE49-F238E27FC236}">
                    <a16:creationId xmlns:a16="http://schemas.microsoft.com/office/drawing/2014/main" id="{C765B1CA-8D23-4E6B-856D-A86D0487B206}"/>
                  </a:ext>
                </a:extLst>
              </p:cNvPr>
              <p:cNvSpPr>
                <a:spLocks noRot="1" noChangeAspect="1" noMove="1" noResize="1" noEditPoints="1" noAdjustHandles="1" noChangeArrowheads="1" noChangeShapeType="1" noTextEdit="1"/>
              </p:cNvSpPr>
              <p:nvPr/>
            </p:nvSpPr>
            <p:spPr>
              <a:xfrm>
                <a:off x="978671" y="4345890"/>
                <a:ext cx="1793240" cy="1477328"/>
              </a:xfrm>
              <a:prstGeom prst="rect">
                <a:avLst/>
              </a:prstGeom>
              <a:blipFill>
                <a:blip r:embed="rId4"/>
                <a:stretch>
                  <a:fillRect t="-2479" b="-5785"/>
                </a:stretch>
              </a:blipFill>
            </p:spPr>
            <p:txBody>
              <a:bodyPr/>
              <a:lstStyle/>
              <a:p>
                <a:r>
                  <a:rPr lang="en-US">
                    <a:noFill/>
                  </a:rPr>
                  <a:t> </a:t>
                </a:r>
              </a:p>
            </p:txBody>
          </p:sp>
        </mc:Fallback>
      </mc:AlternateContent>
      <p:sp>
        <p:nvSpPr>
          <p:cNvPr id="8" name="Rectangle 8">
            <a:extLst>
              <a:ext uri="{FF2B5EF4-FFF2-40B4-BE49-F238E27FC236}">
                <a16:creationId xmlns:a16="http://schemas.microsoft.com/office/drawing/2014/main" id="{A3EC337B-9D5B-4F5F-A244-057CA89D6999}"/>
              </a:ext>
            </a:extLst>
          </p:cNvPr>
          <p:cNvSpPr/>
          <p:nvPr/>
        </p:nvSpPr>
        <p:spPr>
          <a:xfrm>
            <a:off x="3941438" y="4431092"/>
            <a:ext cx="1932163" cy="9940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pitchFamily="2" charset="0"/>
              </a:rPr>
              <a:t>First fully connected layer with </a:t>
            </a:r>
            <a:r>
              <a:rPr lang="en-US" dirty="0" err="1">
                <a:solidFill>
                  <a:schemeClr val="tx1"/>
                </a:solidFill>
                <a:latin typeface="Times" pitchFamily="2" charset="0"/>
              </a:rPr>
              <a:t>ReLU</a:t>
            </a:r>
            <a:endParaRPr lang="en-US" dirty="0">
              <a:solidFill>
                <a:schemeClr val="tx1"/>
              </a:solidFill>
              <a:latin typeface="Times" pitchFamily="2" charset="0"/>
            </a:endParaRPr>
          </a:p>
        </p:txBody>
      </p:sp>
      <p:sp>
        <p:nvSpPr>
          <p:cNvPr id="10" name="Rectangle 8">
            <a:extLst>
              <a:ext uri="{FF2B5EF4-FFF2-40B4-BE49-F238E27FC236}">
                <a16:creationId xmlns:a16="http://schemas.microsoft.com/office/drawing/2014/main" id="{6B9D8D13-E248-470B-8A8A-4CF503BEA1EC}"/>
              </a:ext>
            </a:extLst>
          </p:cNvPr>
          <p:cNvSpPr/>
          <p:nvPr/>
        </p:nvSpPr>
        <p:spPr>
          <a:xfrm>
            <a:off x="6342761" y="4431092"/>
            <a:ext cx="1988439" cy="9940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pitchFamily="2" charset="0"/>
              </a:rPr>
              <a:t>Second fully connected layer with Sigmoid</a:t>
            </a:r>
          </a:p>
        </p:txBody>
      </p:sp>
      <p:sp>
        <p:nvSpPr>
          <p:cNvPr id="12" name="矩形 11">
            <a:extLst>
              <a:ext uri="{FF2B5EF4-FFF2-40B4-BE49-F238E27FC236}">
                <a16:creationId xmlns:a16="http://schemas.microsoft.com/office/drawing/2014/main" id="{2925A14C-EA37-47B4-9C38-CB32DB856ADD}"/>
              </a:ext>
            </a:extLst>
          </p:cNvPr>
          <p:cNvSpPr/>
          <p:nvPr/>
        </p:nvSpPr>
        <p:spPr>
          <a:xfrm>
            <a:off x="1025009" y="4036476"/>
            <a:ext cx="1793240" cy="369332"/>
          </a:xfrm>
          <a:prstGeom prst="rect">
            <a:avLst/>
          </a:prstGeom>
        </p:spPr>
        <p:txBody>
          <a:bodyPr wrap="square">
            <a:spAutoFit/>
          </a:bodyPr>
          <a:lstStyle/>
          <a:p>
            <a:pPr algn="ctr"/>
            <a:r>
              <a:rPr lang="en-US" altLang="zh-CN" b="1" dirty="0">
                <a:solidFill>
                  <a:schemeClr val="tx1"/>
                </a:solidFill>
                <a:latin typeface="Times" pitchFamily="2" charset="0"/>
              </a:rPr>
              <a:t>Input</a:t>
            </a:r>
          </a:p>
        </p:txBody>
      </p:sp>
      <p:cxnSp>
        <p:nvCxnSpPr>
          <p:cNvPr id="20" name="直接箭头连接符 19">
            <a:extLst>
              <a:ext uri="{FF2B5EF4-FFF2-40B4-BE49-F238E27FC236}">
                <a16:creationId xmlns:a16="http://schemas.microsoft.com/office/drawing/2014/main" id="{9CA0AAED-878E-4F41-AF89-D7EB784CCDD1}"/>
              </a:ext>
            </a:extLst>
          </p:cNvPr>
          <p:cNvCxnSpPr>
            <a:cxnSpLocks/>
            <a:stCxn id="37" idx="3"/>
            <a:endCxn id="8" idx="1"/>
          </p:cNvCxnSpPr>
          <p:nvPr/>
        </p:nvCxnSpPr>
        <p:spPr>
          <a:xfrm flipV="1">
            <a:off x="2804793" y="4928124"/>
            <a:ext cx="1136645" cy="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89857C9-B797-43C1-8965-4915D77D061D}"/>
              </a:ext>
            </a:extLst>
          </p:cNvPr>
          <p:cNvCxnSpPr>
            <a:cxnSpLocks/>
            <a:stCxn id="8" idx="3"/>
            <a:endCxn id="10" idx="1"/>
          </p:cNvCxnSpPr>
          <p:nvPr/>
        </p:nvCxnSpPr>
        <p:spPr>
          <a:xfrm>
            <a:off x="5873601" y="4928124"/>
            <a:ext cx="469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0334B52-76CA-4D4F-968C-7D5E46FE7756}"/>
              </a:ext>
            </a:extLst>
          </p:cNvPr>
          <p:cNvCxnSpPr>
            <a:cxnSpLocks/>
            <a:stCxn id="10" idx="3"/>
            <a:endCxn id="5" idx="1"/>
          </p:cNvCxnSpPr>
          <p:nvPr/>
        </p:nvCxnSpPr>
        <p:spPr>
          <a:xfrm>
            <a:off x="8331200" y="4928124"/>
            <a:ext cx="621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8A01BB8-A5D5-4434-947D-EE148F49DF51}"/>
              </a:ext>
            </a:extLst>
          </p:cNvPr>
          <p:cNvSpPr/>
          <p:nvPr/>
        </p:nvSpPr>
        <p:spPr>
          <a:xfrm>
            <a:off x="3718289" y="4077224"/>
            <a:ext cx="4788423" cy="1701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C908BB8D-7B82-456B-82C2-C284D7BC7674}"/>
              </a:ext>
            </a:extLst>
          </p:cNvPr>
          <p:cNvSpPr/>
          <p:nvPr/>
        </p:nvSpPr>
        <p:spPr>
          <a:xfrm>
            <a:off x="5370926" y="4030956"/>
            <a:ext cx="1353897" cy="369332"/>
          </a:xfrm>
          <a:prstGeom prst="rect">
            <a:avLst/>
          </a:prstGeom>
        </p:spPr>
        <p:txBody>
          <a:bodyPr wrap="none">
            <a:spAutoFit/>
          </a:bodyPr>
          <a:lstStyle/>
          <a:p>
            <a:pPr algn="ctr"/>
            <a:r>
              <a:rPr lang="en-US" altLang="zh-CN" b="1" dirty="0">
                <a:latin typeface="Times" pitchFamily="2" charset="0"/>
              </a:rPr>
              <a:t>Decoder (P)</a:t>
            </a:r>
          </a:p>
        </p:txBody>
      </p:sp>
      <p:sp>
        <p:nvSpPr>
          <p:cNvPr id="37" name="矩形 36">
            <a:extLst>
              <a:ext uri="{FF2B5EF4-FFF2-40B4-BE49-F238E27FC236}">
                <a16:creationId xmlns:a16="http://schemas.microsoft.com/office/drawing/2014/main" id="{8993622E-A12B-4B91-A7DC-C9A076F782F6}"/>
              </a:ext>
            </a:extLst>
          </p:cNvPr>
          <p:cNvSpPr/>
          <p:nvPr/>
        </p:nvSpPr>
        <p:spPr>
          <a:xfrm>
            <a:off x="1045305" y="4078947"/>
            <a:ext cx="1759488" cy="1701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070A210F-0867-4C60-8A5E-0F56360BE893}"/>
              </a:ext>
            </a:extLst>
          </p:cNvPr>
          <p:cNvSpPr/>
          <p:nvPr/>
        </p:nvSpPr>
        <p:spPr>
          <a:xfrm>
            <a:off x="9422947" y="2838735"/>
            <a:ext cx="2063385" cy="369332"/>
          </a:xfrm>
          <a:prstGeom prst="rect">
            <a:avLst/>
          </a:prstGeom>
        </p:spPr>
        <p:txBody>
          <a:bodyPr wrap="none">
            <a:spAutoFit/>
          </a:bodyPr>
          <a:lstStyle/>
          <a:p>
            <a:pPr algn="ctr"/>
            <a:r>
              <a:rPr lang="en-US" altLang="zh-CN" b="1" dirty="0">
                <a:latin typeface="Times" pitchFamily="2" charset="0"/>
              </a:rPr>
              <a:t>Generated samples</a:t>
            </a:r>
          </a:p>
        </p:txBody>
      </p:sp>
      <p:sp>
        <p:nvSpPr>
          <p:cNvPr id="42" name="矩形 41">
            <a:extLst>
              <a:ext uri="{FF2B5EF4-FFF2-40B4-BE49-F238E27FC236}">
                <a16:creationId xmlns:a16="http://schemas.microsoft.com/office/drawing/2014/main" id="{0246CA5F-438E-4333-9E65-4B7D4101A81C}"/>
              </a:ext>
            </a:extLst>
          </p:cNvPr>
          <p:cNvSpPr/>
          <p:nvPr/>
        </p:nvSpPr>
        <p:spPr>
          <a:xfrm>
            <a:off x="8456916" y="4533361"/>
            <a:ext cx="556564" cy="369332"/>
          </a:xfrm>
          <a:prstGeom prst="rect">
            <a:avLst/>
          </a:prstGeom>
        </p:spPr>
        <p:txBody>
          <a:bodyPr wrap="none">
            <a:spAutoFit/>
          </a:bodyPr>
          <a:lstStyle/>
          <a:p>
            <a:pPr algn="ctr"/>
            <a:r>
              <a:rPr lang="en-US" altLang="zh-CN" dirty="0">
                <a:latin typeface="Times" pitchFamily="2" charset="0"/>
              </a:rPr>
              <a:t>Plot</a:t>
            </a:r>
          </a:p>
        </p:txBody>
      </p:sp>
      <p:sp>
        <p:nvSpPr>
          <p:cNvPr id="3" name="Slide Number Placeholder 2"/>
          <p:cNvSpPr>
            <a:spLocks noGrp="1"/>
          </p:cNvSpPr>
          <p:nvPr>
            <p:ph type="sldNum" sz="quarter" idx="12"/>
          </p:nvPr>
        </p:nvSpPr>
        <p:spPr/>
        <p:txBody>
          <a:bodyPr/>
          <a:lstStyle/>
          <a:p>
            <a:fld id="{AE956BBE-3D31-4B0A-BF98-054C39F2604A}" type="slidenum">
              <a:rPr lang="en-US" smtClean="0"/>
              <a:t>29</a:t>
            </a:fld>
            <a:endParaRPr lang="en-US"/>
          </a:p>
        </p:txBody>
      </p:sp>
      <p:sp>
        <p:nvSpPr>
          <p:cNvPr id="23" name="矩形 22">
            <a:extLst>
              <a:ext uri="{FF2B5EF4-FFF2-40B4-BE49-F238E27FC236}">
                <a16:creationId xmlns:a16="http://schemas.microsoft.com/office/drawing/2014/main" id="{C2833608-6B7C-4116-9EB9-2F01CE4C2925}"/>
              </a:ext>
            </a:extLst>
          </p:cNvPr>
          <p:cNvSpPr/>
          <p:nvPr/>
        </p:nvSpPr>
        <p:spPr>
          <a:xfrm>
            <a:off x="3723437" y="2292067"/>
            <a:ext cx="6096000" cy="1354217"/>
          </a:xfrm>
          <a:prstGeom prst="rect">
            <a:avLst/>
          </a:prstGeom>
        </p:spPr>
        <p:txBody>
          <a:bodyPr>
            <a:spAutoFit/>
          </a:bodyPr>
          <a:lstStyle/>
          <a:p>
            <a:r>
              <a:rPr lang="zh-CN" altLang="en-US" sz="1600" dirty="0">
                <a:latin typeface="Courier New" panose="02070309020205020404" pitchFamily="49" charset="0"/>
                <a:cs typeface="Courier New" panose="02070309020205020404" pitchFamily="49" charset="0"/>
              </a:rPr>
              <a:t>def P(z):</a:t>
            </a:r>
          </a:p>
          <a:p>
            <a:r>
              <a:rPr lang="zh-CN" altLang="en-US" sz="1600" dirty="0">
                <a:latin typeface="Courier New" panose="02070309020205020404" pitchFamily="49" charset="0"/>
                <a:cs typeface="Courier New" panose="02070309020205020404" pitchFamily="49" charset="0"/>
              </a:rPr>
              <a:t>    h = tf.nn.relu(tf.matmul(z, P_W1) + P_b1)</a:t>
            </a:r>
          </a:p>
          <a:p>
            <a:r>
              <a:rPr lang="zh-CN" altLang="en-US" sz="1600" dirty="0">
                <a:latin typeface="Courier New" panose="02070309020205020404" pitchFamily="49" charset="0"/>
                <a:cs typeface="Courier New" panose="02070309020205020404" pitchFamily="49" charset="0"/>
              </a:rPr>
              <a:t>    logits = tf.matmul(h, P_W2) + P_b2</a:t>
            </a:r>
          </a:p>
          <a:p>
            <a:r>
              <a:rPr lang="zh-CN" altLang="en-US" sz="1600" dirty="0">
                <a:latin typeface="Courier New" panose="02070309020205020404" pitchFamily="49" charset="0"/>
                <a:cs typeface="Courier New" panose="02070309020205020404" pitchFamily="49" charset="0"/>
              </a:rPr>
              <a:t>    prob = tf.nn.sigmoid(logits)</a:t>
            </a:r>
          </a:p>
          <a:p>
            <a:r>
              <a:rPr lang="zh-CN" altLang="en-US" sz="1600" dirty="0">
                <a:latin typeface="Courier New" panose="02070309020205020404" pitchFamily="49" charset="0"/>
                <a:cs typeface="Courier New" panose="02070309020205020404" pitchFamily="49" charset="0"/>
              </a:rPr>
              <a:t>    return prob, logits</a:t>
            </a:r>
          </a:p>
        </p:txBody>
      </p:sp>
      <p:sp>
        <p:nvSpPr>
          <p:cNvPr id="24" name="矩形 23">
            <a:extLst>
              <a:ext uri="{FF2B5EF4-FFF2-40B4-BE49-F238E27FC236}">
                <a16:creationId xmlns:a16="http://schemas.microsoft.com/office/drawing/2014/main" id="{A7396FF5-E83A-4A23-A7E2-96E234F401C7}"/>
              </a:ext>
            </a:extLst>
          </p:cNvPr>
          <p:cNvSpPr/>
          <p:nvPr/>
        </p:nvSpPr>
        <p:spPr>
          <a:xfrm>
            <a:off x="4240034" y="2586845"/>
            <a:ext cx="5077502" cy="21733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连接符: 曲线 26">
            <a:extLst>
              <a:ext uri="{FF2B5EF4-FFF2-40B4-BE49-F238E27FC236}">
                <a16:creationId xmlns:a16="http://schemas.microsoft.com/office/drawing/2014/main" id="{C6CC3545-ED1A-4536-891A-659622AC9BFB}"/>
              </a:ext>
            </a:extLst>
          </p:cNvPr>
          <p:cNvCxnSpPr>
            <a:stCxn id="24" idx="1"/>
            <a:endCxn id="8" idx="0"/>
          </p:cNvCxnSpPr>
          <p:nvPr/>
        </p:nvCxnSpPr>
        <p:spPr>
          <a:xfrm rot="10800000" flipH="1" flipV="1">
            <a:off x="4240034" y="2695510"/>
            <a:ext cx="667486" cy="1735582"/>
          </a:xfrm>
          <a:prstGeom prst="curvedConnector4">
            <a:avLst>
              <a:gd name="adj1" fmla="val -34248"/>
              <a:gd name="adj2" fmla="val 53130"/>
            </a:avLst>
          </a:prstGeom>
          <a:ln w="190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29" name="矩形 28">
            <a:extLst>
              <a:ext uri="{FF2B5EF4-FFF2-40B4-BE49-F238E27FC236}">
                <a16:creationId xmlns:a16="http://schemas.microsoft.com/office/drawing/2014/main" id="{FAF36D90-F286-4A55-862F-F85C4C8F95B7}"/>
              </a:ext>
            </a:extLst>
          </p:cNvPr>
          <p:cNvSpPr/>
          <p:nvPr/>
        </p:nvSpPr>
        <p:spPr>
          <a:xfrm>
            <a:off x="4240034" y="2850437"/>
            <a:ext cx="4290296" cy="49703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连接符: 曲线 31">
            <a:extLst>
              <a:ext uri="{FF2B5EF4-FFF2-40B4-BE49-F238E27FC236}">
                <a16:creationId xmlns:a16="http://schemas.microsoft.com/office/drawing/2014/main" id="{DB5672AE-95DA-4910-B875-0A7C4C8523CD}"/>
              </a:ext>
            </a:extLst>
          </p:cNvPr>
          <p:cNvCxnSpPr>
            <a:stCxn id="29" idx="3"/>
            <a:endCxn id="10" idx="0"/>
          </p:cNvCxnSpPr>
          <p:nvPr/>
        </p:nvCxnSpPr>
        <p:spPr>
          <a:xfrm flipH="1">
            <a:off x="7336981" y="3098953"/>
            <a:ext cx="1193349" cy="1332139"/>
          </a:xfrm>
          <a:prstGeom prst="curvedConnector4">
            <a:avLst>
              <a:gd name="adj1" fmla="val -19156"/>
              <a:gd name="adj2" fmla="val 59328"/>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150933" y="6296190"/>
            <a:ext cx="4044697" cy="369332"/>
          </a:xfrm>
          <a:prstGeom prst="rect">
            <a:avLst/>
          </a:prstGeom>
          <a:ln w="19050">
            <a:solidFill>
              <a:srgbClr val="C00000"/>
            </a:solidFill>
          </a:ln>
        </p:spPr>
        <p:txBody>
          <a:bodyPr wrap="none">
            <a:spAutoFit/>
          </a:bodyPr>
          <a:lstStyle/>
          <a:p>
            <a:r>
              <a:rPr lang="en-US" altLang="zh-CN" dirty="0">
                <a:latin typeface="Courier New" panose="02070309020205020404" pitchFamily="49" charset="0"/>
                <a:cs typeface="Courier New" panose="02070309020205020404" pitchFamily="49" charset="0"/>
              </a:rPr>
              <a:t>z:np.random.randn(16, </a:t>
            </a:r>
            <a:r>
              <a:rPr lang="en-US" altLang="zh-CN" dirty="0" err="1">
                <a:latin typeface="Courier New" panose="02070309020205020404" pitchFamily="49" charset="0"/>
                <a:cs typeface="Courier New" panose="02070309020205020404" pitchFamily="49" charset="0"/>
              </a:rPr>
              <a:t>z_dim</a:t>
            </a:r>
            <a:r>
              <a:rPr lang="en-US" altLang="zh-CN" dirty="0">
                <a:latin typeface="Courier New" panose="02070309020205020404" pitchFamily="49" charset="0"/>
                <a:cs typeface="Courier New" panose="02070309020205020404" pitchFamily="49" charset="0"/>
              </a:rPr>
              <a:t>)</a:t>
            </a:r>
            <a:endParaRPr lang="en-US" dirty="0"/>
          </a:p>
        </p:txBody>
      </p:sp>
      <p:cxnSp>
        <p:nvCxnSpPr>
          <p:cNvPr id="13" name="Straight Arrow Connector 12"/>
          <p:cNvCxnSpPr>
            <a:stCxn id="4" idx="0"/>
            <a:endCxn id="37" idx="2"/>
          </p:cNvCxnSpPr>
          <p:nvPr/>
        </p:nvCxnSpPr>
        <p:spPr>
          <a:xfrm flipH="1" flipV="1">
            <a:off x="1925049" y="5780747"/>
            <a:ext cx="248233" cy="51544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38200" y="1745801"/>
            <a:ext cx="10584012" cy="369332"/>
          </a:xfrm>
          <a:prstGeom prst="rect">
            <a:avLst/>
          </a:prstGeom>
        </p:spPr>
        <p:txBody>
          <a:bodyPr wrap="square">
            <a:spAutoFit/>
          </a:bodyPr>
          <a:lstStyle/>
          <a:p>
            <a:r>
              <a:rPr lang="en-US" altLang="zh-CN" dirty="0">
                <a:latin typeface="Courier New" panose="02070309020205020404" pitchFamily="49" charset="0"/>
                <a:cs typeface="Courier New" panose="02070309020205020404" pitchFamily="49" charset="0"/>
              </a:rPr>
              <a:t>samples = </a:t>
            </a:r>
            <a:r>
              <a:rPr lang="en-US" altLang="zh-CN" dirty="0" err="1">
                <a:latin typeface="Courier New" panose="02070309020205020404" pitchFamily="49" charset="0"/>
                <a:cs typeface="Courier New" panose="02070309020205020404" pitchFamily="49" charset="0"/>
              </a:rPr>
              <a:t>sess.run</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X_samples</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feed_dict</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z:np.random.randn</a:t>
            </a:r>
            <a:r>
              <a:rPr lang="en-US" altLang="zh-CN" dirty="0">
                <a:latin typeface="Courier New" panose="02070309020205020404" pitchFamily="49" charset="0"/>
                <a:cs typeface="Courier New" panose="02070309020205020404" pitchFamily="49" charset="0"/>
              </a:rPr>
              <a:t>(16, </a:t>
            </a:r>
            <a:r>
              <a:rPr lang="en-US" altLang="zh-CN" dirty="0" err="1">
                <a:latin typeface="Courier New" panose="02070309020205020404" pitchFamily="49" charset="0"/>
                <a:cs typeface="Courier New" panose="02070309020205020404" pitchFamily="49" charset="0"/>
              </a:rPr>
              <a:t>z_dim</a:t>
            </a:r>
            <a:r>
              <a:rPr lang="en-US" altLang="zh-CN" dirty="0">
                <a:latin typeface="Courier New" panose="02070309020205020404" pitchFamily="49" charset="0"/>
                <a:cs typeface="Courier New" panose="02070309020205020404" pitchFamily="49" charset="0"/>
              </a:rPr>
              <a:t>)})</a:t>
            </a:r>
          </a:p>
        </p:txBody>
      </p:sp>
      <p:sp>
        <p:nvSpPr>
          <p:cNvPr id="22" name="TextBox 21"/>
          <p:cNvSpPr txBox="1"/>
          <p:nvPr/>
        </p:nvSpPr>
        <p:spPr>
          <a:xfrm>
            <a:off x="2922430" y="2242833"/>
            <a:ext cx="795859" cy="369332"/>
          </a:xfrm>
          <a:prstGeom prst="rect">
            <a:avLst/>
          </a:prstGeom>
          <a:noFill/>
        </p:spPr>
        <p:txBody>
          <a:bodyPr wrap="none" rtlCol="0">
            <a:spAutoFit/>
          </a:bodyPr>
          <a:lstStyle/>
          <a:p>
            <a:r>
              <a:rPr lang="en-US" dirty="0"/>
              <a:t>Recall:</a:t>
            </a:r>
          </a:p>
        </p:txBody>
      </p:sp>
      <p:sp>
        <p:nvSpPr>
          <p:cNvPr id="9" name="矩形 8">
            <a:extLst>
              <a:ext uri="{FF2B5EF4-FFF2-40B4-BE49-F238E27FC236}">
                <a16:creationId xmlns:a16="http://schemas.microsoft.com/office/drawing/2014/main" id="{A83ADDB5-0D62-4CD7-BDD5-33C805B66305}"/>
              </a:ext>
            </a:extLst>
          </p:cNvPr>
          <p:cNvSpPr/>
          <p:nvPr/>
        </p:nvSpPr>
        <p:spPr>
          <a:xfrm>
            <a:off x="3501894" y="5834280"/>
            <a:ext cx="5108706" cy="369332"/>
          </a:xfrm>
          <a:prstGeom prst="rect">
            <a:avLst/>
          </a:prstGeom>
        </p:spPr>
        <p:txBody>
          <a:bodyPr wrap="none">
            <a:spAutoFit/>
          </a:bodyPr>
          <a:lstStyle/>
          <a:p>
            <a:r>
              <a:rPr lang="en-US" altLang="zh-CN" dirty="0"/>
              <a:t>Fig. 10. Variational Autoencoder for Digit Generation</a:t>
            </a:r>
            <a:endParaRPr lang="zh-CN" altLang="en-US" dirty="0"/>
          </a:p>
        </p:txBody>
      </p:sp>
    </p:spTree>
    <p:extLst>
      <p:ext uri="{BB962C8B-B14F-4D97-AF65-F5344CB8AC3E}">
        <p14:creationId xmlns:p14="http://schemas.microsoft.com/office/powerpoint/2010/main" val="46091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70000" lnSpcReduction="20000"/>
          </a:bodyPr>
          <a:lstStyle/>
          <a:p>
            <a:r>
              <a:rPr lang="en-US" dirty="0"/>
              <a:t>Introduction</a:t>
            </a:r>
          </a:p>
          <a:p>
            <a:pPr lvl="1"/>
            <a:r>
              <a:rPr lang="en-US" dirty="0"/>
              <a:t>Traditional Generative Models</a:t>
            </a:r>
          </a:p>
          <a:p>
            <a:pPr lvl="1"/>
            <a:r>
              <a:rPr lang="en-US" dirty="0"/>
              <a:t>Deep Generative Models</a:t>
            </a:r>
          </a:p>
          <a:p>
            <a:pPr lvl="1"/>
            <a:r>
              <a:rPr lang="en-US" dirty="0"/>
              <a:t>Example Applications</a:t>
            </a:r>
          </a:p>
          <a:p>
            <a:r>
              <a:rPr lang="en-US" dirty="0"/>
              <a:t>Deep Belief Networks</a:t>
            </a:r>
          </a:p>
          <a:p>
            <a:r>
              <a:rPr lang="en-US" dirty="0" err="1"/>
              <a:t>Variational</a:t>
            </a:r>
            <a:r>
              <a:rPr lang="en-US" dirty="0"/>
              <a:t> </a:t>
            </a:r>
            <a:r>
              <a:rPr lang="en-US" dirty="0" err="1"/>
              <a:t>Autoencoder</a:t>
            </a:r>
            <a:endParaRPr lang="en-US" dirty="0"/>
          </a:p>
          <a:p>
            <a:pPr lvl="1"/>
            <a:r>
              <a:rPr lang="en-US" dirty="0"/>
              <a:t>Technical novelties</a:t>
            </a:r>
          </a:p>
          <a:p>
            <a:pPr lvl="1"/>
            <a:r>
              <a:rPr lang="en-US" dirty="0"/>
              <a:t>Implementation</a:t>
            </a:r>
          </a:p>
          <a:p>
            <a:r>
              <a:rPr lang="en-US" dirty="0"/>
              <a:t>Generative Adversarial Networks</a:t>
            </a:r>
          </a:p>
          <a:p>
            <a:pPr lvl="1"/>
            <a:r>
              <a:rPr lang="en-US" dirty="0"/>
              <a:t>Technical novelties</a:t>
            </a:r>
          </a:p>
          <a:p>
            <a:pPr lvl="1"/>
            <a:r>
              <a:rPr lang="en-US" dirty="0"/>
              <a:t>Implementation</a:t>
            </a:r>
          </a:p>
          <a:p>
            <a:r>
              <a:rPr lang="en-US" dirty="0"/>
              <a:t>Research Example: Motion Sensor-Based Fall Detection and Prediction</a:t>
            </a:r>
          </a:p>
          <a:p>
            <a:r>
              <a:rPr lang="en-US" dirty="0"/>
              <a:t>Conclusions</a:t>
            </a:r>
          </a:p>
          <a:p>
            <a:r>
              <a:rPr lang="en-US" dirty="0"/>
              <a:t>Appendix</a:t>
            </a:r>
          </a:p>
        </p:txBody>
      </p:sp>
      <p:sp>
        <p:nvSpPr>
          <p:cNvPr id="4" name="Slide Number Placeholder 3"/>
          <p:cNvSpPr>
            <a:spLocks noGrp="1"/>
          </p:cNvSpPr>
          <p:nvPr>
            <p:ph type="sldNum" sz="quarter" idx="12"/>
          </p:nvPr>
        </p:nvSpPr>
        <p:spPr/>
        <p:txBody>
          <a:bodyPr/>
          <a:lstStyle/>
          <a:p>
            <a:fld id="{AE956BBE-3D31-4B0A-BF98-054C39F2604A}" type="slidenum">
              <a:rPr lang="en-US" smtClean="0"/>
              <a:t>3</a:t>
            </a:fld>
            <a:endParaRPr lang="en-US"/>
          </a:p>
        </p:txBody>
      </p:sp>
    </p:spTree>
    <p:extLst>
      <p:ext uri="{BB962C8B-B14F-4D97-AF65-F5344CB8AC3E}">
        <p14:creationId xmlns:p14="http://schemas.microsoft.com/office/powerpoint/2010/main" val="27924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70000" lnSpcReduction="20000"/>
          </a:bodyPr>
          <a:lstStyle/>
          <a:p>
            <a:r>
              <a:rPr lang="en-US" dirty="0">
                <a:solidFill>
                  <a:schemeClr val="bg1">
                    <a:lumMod val="65000"/>
                  </a:schemeClr>
                </a:solidFill>
              </a:rPr>
              <a:t>Introduction</a:t>
            </a:r>
          </a:p>
          <a:p>
            <a:pPr lvl="1"/>
            <a:r>
              <a:rPr lang="en-US" dirty="0">
                <a:solidFill>
                  <a:schemeClr val="bg1">
                    <a:lumMod val="65000"/>
                  </a:schemeClr>
                </a:solidFill>
              </a:rPr>
              <a:t>Traditional Generative Models</a:t>
            </a:r>
          </a:p>
          <a:p>
            <a:pPr lvl="1"/>
            <a:r>
              <a:rPr lang="en-US" dirty="0">
                <a:solidFill>
                  <a:schemeClr val="bg1">
                    <a:lumMod val="65000"/>
                  </a:schemeClr>
                </a:solidFill>
              </a:rPr>
              <a:t>Deep Generative Models</a:t>
            </a:r>
          </a:p>
          <a:p>
            <a:pPr lvl="1"/>
            <a:r>
              <a:rPr lang="en-US" dirty="0">
                <a:solidFill>
                  <a:schemeClr val="bg1">
                    <a:lumMod val="65000"/>
                  </a:schemeClr>
                </a:solidFill>
              </a:rPr>
              <a:t>Example Applications</a:t>
            </a:r>
          </a:p>
          <a:p>
            <a:r>
              <a:rPr lang="en-US" dirty="0">
                <a:solidFill>
                  <a:schemeClr val="bg1">
                    <a:lumMod val="65000"/>
                  </a:schemeClr>
                </a:solidFill>
              </a:rPr>
              <a:t>Deep Belief Networks</a:t>
            </a:r>
          </a:p>
          <a:p>
            <a:r>
              <a:rPr lang="en-US" dirty="0" err="1">
                <a:solidFill>
                  <a:schemeClr val="bg1">
                    <a:lumMod val="65000"/>
                  </a:schemeClr>
                </a:solidFill>
              </a:rPr>
              <a:t>Variational</a:t>
            </a:r>
            <a:r>
              <a:rPr lang="en-US" dirty="0">
                <a:solidFill>
                  <a:schemeClr val="bg1">
                    <a:lumMod val="65000"/>
                  </a:schemeClr>
                </a:solidFill>
              </a:rPr>
              <a:t> </a:t>
            </a:r>
            <a:r>
              <a:rPr lang="en-US" dirty="0" err="1">
                <a:solidFill>
                  <a:schemeClr val="bg1">
                    <a:lumMod val="65000"/>
                  </a:schemeClr>
                </a:solidFill>
              </a:rPr>
              <a:t>Autoencoder</a:t>
            </a:r>
            <a:endParaRPr lang="en-US" dirty="0">
              <a:solidFill>
                <a:schemeClr val="bg1">
                  <a:lumMod val="65000"/>
                </a:schemeClr>
              </a:solidFill>
            </a:endParaRP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b="1" dirty="0"/>
              <a:t>Generative Adversarial Networks</a:t>
            </a:r>
          </a:p>
          <a:p>
            <a:pPr lvl="1"/>
            <a:r>
              <a:rPr lang="en-US" b="1" dirty="0"/>
              <a:t>Technical novelties</a:t>
            </a:r>
          </a:p>
          <a:p>
            <a:pPr lvl="1"/>
            <a:r>
              <a:rPr lang="en-US" b="1" dirty="0"/>
              <a:t>Implementation</a:t>
            </a:r>
          </a:p>
          <a:p>
            <a:r>
              <a:rPr lang="en-US" dirty="0">
                <a:solidFill>
                  <a:schemeClr val="bg1">
                    <a:lumMod val="65000"/>
                  </a:schemeClr>
                </a:solidFill>
              </a:rPr>
              <a:t>Research Example: Motion Sensor-Based Fall Detection and Prediction</a:t>
            </a:r>
          </a:p>
          <a:p>
            <a:r>
              <a:rPr lang="en-US" dirty="0">
                <a:solidFill>
                  <a:schemeClr val="bg1">
                    <a:lumMod val="65000"/>
                  </a:schemeClr>
                </a:solidFill>
              </a:rPr>
              <a:t>Conclusions</a:t>
            </a:r>
          </a:p>
          <a:p>
            <a:r>
              <a:rPr lang="en-US" dirty="0">
                <a:solidFill>
                  <a:schemeClr val="bg1">
                    <a:lumMod val="65000"/>
                  </a:schemeClr>
                </a:solidFill>
              </a:rPr>
              <a:t>Appendix</a:t>
            </a:r>
          </a:p>
        </p:txBody>
      </p:sp>
      <p:sp>
        <p:nvSpPr>
          <p:cNvPr id="4" name="Slide Number Placeholder 3"/>
          <p:cNvSpPr>
            <a:spLocks noGrp="1"/>
          </p:cNvSpPr>
          <p:nvPr>
            <p:ph type="sldNum" sz="quarter" idx="12"/>
          </p:nvPr>
        </p:nvSpPr>
        <p:spPr/>
        <p:txBody>
          <a:bodyPr/>
          <a:lstStyle/>
          <a:p>
            <a:fld id="{AE956BBE-3D31-4B0A-BF98-054C39F2604A}" type="slidenum">
              <a:rPr lang="en-US" smtClean="0"/>
              <a:t>30</a:t>
            </a:fld>
            <a:endParaRPr lang="en-US"/>
          </a:p>
        </p:txBody>
      </p:sp>
    </p:spTree>
    <p:extLst>
      <p:ext uri="{BB962C8B-B14F-4D97-AF65-F5344CB8AC3E}">
        <p14:creationId xmlns:p14="http://schemas.microsoft.com/office/powerpoint/2010/main" val="117524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 (GAN)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515600" cy="4665662"/>
              </a:xfrm>
            </p:spPr>
            <p:txBody>
              <a:bodyPr>
                <a:normAutofit fontScale="77500" lnSpcReduction="20000"/>
              </a:bodyPr>
              <a:lstStyle/>
              <a:p>
                <a:r>
                  <a:rPr lang="en-US" dirty="0"/>
                  <a:t>GANs are a category of deep generative models that introduce an </a:t>
                </a:r>
                <a:r>
                  <a:rPr lang="en-US" i="1" dirty="0"/>
                  <a:t>adversarial approach</a:t>
                </a:r>
                <a:r>
                  <a:rPr lang="en-US" dirty="0"/>
                  <a:t> to learn a dataset’s data distribution.</a:t>
                </a:r>
              </a:p>
              <a:p>
                <a:pPr lvl="1"/>
                <a:endParaRPr lang="en-US" dirty="0"/>
              </a:p>
              <a:p>
                <a:r>
                  <a:rPr lang="en-US" dirty="0"/>
                  <a:t>The adversarial approach:</a:t>
                </a:r>
              </a:p>
              <a:p>
                <a:pPr lvl="1"/>
                <a:r>
                  <a:rPr lang="en-US" dirty="0"/>
                  <a:t>Two networks: a </a:t>
                </a:r>
                <a:r>
                  <a:rPr lang="en-US" i="1" dirty="0"/>
                  <a:t>generative</a:t>
                </a:r>
                <a:r>
                  <a:rPr lang="en-US" dirty="0"/>
                  <a:t> network and a </a:t>
                </a:r>
                <a:r>
                  <a:rPr lang="en-US" i="1" dirty="0"/>
                  <a:t>discriminative</a:t>
                </a:r>
                <a:r>
                  <a:rPr lang="en-US" dirty="0"/>
                  <a:t> network, playing against each other in a zero-sum game</a:t>
                </a:r>
              </a:p>
              <a:p>
                <a:pPr lvl="1">
                  <a:lnSpc>
                    <a:spcPct val="120000"/>
                  </a:lnSpc>
                </a:pPr>
                <a:r>
                  <a:rPr lang="en-US" b="1" dirty="0"/>
                  <a:t>Generative</a:t>
                </a:r>
                <a:r>
                  <a:rPr lang="en-US" dirty="0"/>
                  <a:t> network </a:t>
                </a:r>
                <a14:m>
                  <m:oMath xmlns:m="http://schemas.openxmlformats.org/officeDocument/2006/math">
                    <m:r>
                      <a:rPr lang="en-US" i="1" dirty="0" smtClean="0">
                        <a:latin typeface="Cambria Math" panose="02040503050406030204" pitchFamily="18" charset="0"/>
                      </a:rPr>
                      <m:t>𝐺</m:t>
                    </m:r>
                    <m:r>
                      <a:rPr lang="en-US" b="0" i="1" dirty="0" smtClean="0">
                        <a:latin typeface="Cambria Math" panose="02040503050406030204" pitchFamily="18" charset="0"/>
                      </a:rPr>
                      <m:t>(</m:t>
                    </m:r>
                    <m:r>
                      <a:rPr lang="en-US" b="1" i="1" dirty="0" smtClean="0">
                        <a:latin typeface="Cambria Math" panose="02040503050406030204" pitchFamily="18" charset="0"/>
                      </a:rPr>
                      <m:t>𝒛</m:t>
                    </m:r>
                    <m:r>
                      <a:rPr lang="en-US" b="0" i="1" dirty="0" smtClean="0">
                        <a:latin typeface="Cambria Math" panose="02040503050406030204" pitchFamily="18" charset="0"/>
                      </a:rPr>
                      <m:t>)</m:t>
                    </m:r>
                  </m:oMath>
                </a14:m>
                <a:r>
                  <a:rPr lang="en-US" dirty="0"/>
                  <a:t>: learns data generating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𝑑𝑎𝑡𝑎</m:t>
                        </m:r>
                      </m:sub>
                    </m:sSub>
                  </m:oMath>
                </a14:m>
                <a:r>
                  <a:rPr lang="en-US" dirty="0"/>
                  <a:t> and then generates “counterfeit” samples </a:t>
                </a:r>
                <a14:m>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𝑔</m:t>
                        </m:r>
                      </m:sub>
                    </m:sSub>
                  </m:oMath>
                </a14:m>
                <a:r>
                  <a:rPr lang="en-US" dirty="0"/>
                  <a:t>, given input noise variables </a:t>
                </a:r>
                <a14:m>
                  <m:oMath xmlns:m="http://schemas.openxmlformats.org/officeDocument/2006/math">
                    <m:r>
                      <a:rPr lang="en-US" b="1" i="1" smtClean="0">
                        <a:latin typeface="Cambria Math" panose="02040503050406030204" pitchFamily="18" charset="0"/>
                      </a:rPr>
                      <m:t>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1" i="1" smtClean="0">
                            <a:latin typeface="Cambria Math" panose="02040503050406030204" pitchFamily="18" charset="0"/>
                          </a:rPr>
                          <m:t>𝒛</m:t>
                        </m:r>
                      </m:sub>
                    </m:sSub>
                    <m:r>
                      <a:rPr lang="en-US" b="0" i="1" smtClean="0">
                        <a:latin typeface="Cambria Math" panose="02040503050406030204" pitchFamily="18" charset="0"/>
                      </a:rPr>
                      <m:t> (</m:t>
                    </m:r>
                    <m:r>
                      <a:rPr lang="en-US" b="1" i="1" smtClean="0">
                        <a:latin typeface="Cambria Math" panose="02040503050406030204" pitchFamily="18" charset="0"/>
                      </a:rPr>
                      <m:t>𝒛</m:t>
                    </m:r>
                    <m:r>
                      <a:rPr lang="en-US" b="0" i="1" smtClean="0">
                        <a:latin typeface="Cambria Math" panose="02040503050406030204" pitchFamily="18" charset="0"/>
                      </a:rPr>
                      <m:t>)</m:t>
                    </m:r>
                  </m:oMath>
                </a14:m>
                <a:r>
                  <a:rPr lang="en-US" dirty="0"/>
                  <a:t>.</a:t>
                </a:r>
              </a:p>
              <a:p>
                <a:pPr lvl="1">
                  <a:lnSpc>
                    <a:spcPct val="120000"/>
                  </a:lnSpc>
                </a:pPr>
                <a:r>
                  <a:rPr lang="en-US" b="1" dirty="0"/>
                  <a:t>Discriminative</a:t>
                </a:r>
                <a:r>
                  <a:rPr lang="en-US" dirty="0"/>
                  <a:t> network </a:t>
                </a:r>
                <a14:m>
                  <m:oMath xmlns:m="http://schemas.openxmlformats.org/officeDocument/2006/math">
                    <m:r>
                      <a:rPr lang="en-US" i="1" dirty="0" smtClean="0">
                        <a:latin typeface="Cambria Math" panose="02040503050406030204" pitchFamily="18" charset="0"/>
                      </a:rPr>
                      <m:t>𝐷</m:t>
                    </m:r>
                    <m:r>
                      <a:rPr lang="en-US" b="0" i="1" dirty="0" smtClean="0">
                        <a:latin typeface="Cambria Math" panose="02040503050406030204" pitchFamily="18" charset="0"/>
                      </a:rPr>
                      <m:t>(</m:t>
                    </m:r>
                    <m:r>
                      <a:rPr lang="en-US" b="1" i="1" dirty="0" smtClean="0">
                        <a:latin typeface="Cambria Math" panose="02040503050406030204" pitchFamily="18" charset="0"/>
                      </a:rPr>
                      <m:t>𝒙</m:t>
                    </m:r>
                    <m:r>
                      <a:rPr lang="en-US" b="0" i="1" dirty="0" smtClean="0">
                        <a:latin typeface="Cambria Math" panose="02040503050406030204" pitchFamily="18" charset="0"/>
                      </a:rPr>
                      <m:t>)</m:t>
                    </m:r>
                  </m:oMath>
                </a14:m>
                <a:r>
                  <a:rPr lang="en-US" dirty="0"/>
                  <a:t>: discriminates an input </a:t>
                </a:r>
                <a14:m>
                  <m:oMath xmlns:m="http://schemas.openxmlformats.org/officeDocument/2006/math">
                    <m:r>
                      <a:rPr lang="en-US" b="1" i="1" dirty="0" smtClean="0">
                        <a:latin typeface="Cambria Math" panose="02040503050406030204" pitchFamily="18" charset="0"/>
                      </a:rPr>
                      <m:t>𝒙</m:t>
                    </m:r>
                  </m:oMath>
                </a14:m>
                <a:r>
                  <a:rPr lang="en-US" dirty="0"/>
                  <a:t> between actual data samples </a:t>
                </a:r>
                <a14:m>
                  <m:oMath xmlns:m="http://schemas.openxmlformats.org/officeDocument/2006/math">
                    <m:r>
                      <a:rPr lang="en-US" b="1" i="1" dirty="0">
                        <a:latin typeface="Cambria Math" panose="02040503050406030204" pitchFamily="18" charset="0"/>
                      </a:rPr>
                      <m:t>𝒙</m:t>
                    </m:r>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oMath>
                </a14:m>
                <a:r>
                  <a:rPr lang="en-US" dirty="0"/>
                  <a:t> and “counterfeit” samples </a:t>
                </a:r>
                <a14:m>
                  <m:oMath xmlns:m="http://schemas.openxmlformats.org/officeDocument/2006/math">
                    <m:r>
                      <a:rPr lang="en-US" b="1" i="1" dirty="0">
                        <a:latin typeface="Cambria Math" panose="02040503050406030204" pitchFamily="18" charset="0"/>
                      </a:rPr>
                      <m:t>𝒙</m:t>
                    </m:r>
                    <m:r>
                      <a:rPr lang="en-US" b="0" i="1" dirty="0"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𝑔</m:t>
                        </m:r>
                      </m:sub>
                    </m:sSub>
                  </m:oMath>
                </a14:m>
                <a:r>
                  <a:rPr lang="en-US" dirty="0"/>
                  <a:t>. Specifically, </a:t>
                </a:r>
                <a14:m>
                  <m:oMath xmlns:m="http://schemas.openxmlformats.org/officeDocument/2006/math">
                    <m:r>
                      <a:rPr lang="en-US" i="1" dirty="0">
                        <a:latin typeface="Cambria Math" panose="02040503050406030204" pitchFamily="18" charset="0"/>
                      </a:rPr>
                      <m:t>𝐷</m:t>
                    </m:r>
                    <m:d>
                      <m:dPr>
                        <m:ctrlPr>
                          <a:rPr lang="en-US" i="1" dirty="0">
                            <a:latin typeface="Cambria Math" panose="02040503050406030204" pitchFamily="18" charset="0"/>
                          </a:rPr>
                        </m:ctrlPr>
                      </m:dPr>
                      <m:e>
                        <m:r>
                          <a:rPr lang="en-US" b="1" i="1" dirty="0">
                            <a:latin typeface="Cambria Math" panose="02040503050406030204" pitchFamily="18" charset="0"/>
                          </a:rPr>
                          <m:t>𝒙</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m:t>
                    </m:r>
                    <m:r>
                      <a:rPr lang="en-US" b="1" i="1" dirty="0">
                        <a:latin typeface="Cambria Math" panose="02040503050406030204" pitchFamily="18" charset="0"/>
                      </a:rPr>
                      <m:t>𝒙</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𝑑𝑎𝑡𝑎</m:t>
                        </m:r>
                      </m:sub>
                    </m:sSub>
                    <m:r>
                      <a:rPr lang="en-US" b="0" i="1" dirty="0" smtClean="0">
                        <a:latin typeface="Cambria Math" panose="02040503050406030204" pitchFamily="18" charset="0"/>
                      </a:rPr>
                      <m:t>)</m:t>
                    </m:r>
                  </m:oMath>
                </a14:m>
                <a:r>
                  <a:rPr lang="en-US" dirty="0"/>
                  <a:t>.</a:t>
                </a:r>
              </a:p>
              <a:p>
                <a:pPr lvl="1">
                  <a:lnSpc>
                    <a:spcPct val="120000"/>
                  </a:lnSpc>
                </a:pPr>
                <a:r>
                  <a:rPr lang="en-US" dirty="0"/>
                  <a:t>Adversarial: (1) </a:t>
                </a:r>
                <a14:m>
                  <m:oMath xmlns:m="http://schemas.openxmlformats.org/officeDocument/2006/math">
                    <m:r>
                      <a:rPr lang="en-US" i="1" dirty="0" smtClean="0">
                        <a:latin typeface="Cambria Math" panose="02040503050406030204" pitchFamily="18" charset="0"/>
                      </a:rPr>
                      <m:t>𝐷</m:t>
                    </m:r>
                  </m:oMath>
                </a14:m>
                <a:r>
                  <a:rPr lang="en-US" dirty="0"/>
                  <a:t> aims to maximize the probability of assigning correct labels to both </a:t>
                </a:r>
                <a14:m>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𝑑𝑎𝑡𝑎</m:t>
                        </m:r>
                      </m:sub>
                    </m:sSub>
                  </m:oMath>
                </a14:m>
                <a:r>
                  <a:rPr lang="en-US" dirty="0"/>
                  <a:t> and </a:t>
                </a:r>
                <a14:m>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𝑔</m:t>
                        </m:r>
                      </m:sub>
                    </m:sSub>
                  </m:oMath>
                </a14:m>
                <a:r>
                  <a:rPr lang="en-US" dirty="0"/>
                  <a:t>; (2) </a:t>
                </a:r>
                <a14:m>
                  <m:oMath xmlns:m="http://schemas.openxmlformats.org/officeDocument/2006/math">
                    <m:r>
                      <a:rPr lang="en-US" i="1" dirty="0" smtClean="0">
                        <a:latin typeface="Cambria Math" panose="02040503050406030204" pitchFamily="18" charset="0"/>
                      </a:rPr>
                      <m:t>𝐺</m:t>
                    </m:r>
                  </m:oMath>
                </a14:m>
                <a:r>
                  <a:rPr lang="en-US" dirty="0"/>
                  <a:t> aims to minimize the probability of </a:t>
                </a:r>
                <a14:m>
                  <m:oMath xmlns:m="http://schemas.openxmlformats.org/officeDocument/2006/math">
                    <m:r>
                      <a:rPr lang="en-US" i="1" dirty="0">
                        <a:latin typeface="Cambria Math" panose="02040503050406030204" pitchFamily="18" charset="0"/>
                      </a:rPr>
                      <m:t>𝐷</m:t>
                    </m:r>
                  </m:oMath>
                </a14:m>
                <a:r>
                  <a:rPr lang="en-US" dirty="0"/>
                  <a:t> assigning the “counterfeit” label to </a:t>
                </a:r>
                <a14:m>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𝑔</m:t>
                        </m:r>
                      </m:sub>
                    </m:sSub>
                  </m:oMath>
                </a14:m>
                <a:r>
                  <a:rPr lang="en-US" dirty="0"/>
                  <a:t>.</a:t>
                </a:r>
              </a:p>
              <a:p>
                <a:pPr lvl="2">
                  <a:lnSpc>
                    <a:spcPct val="120000"/>
                  </a:lnSpc>
                </a:pPr>
                <a:endParaRPr lang="en-US" dirty="0"/>
              </a:p>
              <a:p>
                <a:r>
                  <a:rPr lang="en-US" dirty="0"/>
                  <a:t>The objective is to learn the data generating distribution through </a:t>
                </a:r>
                <a14:m>
                  <m:oMath xmlns:m="http://schemas.openxmlformats.org/officeDocument/2006/math">
                    <m:r>
                      <a:rPr lang="en-US" i="1" dirty="0">
                        <a:latin typeface="Cambria Math" panose="02040503050406030204" pitchFamily="18" charset="0"/>
                      </a:rPr>
                      <m:t>𝐺</m:t>
                    </m:r>
                    <m:r>
                      <a:rPr lang="en-US" i="1" dirty="0">
                        <a:latin typeface="Cambria Math" panose="02040503050406030204" pitchFamily="18" charset="0"/>
                      </a:rPr>
                      <m:t>(</m:t>
                    </m:r>
                    <m:r>
                      <a:rPr lang="en-US" b="1" i="1" dirty="0">
                        <a:latin typeface="Cambria Math" panose="02040503050406030204" pitchFamily="18" charset="0"/>
                      </a:rPr>
                      <m:t>𝒛</m:t>
                    </m:r>
                    <m:r>
                      <a:rPr lang="en-US" i="1" dirty="0">
                        <a:latin typeface="Cambria Math" panose="02040503050406030204" pitchFamily="18" charset="0"/>
                      </a:rPr>
                      <m:t>)</m:t>
                    </m:r>
                  </m:oMath>
                </a14:m>
                <a:r>
                  <a:rPr lang="en-US" dirty="0"/>
                  <a:t>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𝑔</m:t>
                        </m:r>
                      </m:sub>
                    </m:sSub>
                  </m:oMath>
                </a14:m>
                <a:r>
                  <a:rPr lang="en-US" dirty="0"/>
                  <a:t> resembles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𝑑𝑎𝑡𝑎</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515600" cy="4665662"/>
              </a:xfrm>
              <a:blipFill>
                <a:blip r:embed="rId2"/>
                <a:stretch>
                  <a:fillRect l="-696" t="-2611" r="-638" b="-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E956BBE-3D31-4B0A-BF98-054C39F2604A}" type="slidenum">
              <a:rPr lang="en-US" smtClean="0"/>
              <a:t>31</a:t>
            </a:fld>
            <a:endParaRPr lang="en-US"/>
          </a:p>
        </p:txBody>
      </p:sp>
    </p:spTree>
    <p:extLst>
      <p:ext uri="{BB962C8B-B14F-4D97-AF65-F5344CB8AC3E}">
        <p14:creationId xmlns:p14="http://schemas.microsoft.com/office/powerpoint/2010/main" val="1847062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The Adversarial Approach</a:t>
            </a:r>
          </a:p>
        </p:txBody>
      </p:sp>
      <p:sp>
        <p:nvSpPr>
          <p:cNvPr id="4" name="Slide Number Placeholder 3"/>
          <p:cNvSpPr>
            <a:spLocks noGrp="1"/>
          </p:cNvSpPr>
          <p:nvPr>
            <p:ph type="sldNum" sz="quarter" idx="12"/>
          </p:nvPr>
        </p:nvSpPr>
        <p:spPr/>
        <p:txBody>
          <a:bodyPr/>
          <a:lstStyle/>
          <a:p>
            <a:fld id="{AE956BBE-3D31-4B0A-BF98-054C39F2604A}" type="slidenum">
              <a:rPr lang="en-US" smtClean="0"/>
              <a:t>32</a:t>
            </a:fld>
            <a:endParaRPr lang="en-US"/>
          </a:p>
        </p:txBody>
      </p:sp>
      <p:pic>
        <p:nvPicPr>
          <p:cNvPr id="5" name="图片 6">
            <a:extLst>
              <a:ext uri="{FF2B5EF4-FFF2-40B4-BE49-F238E27FC236}">
                <a16:creationId xmlns:a16="http://schemas.microsoft.com/office/drawing/2014/main" id="{61B04FF1-CB60-420B-8BF4-F0AB6080B4EB}"/>
              </a:ext>
            </a:extLst>
          </p:cNvPr>
          <p:cNvPicPr>
            <a:picLocks noChangeAspect="1"/>
          </p:cNvPicPr>
          <p:nvPr/>
        </p:nvPicPr>
        <p:blipFill>
          <a:blip r:embed="rId2"/>
          <a:stretch>
            <a:fillRect/>
          </a:stretch>
        </p:blipFill>
        <p:spPr>
          <a:xfrm>
            <a:off x="5906435" y="1694688"/>
            <a:ext cx="950175" cy="945733"/>
          </a:xfrm>
          <a:prstGeom prst="rect">
            <a:avLst/>
          </a:prstGeom>
          <a:ln w="19050">
            <a:noFill/>
          </a:ln>
        </p:spPr>
      </p:pic>
      <p:pic>
        <p:nvPicPr>
          <p:cNvPr id="6" name="图片 7">
            <a:extLst>
              <a:ext uri="{FF2B5EF4-FFF2-40B4-BE49-F238E27FC236}">
                <a16:creationId xmlns:a16="http://schemas.microsoft.com/office/drawing/2014/main" id="{351CF971-3A08-40B6-8E4D-2CB8C9F4FACB}"/>
              </a:ext>
            </a:extLst>
          </p:cNvPr>
          <p:cNvPicPr>
            <a:picLocks noChangeAspect="1"/>
          </p:cNvPicPr>
          <p:nvPr/>
        </p:nvPicPr>
        <p:blipFill>
          <a:blip r:embed="rId3"/>
          <a:stretch>
            <a:fillRect/>
          </a:stretch>
        </p:blipFill>
        <p:spPr>
          <a:xfrm>
            <a:off x="5906436" y="3285938"/>
            <a:ext cx="950175" cy="928433"/>
          </a:xfrm>
          <a:prstGeom prst="rect">
            <a:avLst/>
          </a:prstGeom>
          <a:ln w="19050">
            <a:noFill/>
          </a:ln>
        </p:spPr>
      </p:pic>
      <mc:AlternateContent xmlns:mc="http://schemas.openxmlformats.org/markup-compatibility/2006" xmlns:a14="http://schemas.microsoft.com/office/drawing/2010/main">
        <mc:Choice Requires="a14">
          <p:sp>
            <p:nvSpPr>
              <p:cNvPr id="7" name="Rectangle 6"/>
              <p:cNvSpPr/>
              <p:nvPr/>
            </p:nvSpPr>
            <p:spPr>
              <a:xfrm>
                <a:off x="4140183" y="1694688"/>
                <a:ext cx="1175205"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sz="2400" b="1" i="1" dirty="0" smtClean="0">
                          <a:solidFill>
                            <a:sysClr val="windowText" lastClr="000000"/>
                          </a:solidFill>
                          <a:latin typeface="Cambria Math" panose="02040503050406030204" pitchFamily="18" charset="0"/>
                        </a:rPr>
                        <m:t>𝒙</m:t>
                      </m:r>
                      <m:r>
                        <a:rPr lang="en-US" sz="2400" i="1" dirty="0">
                          <a:solidFill>
                            <a:sysClr val="windowText" lastClr="000000"/>
                          </a:solidFill>
                          <a:latin typeface="Cambria Math" panose="02040503050406030204" pitchFamily="18" charset="0"/>
                        </a:rPr>
                        <m:t>~</m:t>
                      </m:r>
                      <m:sSub>
                        <m:sSubPr>
                          <m:ctrlPr>
                            <a:rPr lang="en-US" sz="2400" i="1">
                              <a:solidFill>
                                <a:sysClr val="windowText" lastClr="000000"/>
                              </a:solidFill>
                              <a:latin typeface="Cambria Math" panose="02040503050406030204" pitchFamily="18" charset="0"/>
                            </a:rPr>
                          </m:ctrlPr>
                        </m:sSubPr>
                        <m:e>
                          <m:r>
                            <a:rPr lang="en-US" sz="2400" i="1">
                              <a:solidFill>
                                <a:sysClr val="windowText" lastClr="000000"/>
                              </a:solidFill>
                              <a:latin typeface="Cambria Math" panose="02040503050406030204" pitchFamily="18" charset="0"/>
                            </a:rPr>
                            <m:t>𝑝</m:t>
                          </m:r>
                        </m:e>
                        <m:sub>
                          <m:r>
                            <a:rPr lang="en-US" sz="2400" i="1">
                              <a:solidFill>
                                <a:sysClr val="windowText" lastClr="000000"/>
                              </a:solidFill>
                              <a:latin typeface="Cambria Math" panose="02040503050406030204" pitchFamily="18" charset="0"/>
                            </a:rPr>
                            <m:t>𝑑𝑎𝑡𝑎</m:t>
                          </m:r>
                        </m:sub>
                      </m:sSub>
                    </m:oMath>
                  </m:oMathPara>
                </a14:m>
                <a:endParaRPr lang="en-US" dirty="0">
                  <a:solidFill>
                    <a:sysClr val="windowText" lastClr="00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140183" y="1694688"/>
                <a:ext cx="1175205" cy="945732"/>
              </a:xfrm>
              <a:prstGeom prst="rect">
                <a:avLst/>
              </a:prstGeom>
              <a:blipFill>
                <a:blip r:embed="rId4"/>
                <a:stretch>
                  <a:fillRect l="-2551" r="-1020"/>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447657" y="1694688"/>
                <a:ext cx="1190444"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altLang="zh-CN" sz="2400" i="1" smtClean="0">
                          <a:solidFill>
                            <a:schemeClr val="tx1"/>
                          </a:solidFill>
                          <a:latin typeface="Cambria Math" panose="02040503050406030204" pitchFamily="18" charset="0"/>
                        </a:rPr>
                        <m:t>𝐷</m:t>
                      </m:r>
                      <m:d>
                        <m:dPr>
                          <m:ctrlPr>
                            <a:rPr lang="zh-CN"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𝒙</m:t>
                          </m:r>
                        </m:e>
                      </m:d>
                    </m:oMath>
                  </m:oMathPara>
                </a14:m>
                <a:endParaRPr lang="en-US" dirty="0">
                  <a:solidFill>
                    <a:sysClr val="windowText" lastClr="0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7447657" y="1694688"/>
                <a:ext cx="1190444" cy="945732"/>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9229148" y="1694688"/>
                <a:ext cx="1541223"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altLang="zh-CN" sz="2400" i="1" smtClean="0">
                          <a:solidFill>
                            <a:schemeClr val="tx1"/>
                          </a:solidFill>
                          <a:latin typeface="Cambria Math" panose="02040503050406030204" pitchFamily="18" charset="0"/>
                        </a:rPr>
                        <m:t>𝐷</m:t>
                      </m:r>
                      <m:d>
                        <m:dPr>
                          <m:ctrlPr>
                            <a:rPr lang="zh-CN"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𝒙</m:t>
                          </m:r>
                        </m:e>
                      </m:d>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rPr>
                        <m:t>1</m:t>
                      </m:r>
                    </m:oMath>
                  </m:oMathPara>
                </a14:m>
                <a:endParaRPr lang="en-US" dirty="0">
                  <a:solidFill>
                    <a:sysClr val="windowText" lastClr="0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9229148" y="1694688"/>
                <a:ext cx="1541223" cy="945732"/>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140184" y="3277288"/>
                <a:ext cx="1175205"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sz="2000" b="1" i="1" dirty="0" smtClean="0">
                          <a:solidFill>
                            <a:schemeClr val="tx1"/>
                          </a:solidFill>
                          <a:latin typeface="Cambria Math" panose="02040503050406030204" pitchFamily="18" charset="0"/>
                        </a:rPr>
                        <m:t>𝒙</m:t>
                      </m:r>
                      <m:r>
                        <a:rPr lang="en-US" sz="2000" b="0" i="1" dirty="0" smtClean="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𝐺</m:t>
                      </m:r>
                      <m:r>
                        <a:rPr lang="en-US" sz="2000" i="1" dirty="0">
                          <a:solidFill>
                            <a:schemeClr val="tx1"/>
                          </a:solidFill>
                          <a:latin typeface="Cambria Math" panose="02040503050406030204" pitchFamily="18" charset="0"/>
                        </a:rPr>
                        <m:t>(</m:t>
                      </m:r>
                      <m:r>
                        <a:rPr lang="en-US" sz="2000" b="1" i="1" dirty="0">
                          <a:solidFill>
                            <a:schemeClr val="tx1"/>
                          </a:solidFill>
                          <a:latin typeface="Cambria Math" panose="02040503050406030204" pitchFamily="18" charset="0"/>
                        </a:rPr>
                        <m:t>𝒛</m:t>
                      </m:r>
                      <m:r>
                        <a:rPr lang="en-US" sz="2000" i="1" dirty="0">
                          <a:solidFill>
                            <a:schemeClr val="tx1"/>
                          </a:solidFill>
                          <a:latin typeface="Cambria Math" panose="02040503050406030204" pitchFamily="18" charset="0"/>
                        </a:rPr>
                        <m:t>)</m:t>
                      </m:r>
                    </m:oMath>
                  </m:oMathPara>
                </a14:m>
                <a:endParaRPr lang="en-US" sz="2000" dirty="0">
                  <a:solidFill>
                    <a:sysClr val="windowText" lastClr="0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4140184" y="3277288"/>
                <a:ext cx="1175205" cy="945732"/>
              </a:xfrm>
              <a:prstGeom prst="rect">
                <a:avLst/>
              </a:prstGeom>
              <a:blipFill>
                <a:blip r:embed="rId7"/>
                <a:stretch>
                  <a:fillRect r="-1531"/>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447658" y="3277288"/>
                <a:ext cx="1190444"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altLang="zh-CN" sz="2400" i="1" smtClean="0">
                          <a:solidFill>
                            <a:schemeClr val="tx1"/>
                          </a:solidFill>
                          <a:latin typeface="Cambria Math" panose="02040503050406030204" pitchFamily="18" charset="0"/>
                        </a:rPr>
                        <m:t>𝐷</m:t>
                      </m:r>
                      <m:r>
                        <a:rPr lang="en-US" altLang="zh-CN" sz="2400" b="0" i="1"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𝐺</m:t>
                      </m:r>
                      <m:r>
                        <a:rPr lang="en-US" sz="2400"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𝒛</m:t>
                      </m:r>
                      <m:r>
                        <a:rPr lang="en-US" sz="2400" i="1" dirty="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m:t>
                      </m:r>
                    </m:oMath>
                  </m:oMathPara>
                </a14:m>
                <a:endParaRPr lang="en-US" dirty="0">
                  <a:solidFill>
                    <a:sysClr val="windowText" lastClr="00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447658" y="3277288"/>
                <a:ext cx="1190444" cy="945732"/>
              </a:xfrm>
              <a:prstGeom prst="rect">
                <a:avLst/>
              </a:prstGeom>
              <a:blipFill>
                <a:blip r:embed="rId8"/>
                <a:stretch>
                  <a:fillRect l="-4545" r="-7071"/>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9229148" y="3277288"/>
                <a:ext cx="1541223"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
                    </m:oMathParaPr>
                    <m:oMath xmlns:m="http://schemas.openxmlformats.org/officeDocument/2006/math">
                      <m:r>
                        <a:rPr lang="en-US" altLang="zh-CN" sz="2000" i="1">
                          <a:solidFill>
                            <a:schemeClr val="tx1"/>
                          </a:solidFill>
                          <a:latin typeface="Cambria Math" panose="02040503050406030204" pitchFamily="18" charset="0"/>
                        </a:rPr>
                        <m:t>𝐷</m:t>
                      </m:r>
                      <m:r>
                        <a:rPr lang="en-US" altLang="zh-CN" sz="2000" i="1">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𝐺</m:t>
                      </m:r>
                      <m:r>
                        <a:rPr lang="en-US" sz="2000" i="1" dirty="0">
                          <a:solidFill>
                            <a:schemeClr val="tx1"/>
                          </a:solidFill>
                          <a:latin typeface="Cambria Math" panose="02040503050406030204" pitchFamily="18" charset="0"/>
                        </a:rPr>
                        <m:t>(</m:t>
                      </m:r>
                      <m:r>
                        <a:rPr lang="en-US" sz="2000" b="1" i="1" dirty="0">
                          <a:solidFill>
                            <a:schemeClr val="tx1"/>
                          </a:solidFill>
                          <a:latin typeface="Cambria Math" panose="02040503050406030204" pitchFamily="18" charset="0"/>
                        </a:rPr>
                        <m:t>𝒛</m:t>
                      </m:r>
                      <m:r>
                        <a:rPr lang="en-US" sz="2000" i="1" dirty="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rPr>
                        <m:t>1</m:t>
                      </m:r>
                    </m:oMath>
                  </m:oMathPara>
                </a14:m>
                <a:endParaRPr lang="en-US" sz="2000" dirty="0">
                  <a:solidFill>
                    <a:sysClr val="windowText" lastClr="0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9229148" y="3277288"/>
                <a:ext cx="1541223" cy="945732"/>
              </a:xfrm>
              <a:prstGeom prst="rect">
                <a:avLst/>
              </a:prstGeom>
              <a:blipFill>
                <a:blip r:embed="rId9"/>
                <a:stretch>
                  <a:fillRect l="-2734"/>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373932" y="3277288"/>
                <a:ext cx="1175205"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sz="2400" i="1" dirty="0" smtClean="0">
                          <a:solidFill>
                            <a:schemeClr val="tx1"/>
                          </a:solidFill>
                          <a:latin typeface="Cambria Math" panose="02040503050406030204" pitchFamily="18" charset="0"/>
                        </a:rPr>
                        <m:t>𝐺</m:t>
                      </m:r>
                      <m:r>
                        <a:rPr lang="en-US" sz="2400" i="1" dirty="0" smtClean="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𝒛</m:t>
                      </m:r>
                      <m:r>
                        <a:rPr lang="en-US" sz="2400" i="1" dirty="0">
                          <a:solidFill>
                            <a:schemeClr val="tx1"/>
                          </a:solidFill>
                          <a:latin typeface="Cambria Math" panose="02040503050406030204" pitchFamily="18" charset="0"/>
                        </a:rPr>
                        <m:t>)</m:t>
                      </m:r>
                    </m:oMath>
                  </m:oMathPara>
                </a14:m>
                <a:endParaRPr lang="en-US" dirty="0">
                  <a:solidFill>
                    <a:sysClr val="windowText" lastClr="0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2373932" y="3277288"/>
                <a:ext cx="1175205" cy="945732"/>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07680" y="3277288"/>
                <a:ext cx="1175205"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𝒛</m:t>
                      </m:r>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b="1" i="1">
                              <a:solidFill>
                                <a:schemeClr val="tx1"/>
                              </a:solidFill>
                              <a:latin typeface="Cambria Math" panose="02040503050406030204" pitchFamily="18" charset="0"/>
                            </a:rPr>
                            <m:t>𝒛</m:t>
                          </m:r>
                        </m:sub>
                      </m:sSub>
                      <m:r>
                        <a:rPr lang="en-US" sz="2400" i="1">
                          <a:solidFill>
                            <a:schemeClr val="tx1"/>
                          </a:solidFill>
                          <a:latin typeface="Cambria Math" panose="02040503050406030204" pitchFamily="18" charset="0"/>
                        </a:rPr>
                        <m:t> (</m:t>
                      </m:r>
                      <m:r>
                        <a:rPr lang="en-US" sz="2400" b="1" i="1">
                          <a:solidFill>
                            <a:schemeClr val="tx1"/>
                          </a:solidFill>
                          <a:latin typeface="Cambria Math" panose="02040503050406030204" pitchFamily="18" charset="0"/>
                        </a:rPr>
                        <m:t>𝒛</m:t>
                      </m:r>
                      <m:r>
                        <a:rPr lang="en-US" sz="240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07680" y="3277288"/>
                <a:ext cx="1175205" cy="945732"/>
              </a:xfrm>
              <a:prstGeom prst="rect">
                <a:avLst/>
              </a:prstGeom>
              <a:blipFill>
                <a:blip r:embed="rId11"/>
                <a:stretch>
                  <a:fillRect l="-4615" r="-10256"/>
                </a:stretch>
              </a:blipFill>
              <a:ln w="19050">
                <a:solidFill>
                  <a:schemeClr val="tx1"/>
                </a:solidFill>
              </a:ln>
            </p:spPr>
            <p:txBody>
              <a:bodyPr/>
              <a:lstStyle/>
              <a:p>
                <a:r>
                  <a:rPr lang="en-US">
                    <a:noFill/>
                  </a:rPr>
                  <a:t> </a:t>
                </a:r>
              </a:p>
            </p:txBody>
          </p:sp>
        </mc:Fallback>
      </mc:AlternateContent>
      <p:cxnSp>
        <p:nvCxnSpPr>
          <p:cNvPr id="18" name="Straight Arrow Connector 17"/>
          <p:cNvCxnSpPr>
            <a:stCxn id="7" idx="3"/>
            <a:endCxn id="5" idx="1"/>
          </p:cNvCxnSpPr>
          <p:nvPr/>
        </p:nvCxnSpPr>
        <p:spPr>
          <a:xfrm>
            <a:off x="5315388" y="2167554"/>
            <a:ext cx="5910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a:endCxn id="8" idx="1"/>
          </p:cNvCxnSpPr>
          <p:nvPr/>
        </p:nvCxnSpPr>
        <p:spPr>
          <a:xfrm flipV="1">
            <a:off x="6856610" y="2167554"/>
            <a:ext cx="5910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3"/>
            <a:endCxn id="9" idx="1"/>
          </p:cNvCxnSpPr>
          <p:nvPr/>
        </p:nvCxnSpPr>
        <p:spPr>
          <a:xfrm>
            <a:off x="8638101" y="2167554"/>
            <a:ext cx="591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782885" y="3750154"/>
            <a:ext cx="591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549137" y="3750154"/>
            <a:ext cx="591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6" idx="1"/>
          </p:cNvCxnSpPr>
          <p:nvPr/>
        </p:nvCxnSpPr>
        <p:spPr>
          <a:xfrm>
            <a:off x="5315389" y="3750154"/>
            <a:ext cx="5910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3"/>
            <a:endCxn id="11" idx="1"/>
          </p:cNvCxnSpPr>
          <p:nvPr/>
        </p:nvCxnSpPr>
        <p:spPr>
          <a:xfrm flipV="1">
            <a:off x="6856611" y="3750154"/>
            <a:ext cx="5910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3"/>
            <a:endCxn id="12" idx="1"/>
          </p:cNvCxnSpPr>
          <p:nvPr/>
        </p:nvCxnSpPr>
        <p:spPr>
          <a:xfrm>
            <a:off x="8638102" y="3750154"/>
            <a:ext cx="5910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22924" y="1248549"/>
            <a:ext cx="5576398" cy="461665"/>
          </a:xfrm>
          <a:prstGeom prst="rect">
            <a:avLst/>
          </a:prstGeom>
          <a:noFill/>
        </p:spPr>
        <p:txBody>
          <a:bodyPr wrap="none" rtlCol="0">
            <a:spAutoFit/>
          </a:bodyPr>
          <a:lstStyle/>
          <a:p>
            <a:r>
              <a:rPr lang="en-US" sz="2400" dirty="0"/>
              <a:t>Actual sample drawn from the actual data:</a:t>
            </a:r>
          </a:p>
        </p:txBody>
      </p:sp>
      <mc:AlternateContent xmlns:mc="http://schemas.openxmlformats.org/markup-compatibility/2006" xmlns:a14="http://schemas.microsoft.com/office/drawing/2010/main">
        <mc:Choice Requires="a14">
          <p:sp>
            <p:nvSpPr>
              <p:cNvPr id="35" name="TextBox 34"/>
              <p:cNvSpPr txBox="1"/>
              <p:nvPr/>
            </p:nvSpPr>
            <p:spPr>
              <a:xfrm>
                <a:off x="607680" y="2816407"/>
                <a:ext cx="5034755" cy="461665"/>
              </a:xfrm>
              <a:prstGeom prst="rect">
                <a:avLst/>
              </a:prstGeom>
              <a:noFill/>
            </p:spPr>
            <p:txBody>
              <a:bodyPr wrap="square" rtlCol="0">
                <a:spAutoFit/>
              </a:bodyPr>
              <a:lstStyle/>
              <a:p>
                <a:r>
                  <a:rPr lang="en-US" sz="2400" dirty="0"/>
                  <a:t>Counterfeit sample if </a:t>
                </a:r>
                <a14:m>
                  <m:oMath xmlns:m="http://schemas.openxmlformats.org/officeDocument/2006/math">
                    <m:r>
                      <a:rPr lang="en-US" sz="2400" i="1" dirty="0">
                        <a:latin typeface="Cambria Math" panose="02040503050406030204" pitchFamily="18" charset="0"/>
                      </a:rPr>
                      <m:t>𝐺</m:t>
                    </m:r>
                    <m:r>
                      <a:rPr lang="en-US" sz="2400" i="1" dirty="0">
                        <a:latin typeface="Cambria Math" panose="02040503050406030204" pitchFamily="18" charset="0"/>
                      </a:rPr>
                      <m:t>(</m:t>
                    </m:r>
                    <m:r>
                      <a:rPr lang="en-US" sz="2400" b="1" i="1" dirty="0">
                        <a:latin typeface="Cambria Math" panose="02040503050406030204" pitchFamily="18" charset="0"/>
                      </a:rPr>
                      <m:t>𝒛</m:t>
                    </m:r>
                    <m:r>
                      <a:rPr lang="en-US" sz="2400" i="1" dirty="0">
                        <a:latin typeface="Cambria Math" panose="02040503050406030204" pitchFamily="18" charset="0"/>
                      </a:rPr>
                      <m:t>)</m:t>
                    </m:r>
                  </m:oMath>
                </a14:m>
                <a:r>
                  <a:rPr lang="en-US" sz="2400" dirty="0"/>
                  <a:t> is stronger:</a:t>
                </a:r>
              </a:p>
            </p:txBody>
          </p:sp>
        </mc:Choice>
        <mc:Fallback xmlns="">
          <p:sp>
            <p:nvSpPr>
              <p:cNvPr id="35" name="TextBox 34"/>
              <p:cNvSpPr txBox="1">
                <a:spLocks noRot="1" noChangeAspect="1" noMove="1" noResize="1" noEditPoints="1" noAdjustHandles="1" noChangeArrowheads="1" noChangeShapeType="1" noTextEdit="1"/>
              </p:cNvSpPr>
              <p:nvPr/>
            </p:nvSpPr>
            <p:spPr>
              <a:xfrm>
                <a:off x="607680" y="2816407"/>
                <a:ext cx="5034755" cy="461665"/>
              </a:xfrm>
              <a:prstGeom prst="rect">
                <a:avLst/>
              </a:prstGeom>
              <a:blipFill>
                <a:blip r:embed="rId12"/>
                <a:stretch>
                  <a:fillRect l="-1937" t="-10526" b="-28947"/>
                </a:stretch>
              </a:blipFill>
            </p:spPr>
            <p:txBody>
              <a:bodyPr/>
              <a:lstStyle/>
              <a:p>
                <a:r>
                  <a:rPr lang="en-US">
                    <a:noFill/>
                  </a:rPr>
                  <a:t> </a:t>
                </a:r>
              </a:p>
            </p:txBody>
          </p:sp>
        </mc:Fallback>
      </mc:AlternateContent>
      <p:pic>
        <p:nvPicPr>
          <p:cNvPr id="37" name="图片 7">
            <a:extLst>
              <a:ext uri="{FF2B5EF4-FFF2-40B4-BE49-F238E27FC236}">
                <a16:creationId xmlns:a16="http://schemas.microsoft.com/office/drawing/2014/main" id="{351CF971-3A08-40B6-8E4D-2CB8C9F4FACB}"/>
              </a:ext>
            </a:extLst>
          </p:cNvPr>
          <p:cNvPicPr>
            <a:picLocks noChangeAspect="1"/>
          </p:cNvPicPr>
          <p:nvPr/>
        </p:nvPicPr>
        <p:blipFill>
          <a:blip r:embed="rId3"/>
          <a:stretch>
            <a:fillRect/>
          </a:stretch>
        </p:blipFill>
        <p:spPr>
          <a:xfrm>
            <a:off x="5906436" y="5690847"/>
            <a:ext cx="950175" cy="928433"/>
          </a:xfrm>
          <a:prstGeom prst="rect">
            <a:avLst/>
          </a:prstGeom>
          <a:ln w="19050">
            <a:noFill/>
          </a:ln>
        </p:spPr>
      </p:pic>
      <mc:AlternateContent xmlns:mc="http://schemas.openxmlformats.org/markup-compatibility/2006" xmlns:a14="http://schemas.microsoft.com/office/drawing/2010/main">
        <mc:Choice Requires="a14">
          <p:sp>
            <p:nvSpPr>
              <p:cNvPr id="38" name="Rectangle 37"/>
              <p:cNvSpPr/>
              <p:nvPr/>
            </p:nvSpPr>
            <p:spPr>
              <a:xfrm>
                <a:off x="4140184" y="5682197"/>
                <a:ext cx="1175205"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b="1" i="1" dirty="0">
                          <a:solidFill>
                            <a:schemeClr val="tx1"/>
                          </a:solidFill>
                          <a:latin typeface="Cambria Math" panose="02040503050406030204" pitchFamily="18" charset="0"/>
                        </a:rPr>
                        <m:t>𝒙</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𝐺</m:t>
                      </m:r>
                      <m:r>
                        <a:rPr lang="en-US" i="1" dirty="0">
                          <a:solidFill>
                            <a:schemeClr val="tx1"/>
                          </a:solidFill>
                          <a:latin typeface="Cambria Math" panose="02040503050406030204" pitchFamily="18" charset="0"/>
                        </a:rPr>
                        <m:t>(</m:t>
                      </m:r>
                      <m:r>
                        <a:rPr lang="en-US" b="1" i="1" dirty="0">
                          <a:solidFill>
                            <a:schemeClr val="tx1"/>
                          </a:solidFill>
                          <a:latin typeface="Cambria Math" panose="02040503050406030204" pitchFamily="18" charset="0"/>
                        </a:rPr>
                        <m:t>𝒛</m:t>
                      </m:r>
                      <m:r>
                        <a:rPr lang="en-US" i="1" dirty="0">
                          <a:solidFill>
                            <a:schemeClr val="tx1"/>
                          </a:solidFill>
                          <a:latin typeface="Cambria Math" panose="02040503050406030204" pitchFamily="18" charset="0"/>
                        </a:rPr>
                        <m:t>)</m:t>
                      </m:r>
                    </m:oMath>
                  </m:oMathPara>
                </a14:m>
                <a:endParaRPr lang="en-US" dirty="0">
                  <a:solidFill>
                    <a:sysClr val="windowText" lastClr="000000"/>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4140184" y="5682197"/>
                <a:ext cx="1175205" cy="945732"/>
              </a:xfrm>
              <a:prstGeom prst="rect">
                <a:avLst/>
              </a:prstGeom>
              <a:blipFill>
                <a:blip r:embed="rId1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447658" y="5682197"/>
                <a:ext cx="1190444"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altLang="zh-CN" sz="2400" i="1">
                          <a:solidFill>
                            <a:schemeClr val="tx1"/>
                          </a:solidFill>
                          <a:latin typeface="Cambria Math" panose="02040503050406030204" pitchFamily="18" charset="0"/>
                        </a:rPr>
                        <m:t>𝐷</m:t>
                      </m:r>
                      <m:r>
                        <a:rPr lang="en-US" altLang="zh-CN" sz="2400" i="1">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𝐺</m:t>
                      </m:r>
                      <m:r>
                        <a:rPr lang="en-US" sz="2400"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𝒛</m:t>
                      </m:r>
                      <m:r>
                        <a:rPr lang="en-US" sz="2400" i="1" dirty="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m:t>
                      </m:r>
                    </m:oMath>
                  </m:oMathPara>
                </a14:m>
                <a:endParaRPr lang="en-US" sz="2400" dirty="0">
                  <a:solidFill>
                    <a:sysClr val="windowText" lastClr="000000"/>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7447658" y="5682197"/>
                <a:ext cx="1190444" cy="945732"/>
              </a:xfrm>
              <a:prstGeom prst="rect">
                <a:avLst/>
              </a:prstGeom>
              <a:blipFill>
                <a:blip r:embed="rId14"/>
                <a:stretch>
                  <a:fillRect l="-4545" r="-7071"/>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9229148" y="5682197"/>
                <a:ext cx="1541223"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
                    </m:oMathParaPr>
                    <m:oMath xmlns:m="http://schemas.openxmlformats.org/officeDocument/2006/math">
                      <m:r>
                        <a:rPr lang="en-US" altLang="zh-CN" sz="2000" i="1">
                          <a:solidFill>
                            <a:schemeClr val="tx1"/>
                          </a:solidFill>
                          <a:latin typeface="Cambria Math" panose="02040503050406030204" pitchFamily="18" charset="0"/>
                        </a:rPr>
                        <m:t>𝐷</m:t>
                      </m:r>
                      <m:r>
                        <a:rPr lang="en-US" altLang="zh-CN" sz="2000" i="1">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𝐺</m:t>
                      </m:r>
                      <m:r>
                        <a:rPr lang="en-US" sz="2000" i="1" dirty="0">
                          <a:solidFill>
                            <a:schemeClr val="tx1"/>
                          </a:solidFill>
                          <a:latin typeface="Cambria Math" panose="02040503050406030204" pitchFamily="18" charset="0"/>
                        </a:rPr>
                        <m:t>(</m:t>
                      </m:r>
                      <m:r>
                        <a:rPr lang="en-US" sz="2000" b="1" i="1" dirty="0">
                          <a:solidFill>
                            <a:schemeClr val="tx1"/>
                          </a:solidFill>
                          <a:latin typeface="Cambria Math" panose="02040503050406030204" pitchFamily="18" charset="0"/>
                        </a:rPr>
                        <m:t>𝒛</m:t>
                      </m:r>
                      <m:r>
                        <a:rPr lang="en-US" sz="2000" i="1" dirty="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rPr>
                        <m:t>0</m:t>
                      </m:r>
                    </m:oMath>
                  </m:oMathPara>
                </a14:m>
                <a:endParaRPr lang="en-US" sz="2000" dirty="0">
                  <a:solidFill>
                    <a:sysClr val="windowText" lastClr="000000"/>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9229148" y="5682197"/>
                <a:ext cx="1541223" cy="945732"/>
              </a:xfrm>
              <a:prstGeom prst="rect">
                <a:avLst/>
              </a:prstGeom>
              <a:blipFill>
                <a:blip r:embed="rId15"/>
                <a:stretch>
                  <a:fillRect l="-2734"/>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2373932" y="5682197"/>
                <a:ext cx="1175205"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sz="2400" i="1" dirty="0" smtClean="0">
                          <a:solidFill>
                            <a:schemeClr val="tx1"/>
                          </a:solidFill>
                          <a:latin typeface="Cambria Math" panose="02040503050406030204" pitchFamily="18" charset="0"/>
                        </a:rPr>
                        <m:t>𝐺</m:t>
                      </m:r>
                      <m:r>
                        <a:rPr lang="en-US" sz="2400" i="1" dirty="0" smtClean="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𝒛</m:t>
                      </m:r>
                      <m:r>
                        <a:rPr lang="en-US" sz="2400" i="1" dirty="0">
                          <a:solidFill>
                            <a:schemeClr val="tx1"/>
                          </a:solidFill>
                          <a:latin typeface="Cambria Math" panose="02040503050406030204" pitchFamily="18" charset="0"/>
                        </a:rPr>
                        <m:t>)</m:t>
                      </m:r>
                    </m:oMath>
                  </m:oMathPara>
                </a14:m>
                <a:endParaRPr lang="en-US" dirty="0">
                  <a:solidFill>
                    <a:sysClr val="windowText" lastClr="000000"/>
                  </a:solidFill>
                </a:endParaRPr>
              </a:p>
            </p:txBody>
          </p:sp>
        </mc:Choice>
        <mc:Fallback xmlns="">
          <p:sp>
            <p:nvSpPr>
              <p:cNvPr id="41" name="Rectangle 40"/>
              <p:cNvSpPr>
                <a:spLocks noRot="1" noChangeAspect="1" noMove="1" noResize="1" noEditPoints="1" noAdjustHandles="1" noChangeArrowheads="1" noChangeShapeType="1" noTextEdit="1"/>
              </p:cNvSpPr>
              <p:nvPr/>
            </p:nvSpPr>
            <p:spPr>
              <a:xfrm>
                <a:off x="2373932" y="5682197"/>
                <a:ext cx="1175205" cy="945732"/>
              </a:xfrm>
              <a:prstGeom prst="rect">
                <a:avLst/>
              </a:prstGeom>
              <a:blipFill>
                <a:blip r:embed="rId1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607680" y="5682197"/>
                <a:ext cx="1175205" cy="9457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just"/>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𝒛</m:t>
                      </m:r>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b="1" i="1">
                              <a:solidFill>
                                <a:schemeClr val="tx1"/>
                              </a:solidFill>
                              <a:latin typeface="Cambria Math" panose="02040503050406030204" pitchFamily="18" charset="0"/>
                            </a:rPr>
                            <m:t>𝒛</m:t>
                          </m:r>
                        </m:sub>
                      </m:sSub>
                      <m:r>
                        <a:rPr lang="en-US" sz="2400" i="1">
                          <a:solidFill>
                            <a:schemeClr val="tx1"/>
                          </a:solidFill>
                          <a:latin typeface="Cambria Math" panose="02040503050406030204" pitchFamily="18" charset="0"/>
                        </a:rPr>
                        <m:t> (</m:t>
                      </m:r>
                      <m:r>
                        <a:rPr lang="en-US" sz="2400" b="1" i="1">
                          <a:solidFill>
                            <a:schemeClr val="tx1"/>
                          </a:solidFill>
                          <a:latin typeface="Cambria Math" panose="02040503050406030204" pitchFamily="18" charset="0"/>
                        </a:rPr>
                        <m:t>𝒛</m:t>
                      </m:r>
                      <m:r>
                        <a:rPr lang="en-US" sz="240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607680" y="5682197"/>
                <a:ext cx="1175205" cy="945732"/>
              </a:xfrm>
              <a:prstGeom prst="rect">
                <a:avLst/>
              </a:prstGeom>
              <a:blipFill>
                <a:blip r:embed="rId17"/>
                <a:stretch>
                  <a:fillRect l="-4615" r="-10256"/>
                </a:stretch>
              </a:blipFill>
              <a:ln w="19050">
                <a:solidFill>
                  <a:schemeClr val="tx1"/>
                </a:solidFill>
              </a:ln>
            </p:spPr>
            <p:txBody>
              <a:bodyPr/>
              <a:lstStyle/>
              <a:p>
                <a:r>
                  <a:rPr lang="en-US">
                    <a:noFill/>
                  </a:rPr>
                  <a:t> </a:t>
                </a:r>
              </a:p>
            </p:txBody>
          </p:sp>
        </mc:Fallback>
      </mc:AlternateContent>
      <p:cxnSp>
        <p:nvCxnSpPr>
          <p:cNvPr id="43" name="Straight Arrow Connector 42"/>
          <p:cNvCxnSpPr/>
          <p:nvPr/>
        </p:nvCxnSpPr>
        <p:spPr>
          <a:xfrm>
            <a:off x="1782885" y="6155063"/>
            <a:ext cx="591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549137" y="6155063"/>
            <a:ext cx="591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8" idx="3"/>
            <a:endCxn id="37" idx="1"/>
          </p:cNvCxnSpPr>
          <p:nvPr/>
        </p:nvCxnSpPr>
        <p:spPr>
          <a:xfrm>
            <a:off x="5315389" y="6155063"/>
            <a:ext cx="5910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7" idx="3"/>
            <a:endCxn id="39" idx="1"/>
          </p:cNvCxnSpPr>
          <p:nvPr/>
        </p:nvCxnSpPr>
        <p:spPr>
          <a:xfrm flipV="1">
            <a:off x="6856611" y="6155063"/>
            <a:ext cx="5910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3"/>
            <a:endCxn id="40" idx="1"/>
          </p:cNvCxnSpPr>
          <p:nvPr/>
        </p:nvCxnSpPr>
        <p:spPr>
          <a:xfrm>
            <a:off x="8638102" y="6155063"/>
            <a:ext cx="5910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607680" y="5229182"/>
                <a:ext cx="5034755" cy="461665"/>
              </a:xfrm>
              <a:prstGeom prst="rect">
                <a:avLst/>
              </a:prstGeom>
              <a:noFill/>
            </p:spPr>
            <p:txBody>
              <a:bodyPr wrap="square" rtlCol="0">
                <a:spAutoFit/>
              </a:bodyPr>
              <a:lstStyle/>
              <a:p>
                <a:r>
                  <a:rPr lang="en-US" sz="2400" dirty="0"/>
                  <a:t>Counterfeit sample if </a:t>
                </a:r>
                <a14:m>
                  <m:oMath xmlns:m="http://schemas.openxmlformats.org/officeDocument/2006/math">
                    <m:r>
                      <a:rPr lang="en-US" altLang="zh-CN" sz="2400" i="1">
                        <a:latin typeface="Cambria Math" panose="02040503050406030204" pitchFamily="18" charset="0"/>
                      </a:rPr>
                      <m:t>𝐷</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en-US" sz="2400" dirty="0"/>
                  <a:t> is stronger:</a:t>
                </a:r>
              </a:p>
            </p:txBody>
          </p:sp>
        </mc:Choice>
        <mc:Fallback xmlns="">
          <p:sp>
            <p:nvSpPr>
              <p:cNvPr id="48" name="TextBox 47"/>
              <p:cNvSpPr txBox="1">
                <a:spLocks noRot="1" noChangeAspect="1" noMove="1" noResize="1" noEditPoints="1" noAdjustHandles="1" noChangeArrowheads="1" noChangeShapeType="1" noTextEdit="1"/>
              </p:cNvSpPr>
              <p:nvPr/>
            </p:nvSpPr>
            <p:spPr>
              <a:xfrm>
                <a:off x="607680" y="5229182"/>
                <a:ext cx="5034755" cy="461665"/>
              </a:xfrm>
              <a:prstGeom prst="rect">
                <a:avLst/>
              </a:prstGeom>
              <a:blipFill>
                <a:blip r:embed="rId18"/>
                <a:stretch>
                  <a:fillRect l="-1937"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5992538" y="5290295"/>
                <a:ext cx="777970"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𝑔</m:t>
                          </m:r>
                        </m:sub>
                      </m:sSub>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5992538" y="5290295"/>
                <a:ext cx="777970" cy="391902"/>
              </a:xfrm>
              <a:prstGeom prst="rect">
                <a:avLst/>
              </a:prstGeom>
              <a:blipFill>
                <a:blip r:embed="rId19"/>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5992538" y="2892200"/>
                <a:ext cx="777970"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𝑔</m:t>
                          </m:r>
                        </m:sub>
                      </m:sSub>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5992538" y="2892200"/>
                <a:ext cx="777970" cy="391902"/>
              </a:xfrm>
              <a:prstGeom prst="rect">
                <a:avLst/>
              </a:prstGeom>
              <a:blipFill>
                <a:blip r:embed="rId20"/>
                <a:stretch>
                  <a:fillRect b="-4615"/>
                </a:stretch>
              </a:blipFill>
            </p:spPr>
            <p:txBody>
              <a:bodyPr/>
              <a:lstStyle/>
              <a:p>
                <a:r>
                  <a:rPr lang="en-US">
                    <a:noFill/>
                  </a:rPr>
                  <a:t> </a:t>
                </a:r>
              </a:p>
            </p:txBody>
          </p:sp>
        </mc:Fallback>
      </mc:AlternateContent>
      <p:sp>
        <p:nvSpPr>
          <p:cNvPr id="55" name="Up-Down Arrow 54"/>
          <p:cNvSpPr/>
          <p:nvPr/>
        </p:nvSpPr>
        <p:spPr>
          <a:xfrm>
            <a:off x="9751680" y="4214371"/>
            <a:ext cx="484632" cy="1467826"/>
          </a:xfrm>
          <a:prstGeom prst="up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7510803" y="4348119"/>
                <a:ext cx="2469677" cy="1200329"/>
              </a:xfrm>
              <a:prstGeom prst="rect">
                <a:avLst/>
              </a:prstGeom>
              <a:noFill/>
            </p:spPr>
            <p:txBody>
              <a:bodyPr wrap="square" rtlCol="0">
                <a:spAutoFit/>
              </a:bodyPr>
              <a:lstStyle/>
              <a:p>
                <a:r>
                  <a:rPr lang="en-US" sz="2400" dirty="0"/>
                  <a:t>The adversarial relation between </a:t>
                </a:r>
                <a14:m>
                  <m:oMath xmlns:m="http://schemas.openxmlformats.org/officeDocument/2006/math">
                    <m:r>
                      <a:rPr lang="en-US" sz="2400" i="1" dirty="0">
                        <a:latin typeface="Cambria Math" panose="02040503050406030204" pitchFamily="18" charset="0"/>
                      </a:rPr>
                      <m:t>𝐺</m:t>
                    </m:r>
                    <m:r>
                      <a:rPr lang="en-US" sz="2400" i="1" dirty="0">
                        <a:latin typeface="Cambria Math" panose="02040503050406030204" pitchFamily="18" charset="0"/>
                      </a:rPr>
                      <m:t>(</m:t>
                    </m:r>
                    <m:r>
                      <a:rPr lang="en-US" sz="2400" b="1" i="1" dirty="0">
                        <a:latin typeface="Cambria Math" panose="02040503050406030204" pitchFamily="18" charset="0"/>
                      </a:rPr>
                      <m:t>𝒛</m:t>
                    </m:r>
                    <m:r>
                      <a:rPr lang="en-US" sz="2400" i="1" dirty="0">
                        <a:latin typeface="Cambria Math" panose="02040503050406030204" pitchFamily="18" charset="0"/>
                      </a:rPr>
                      <m:t>)</m:t>
                    </m:r>
                  </m:oMath>
                </a14:m>
                <a:r>
                  <a:rPr lang="en-US" sz="2400" dirty="0"/>
                  <a:t> and </a:t>
                </a:r>
                <a14:m>
                  <m:oMath xmlns:m="http://schemas.openxmlformats.org/officeDocument/2006/math">
                    <m:r>
                      <a:rPr lang="en-US" altLang="zh-CN" sz="2400" i="1">
                        <a:latin typeface="Cambria Math" panose="02040503050406030204" pitchFamily="18" charset="0"/>
                      </a:rPr>
                      <m:t>𝐷</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endParaRPr lang="en-US" sz="2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7510803" y="4348119"/>
                <a:ext cx="2469677" cy="1200329"/>
              </a:xfrm>
              <a:prstGeom prst="rect">
                <a:avLst/>
              </a:prstGeom>
              <a:blipFill>
                <a:blip r:embed="rId21"/>
                <a:stretch>
                  <a:fillRect l="-3704" t="-4061" b="-10660"/>
                </a:stretch>
              </a:blipFill>
            </p:spPr>
            <p:txBody>
              <a:bodyPr/>
              <a:lstStyle/>
              <a:p>
                <a:r>
                  <a:rPr lang="en-US">
                    <a:noFill/>
                  </a:rPr>
                  <a:t> </a:t>
                </a:r>
              </a:p>
            </p:txBody>
          </p:sp>
        </mc:Fallback>
      </mc:AlternateContent>
      <p:sp>
        <p:nvSpPr>
          <p:cNvPr id="3" name="TextBox 2"/>
          <p:cNvSpPr txBox="1"/>
          <p:nvPr/>
        </p:nvSpPr>
        <p:spPr>
          <a:xfrm>
            <a:off x="10911244" y="1690688"/>
            <a:ext cx="1191109" cy="430887"/>
          </a:xfrm>
          <a:prstGeom prst="rect">
            <a:avLst/>
          </a:prstGeom>
          <a:noFill/>
          <a:ln w="19050">
            <a:solidFill>
              <a:srgbClr val="C00000"/>
            </a:solidFill>
          </a:ln>
        </p:spPr>
        <p:txBody>
          <a:bodyPr wrap="square" lIns="0" tIns="0" rIns="0" bIns="0" rtlCol="0">
            <a:spAutoFit/>
          </a:bodyPr>
          <a:lstStyle/>
          <a:p>
            <a:pPr algn="ctr"/>
            <a:r>
              <a:rPr lang="en-US" sz="1400" dirty="0"/>
              <a:t>Correct classification</a:t>
            </a:r>
          </a:p>
        </p:txBody>
      </p:sp>
      <mc:AlternateContent xmlns:mc="http://schemas.openxmlformats.org/markup-compatibility/2006" xmlns:a14="http://schemas.microsoft.com/office/drawing/2010/main">
        <mc:Choice Requires="a14">
          <p:sp>
            <p:nvSpPr>
              <p:cNvPr id="51" name="TextBox 50"/>
              <p:cNvSpPr txBox="1"/>
              <p:nvPr/>
            </p:nvSpPr>
            <p:spPr>
              <a:xfrm>
                <a:off x="10911245" y="3284102"/>
                <a:ext cx="1191109" cy="861774"/>
              </a:xfrm>
              <a:prstGeom prst="rect">
                <a:avLst/>
              </a:prstGeom>
              <a:noFill/>
              <a:ln w="19050">
                <a:solidFill>
                  <a:srgbClr val="C00000"/>
                </a:solidFill>
              </a:ln>
            </p:spPr>
            <p:txBody>
              <a:bodyPr wrap="square" lIns="0" tIns="0" rIns="0" bIns="0" rtlCol="0">
                <a:spAutoFit/>
              </a:bodyPr>
              <a:lstStyle/>
              <a:p>
                <a:pPr algn="ctr"/>
                <a:r>
                  <a:rPr lang="en-US" sz="1400" dirty="0"/>
                  <a:t>Incorrect classification: </a:t>
                </a:r>
                <a14:m>
                  <m:oMath xmlns:m="http://schemas.openxmlformats.org/officeDocument/2006/math">
                    <m:r>
                      <a:rPr lang="en-US" sz="1400" i="1" dirty="0">
                        <a:latin typeface="Cambria Math" panose="02040503050406030204" pitchFamily="18" charset="0"/>
                      </a:rPr>
                      <m:t>𝐺</m:t>
                    </m:r>
                    <m:r>
                      <a:rPr lang="en-US" sz="1400" i="1" dirty="0">
                        <a:latin typeface="Cambria Math" panose="02040503050406030204" pitchFamily="18" charset="0"/>
                      </a:rPr>
                      <m:t>(</m:t>
                    </m:r>
                    <m:r>
                      <a:rPr lang="en-US" sz="1400" b="1" i="1" dirty="0">
                        <a:latin typeface="Cambria Math" panose="02040503050406030204" pitchFamily="18" charset="0"/>
                      </a:rPr>
                      <m:t>𝒛</m:t>
                    </m:r>
                    <m:r>
                      <a:rPr lang="en-US" sz="1400" i="1" dirty="0">
                        <a:latin typeface="Cambria Math" panose="02040503050406030204" pitchFamily="18" charset="0"/>
                      </a:rPr>
                      <m:t>)</m:t>
                    </m:r>
                  </m:oMath>
                </a14:m>
                <a:r>
                  <a:rPr lang="en-US" sz="1400" dirty="0"/>
                  <a:t> “deceived” </a:t>
                </a:r>
                <a14:m>
                  <m:oMath xmlns:m="http://schemas.openxmlformats.org/officeDocument/2006/math">
                    <m:r>
                      <a:rPr lang="en-US" altLang="zh-CN" sz="1400" i="1">
                        <a:latin typeface="Cambria Math" panose="02040503050406030204" pitchFamily="18" charset="0"/>
                      </a:rPr>
                      <m:t>𝐷</m:t>
                    </m:r>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e>
                    </m:d>
                  </m:oMath>
                </a14:m>
                <a:endParaRPr lang="en-US"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911245" y="3284102"/>
                <a:ext cx="1191109" cy="861774"/>
              </a:xfrm>
              <a:prstGeom prst="rect">
                <a:avLst/>
              </a:prstGeom>
              <a:blipFill>
                <a:blip r:embed="rId22"/>
                <a:stretch>
                  <a:fillRect l="-4040" t="-6250" r="-12121"/>
                </a:stretch>
              </a:blipFill>
              <a:ln w="1905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0911243" y="5677138"/>
                <a:ext cx="1191109" cy="861774"/>
              </a:xfrm>
              <a:prstGeom prst="rect">
                <a:avLst/>
              </a:prstGeom>
              <a:noFill/>
              <a:ln w="19050">
                <a:solidFill>
                  <a:srgbClr val="C00000"/>
                </a:solidFill>
              </a:ln>
            </p:spPr>
            <p:txBody>
              <a:bodyPr wrap="square" lIns="0" tIns="0" rIns="0" bIns="0" rtlCol="0">
                <a:spAutoFit/>
              </a:bodyPr>
              <a:lstStyle/>
              <a:p>
                <a:pPr algn="ctr"/>
                <a:r>
                  <a:rPr lang="en-US" sz="1400" dirty="0"/>
                  <a:t>Correct classification: </a:t>
                </a:r>
                <a14:m>
                  <m:oMath xmlns:m="http://schemas.openxmlformats.org/officeDocument/2006/math">
                    <m:r>
                      <a:rPr lang="en-US" sz="1400" i="1" dirty="0">
                        <a:latin typeface="Cambria Math" panose="02040503050406030204" pitchFamily="18" charset="0"/>
                      </a:rPr>
                      <m:t>𝐺</m:t>
                    </m:r>
                    <m:r>
                      <a:rPr lang="en-US" sz="1400" i="1" dirty="0">
                        <a:latin typeface="Cambria Math" panose="02040503050406030204" pitchFamily="18" charset="0"/>
                      </a:rPr>
                      <m:t>(</m:t>
                    </m:r>
                    <m:r>
                      <a:rPr lang="en-US" sz="1400" b="1" i="1" dirty="0">
                        <a:latin typeface="Cambria Math" panose="02040503050406030204" pitchFamily="18" charset="0"/>
                      </a:rPr>
                      <m:t>𝒛</m:t>
                    </m:r>
                    <m:r>
                      <a:rPr lang="en-US" sz="1400" i="1" dirty="0">
                        <a:latin typeface="Cambria Math" panose="02040503050406030204" pitchFamily="18" charset="0"/>
                      </a:rPr>
                      <m:t>)</m:t>
                    </m:r>
                  </m:oMath>
                </a14:m>
                <a:r>
                  <a:rPr lang="en-US" sz="1400" dirty="0"/>
                  <a:t> failed to “deceive” </a:t>
                </a:r>
                <a14:m>
                  <m:oMath xmlns:m="http://schemas.openxmlformats.org/officeDocument/2006/math">
                    <m:r>
                      <a:rPr lang="en-US" altLang="zh-CN" sz="1400" i="1">
                        <a:latin typeface="Cambria Math" panose="02040503050406030204" pitchFamily="18" charset="0"/>
                      </a:rPr>
                      <m:t>𝐷</m:t>
                    </m:r>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e>
                    </m:d>
                  </m:oMath>
                </a14:m>
                <a:endParaRPr lang="en-US"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0911243" y="5677138"/>
                <a:ext cx="1191109" cy="861774"/>
              </a:xfrm>
              <a:prstGeom prst="rect">
                <a:avLst/>
              </a:prstGeom>
              <a:blipFill>
                <a:blip r:embed="rId23"/>
                <a:stretch>
                  <a:fillRect l="-5556" t="-5517" r="-3030" b="-9655"/>
                </a:stretch>
              </a:blipFill>
              <a:ln w="1905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180055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9"/>
                <a:ext cx="10515600" cy="5030786"/>
              </a:xfrm>
            </p:spPr>
            <p:txBody>
              <a:bodyPr>
                <a:normAutofit fontScale="85000" lnSpcReduction="20000"/>
              </a:bodyPr>
              <a:lstStyle/>
              <a:p>
                <a:pPr>
                  <a:lnSpc>
                    <a:spcPct val="100000"/>
                  </a:lnSpc>
                </a:pPr>
                <a:r>
                  <a:rPr lang="en-US" dirty="0"/>
                  <a:t>The objective function:</a:t>
                </a:r>
                <a:br>
                  <a:rPr lang="en-US" dirty="0"/>
                </a:b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0" i="1" smtClean="0">
                                <a:latin typeface="Cambria Math" panose="02040503050406030204" pitchFamily="18" charset="0"/>
                              </a:rPr>
                              <m:t>𝐺</m:t>
                            </m:r>
                          </m:lim>
                        </m:limLow>
                      </m:fName>
                      <m:e>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en-US" altLang="zh-CN" b="0" i="1" smtClean="0">
                                    <a:latin typeface="Cambria Math" panose="02040503050406030204" pitchFamily="18" charset="0"/>
                                  </a:rPr>
                                  <m:t>𝐷</m:t>
                                </m:r>
                              </m:lim>
                            </m:limLow>
                          </m:fName>
                          <m:e>
                            <m:r>
                              <a:rPr lang="en-US" altLang="zh-CN" b="0" i="1" smtClean="0">
                                <a:latin typeface="Cambria Math" panose="02040503050406030204" pitchFamily="18" charset="0"/>
                              </a:rPr>
                              <m:t>𝑉</m:t>
                            </m:r>
                            <m:d>
                              <m:dPr>
                                <m:ctrlPr>
                                  <a:rPr lang="zh-CN" altLang="zh-CN" i="1">
                                    <a:latin typeface="Cambria Math" panose="02040503050406030204" pitchFamily="18" charset="0"/>
                                  </a:rPr>
                                </m:ctrlPr>
                              </m:dPr>
                              <m:e>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𝐺</m:t>
                                </m:r>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zh-CN" altLang="en-US" i="1">
                                    <a:latin typeface="Cambria Math" panose="02040503050406030204" pitchFamily="18" charset="0"/>
                                  </a:rPr>
                                  <m:t>𝔼</m:t>
                                </m:r>
                              </m:e>
                              <m:sub>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sub>
                            </m:sSub>
                            <m:d>
                              <m:dPr>
                                <m:begChr m:val="["/>
                                <m:endChr m:val="]"/>
                                <m:ctrlPr>
                                  <a:rPr lang="zh-CN"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𝐷</m:t>
                                    </m:r>
                                    <m:d>
                                      <m:dPr>
                                        <m:ctrlPr>
                                          <a:rPr lang="zh-CN" altLang="zh-CN" i="1">
                                            <a:latin typeface="Cambria Math" panose="02040503050406030204" pitchFamily="18" charset="0"/>
                                          </a:rPr>
                                        </m:ctrlPr>
                                      </m:dPr>
                                      <m:e>
                                        <m:r>
                                          <a:rPr lang="en-US" altLang="zh-CN" b="1" i="1">
                                            <a:latin typeface="Cambria Math" panose="02040503050406030204" pitchFamily="18" charset="0"/>
                                          </a:rPr>
                                          <m:t>𝒙</m:t>
                                        </m:r>
                                      </m:e>
                                    </m:d>
                                  </m:e>
                                </m:func>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zh-CN" altLang="en-US" i="1">
                                    <a:latin typeface="Cambria Math" panose="02040503050406030204" pitchFamily="18" charset="0"/>
                                  </a:rPr>
                                  <m:t>𝔼</m:t>
                                </m:r>
                              </m:e>
                              <m:sub>
                                <m:r>
                                  <a:rPr lang="en-US" altLang="zh-CN" b="1" i="1">
                                    <a:latin typeface="Cambria Math" panose="02040503050406030204" pitchFamily="18" charset="0"/>
                                  </a:rPr>
                                  <m:t>𝒛</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1" i="1">
                                        <a:latin typeface="Cambria Math" panose="02040503050406030204" pitchFamily="18" charset="0"/>
                                      </a:rPr>
                                      <m:t>𝒛</m:t>
                                    </m:r>
                                  </m:sub>
                                </m:sSub>
                              </m:sub>
                            </m:sSub>
                            <m:d>
                              <m:dPr>
                                <m:begChr m:val="["/>
                                <m:endChr m:val="]"/>
                                <m:ctrlPr>
                                  <a:rPr lang="zh-CN"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smtClean="0">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𝐷</m:t>
                                        </m:r>
                                        <m:d>
                                          <m:dPr>
                                            <m:ctrlPr>
                                              <a:rPr lang="zh-CN" altLang="zh-CN" i="1">
                                                <a:latin typeface="Cambria Math" panose="02040503050406030204" pitchFamily="18" charset="0"/>
                                              </a:rPr>
                                            </m:ctrlPr>
                                          </m:dPr>
                                          <m:e>
                                            <m:r>
                                              <a:rPr lang="en-US" altLang="zh-CN" i="1">
                                                <a:latin typeface="Cambria Math" panose="02040503050406030204" pitchFamily="18" charset="0"/>
                                              </a:rPr>
                                              <m:t>𝐺</m:t>
                                            </m:r>
                                            <m:d>
                                              <m:dPr>
                                                <m:ctrlPr>
                                                  <a:rPr lang="zh-CN" altLang="zh-CN" i="1">
                                                    <a:latin typeface="Cambria Math" panose="02040503050406030204" pitchFamily="18" charset="0"/>
                                                  </a:rPr>
                                                </m:ctrlPr>
                                              </m:dPr>
                                              <m:e>
                                                <m:r>
                                                  <a:rPr lang="en-US" altLang="zh-CN" b="1" i="1">
                                                    <a:latin typeface="Cambria Math" panose="02040503050406030204" pitchFamily="18" charset="0"/>
                                                  </a:rPr>
                                                  <m:t>𝒛</m:t>
                                                </m:r>
                                              </m:e>
                                            </m:d>
                                          </m:e>
                                        </m:d>
                                      </m:e>
                                    </m:d>
                                  </m:e>
                                </m:func>
                              </m:e>
                            </m:d>
                          </m:e>
                        </m:func>
                      </m:e>
                    </m:func>
                  </m:oMath>
                </a14:m>
                <a:endParaRPr lang="en-US" dirty="0"/>
              </a:p>
              <a:p>
                <a:pPr lvl="1">
                  <a:lnSpc>
                    <a:spcPct val="100000"/>
                  </a:lnSpc>
                </a:pPr>
                <a:endParaRPr lang="en-US" dirty="0"/>
              </a:p>
              <a:p>
                <a:pPr lvl="1">
                  <a:lnSpc>
                    <a:spcPct val="100000"/>
                  </a:lnSpc>
                </a:pPr>
                <a:r>
                  <a:rPr lang="en-US" dirty="0"/>
                  <a:t>First term (1): the cross-entropy loss of assigning labels for </a:t>
                </a:r>
                <a14:m>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𝑑𝑎𝑡𝑎</m:t>
                        </m:r>
                      </m:sub>
                    </m:sSub>
                  </m:oMath>
                </a14:m>
                <a:r>
                  <a:rPr lang="en-US" dirty="0"/>
                  <a:t>. </a:t>
                </a:r>
                <a:br>
                  <a:rPr lang="en-US" dirty="0"/>
                </a:br>
                <a:r>
                  <a:rPr lang="en-US" dirty="0"/>
                  <a:t>The better </a:t>
                </a:r>
                <a14:m>
                  <m:oMath xmlns:m="http://schemas.openxmlformats.org/officeDocument/2006/math">
                    <m:r>
                      <a:rPr lang="en-US" i="1" dirty="0">
                        <a:latin typeface="Cambria Math" panose="02040503050406030204" pitchFamily="18" charset="0"/>
                      </a:rPr>
                      <m:t>𝐷</m:t>
                    </m:r>
                    <m:r>
                      <a:rPr lang="en-US" i="1" dirty="0">
                        <a:latin typeface="Cambria Math" panose="02040503050406030204" pitchFamily="18" charset="0"/>
                      </a:rPr>
                      <m:t>(</m:t>
                    </m:r>
                    <m:r>
                      <a:rPr lang="en-US" b="1" i="1" dirty="0">
                        <a:latin typeface="Cambria Math" panose="02040503050406030204" pitchFamily="18" charset="0"/>
                      </a:rPr>
                      <m:t>𝒙</m:t>
                    </m:r>
                    <m:r>
                      <a:rPr lang="en-US" i="1" dirty="0">
                        <a:latin typeface="Cambria Math" panose="02040503050406030204" pitchFamily="18" charset="0"/>
                      </a:rPr>
                      <m:t>)</m:t>
                    </m:r>
                  </m:oMath>
                </a14:m>
                <a:r>
                  <a:rPr lang="en-US" dirty="0"/>
                  <a:t> classifies samples from the actual data the </a:t>
                </a:r>
                <a:r>
                  <a:rPr lang="en-US" i="1" dirty="0"/>
                  <a:t>higher</a:t>
                </a:r>
                <a:r>
                  <a:rPr lang="en-US" dirty="0"/>
                  <a:t> this term will be.</a:t>
                </a:r>
              </a:p>
              <a:p>
                <a:pPr lvl="1">
                  <a:lnSpc>
                    <a:spcPct val="100000"/>
                  </a:lnSpc>
                </a:pPr>
                <a:r>
                  <a:rPr lang="en-US" dirty="0"/>
                  <a:t>Second term (2): the cross-entropy loss of assigning labels for </a:t>
                </a:r>
                <a14:m>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𝑔</m:t>
                        </m:r>
                      </m:sub>
                    </m:sSub>
                  </m:oMath>
                </a14:m>
                <a:r>
                  <a:rPr lang="en-US" dirty="0"/>
                  <a:t>. </a:t>
                </a:r>
                <a:br>
                  <a:rPr lang="en-US" dirty="0"/>
                </a:br>
                <a:r>
                  <a:rPr lang="en-US" dirty="0"/>
                  <a:t>The better </a:t>
                </a:r>
                <a14:m>
                  <m:oMath xmlns:m="http://schemas.openxmlformats.org/officeDocument/2006/math">
                    <m:r>
                      <a:rPr lang="en-US" i="1" dirty="0">
                        <a:latin typeface="Cambria Math" panose="02040503050406030204" pitchFamily="18" charset="0"/>
                      </a:rPr>
                      <m:t>𝐷</m:t>
                    </m:r>
                    <m:r>
                      <a:rPr lang="en-US" i="1" dirty="0">
                        <a:latin typeface="Cambria Math" panose="02040503050406030204" pitchFamily="18" charset="0"/>
                      </a:rPr>
                      <m:t>(</m:t>
                    </m:r>
                    <m:r>
                      <a:rPr lang="en-US" b="1" i="1" dirty="0">
                        <a:latin typeface="Cambria Math" panose="02040503050406030204" pitchFamily="18" charset="0"/>
                      </a:rPr>
                      <m:t>𝒙</m:t>
                    </m:r>
                    <m:r>
                      <a:rPr lang="en-US" i="1" dirty="0">
                        <a:latin typeface="Cambria Math" panose="02040503050406030204" pitchFamily="18" charset="0"/>
                      </a:rPr>
                      <m:t>)</m:t>
                    </m:r>
                  </m:oMath>
                </a14:m>
                <a:r>
                  <a:rPr lang="en-US" dirty="0"/>
                  <a:t> classifies “counterfeit” samples the </a:t>
                </a:r>
                <a:r>
                  <a:rPr lang="en-US" i="1" dirty="0"/>
                  <a:t>higher</a:t>
                </a:r>
                <a:r>
                  <a:rPr lang="en-US" dirty="0"/>
                  <a:t> this term will be; </a:t>
                </a:r>
                <a:br>
                  <a:rPr lang="en-US" dirty="0"/>
                </a:br>
                <a:r>
                  <a:rPr lang="en-US" dirty="0"/>
                  <a:t>the better </a:t>
                </a:r>
                <a14:m>
                  <m:oMath xmlns:m="http://schemas.openxmlformats.org/officeDocument/2006/math">
                    <m:r>
                      <a:rPr lang="en-US" i="1" dirty="0">
                        <a:latin typeface="Cambria Math" panose="02040503050406030204" pitchFamily="18" charset="0"/>
                      </a:rPr>
                      <m:t>𝐺</m:t>
                    </m:r>
                    <m:r>
                      <a:rPr lang="en-US" i="1" dirty="0">
                        <a:latin typeface="Cambria Math" panose="02040503050406030204" pitchFamily="18" charset="0"/>
                      </a:rPr>
                      <m:t>(</m:t>
                    </m:r>
                    <m:r>
                      <a:rPr lang="en-US" b="1" i="1" dirty="0">
                        <a:latin typeface="Cambria Math" panose="02040503050406030204" pitchFamily="18" charset="0"/>
                      </a:rPr>
                      <m:t>𝒛</m:t>
                    </m:r>
                    <m:r>
                      <a:rPr lang="en-US" i="1" dirty="0">
                        <a:latin typeface="Cambria Math" panose="02040503050406030204" pitchFamily="18" charset="0"/>
                      </a:rPr>
                      <m:t>)</m:t>
                    </m:r>
                  </m:oMath>
                </a14:m>
                <a:r>
                  <a:rPr lang="en-US" dirty="0"/>
                  <a:t> generates “counterfeit” samples the </a:t>
                </a:r>
                <a:r>
                  <a:rPr lang="en-US" i="1" dirty="0"/>
                  <a:t>lower</a:t>
                </a:r>
                <a:r>
                  <a:rPr lang="en-US" dirty="0"/>
                  <a:t> this term will be.</a:t>
                </a:r>
              </a:p>
              <a:p>
                <a:pPr lvl="2">
                  <a:lnSpc>
                    <a:spcPct val="100000"/>
                  </a:lnSpc>
                </a:pPr>
                <a:endParaRPr lang="en-US" dirty="0"/>
              </a:p>
              <a:p>
                <a:pPr>
                  <a:lnSpc>
                    <a:spcPct val="100000"/>
                  </a:lnSpc>
                </a:pPr>
                <a:r>
                  <a:rPr lang="en-US" dirty="0"/>
                  <a:t>This min-max objective function can be further interpreted as:</a:t>
                </a:r>
              </a:p>
              <a:p>
                <a:pPr lvl="1">
                  <a:lnSpc>
                    <a:spcPct val="120000"/>
                  </a:lnSpc>
                </a:pPr>
                <a:r>
                  <a:rPr lang="en-US" dirty="0"/>
                  <a:t>Maximizing the </a:t>
                </a:r>
                <a:r>
                  <a:rPr lang="en-US" i="1" dirty="0"/>
                  <a:t>discriminative loss</a:t>
                </a:r>
                <a:r>
                  <a:rPr lang="en-US" dirty="0"/>
                  <a:t>:</a:t>
                </a:r>
                <a:br>
                  <a:rPr lang="en-US" dirty="0"/>
                </a:b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𝐷</m:t>
                            </m:r>
                          </m:lim>
                        </m:limLow>
                      </m:fName>
                      <m:e>
                        <m:sSub>
                          <m:sSubPr>
                            <m:ctrlPr>
                              <a:rPr lang="zh-CN" altLang="zh-CN" i="1">
                                <a:latin typeface="Cambria Math" panose="02040503050406030204" pitchFamily="18" charset="0"/>
                              </a:rPr>
                            </m:ctrlPr>
                          </m:sSubPr>
                          <m:e>
                            <m:r>
                              <a:rPr lang="zh-CN" altLang="en-US" i="1">
                                <a:latin typeface="Cambria Math" panose="02040503050406030204" pitchFamily="18" charset="0"/>
                              </a:rPr>
                              <m:t>𝔼</m:t>
                            </m:r>
                          </m:e>
                          <m:sub>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sub>
                        </m:sSub>
                        <m:d>
                          <m:dPr>
                            <m:begChr m:val="["/>
                            <m:endChr m:val="]"/>
                            <m:ctrlPr>
                              <a:rPr lang="zh-CN"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𝐷</m:t>
                                </m:r>
                                <m:d>
                                  <m:dPr>
                                    <m:ctrlPr>
                                      <a:rPr lang="zh-CN" altLang="zh-CN" i="1">
                                        <a:latin typeface="Cambria Math" panose="02040503050406030204" pitchFamily="18" charset="0"/>
                                      </a:rPr>
                                    </m:ctrlPr>
                                  </m:dPr>
                                  <m:e>
                                    <m:r>
                                      <a:rPr lang="en-US" altLang="zh-CN" b="1" i="1">
                                        <a:latin typeface="Cambria Math" panose="02040503050406030204" pitchFamily="18" charset="0"/>
                                      </a:rPr>
                                      <m:t>𝒙</m:t>
                                    </m:r>
                                  </m:e>
                                </m:d>
                              </m:e>
                            </m:func>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zh-CN" altLang="en-US" i="1">
                                <a:latin typeface="Cambria Math" panose="02040503050406030204" pitchFamily="18" charset="0"/>
                              </a:rPr>
                              <m:t>𝔼</m:t>
                            </m:r>
                          </m:e>
                          <m:sub>
                            <m:r>
                              <a:rPr lang="en-US" altLang="zh-CN" b="1" i="1">
                                <a:latin typeface="Cambria Math" panose="02040503050406030204" pitchFamily="18" charset="0"/>
                              </a:rPr>
                              <m:t>𝒛</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1" i="1">
                                    <a:latin typeface="Cambria Math" panose="02040503050406030204" pitchFamily="18" charset="0"/>
                                  </a:rPr>
                                  <m:t>𝒛</m:t>
                                </m:r>
                              </m:sub>
                            </m:sSub>
                          </m:sub>
                        </m:sSub>
                        <m:d>
                          <m:dPr>
                            <m:begChr m:val="["/>
                            <m:endChr m:val="]"/>
                            <m:ctrlPr>
                              <a:rPr lang="zh-CN"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smtClean="0">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𝐷</m:t>
                                    </m:r>
                                    <m:d>
                                      <m:dPr>
                                        <m:ctrlPr>
                                          <a:rPr lang="zh-CN" altLang="zh-CN" i="1">
                                            <a:latin typeface="Cambria Math" panose="02040503050406030204" pitchFamily="18" charset="0"/>
                                          </a:rPr>
                                        </m:ctrlPr>
                                      </m:dPr>
                                      <m:e>
                                        <m:r>
                                          <a:rPr lang="en-US" altLang="zh-CN" i="1">
                                            <a:latin typeface="Cambria Math" panose="02040503050406030204" pitchFamily="18" charset="0"/>
                                          </a:rPr>
                                          <m:t>𝐺</m:t>
                                        </m:r>
                                        <m:d>
                                          <m:dPr>
                                            <m:ctrlPr>
                                              <a:rPr lang="zh-CN" altLang="zh-CN" i="1">
                                                <a:latin typeface="Cambria Math" panose="02040503050406030204" pitchFamily="18" charset="0"/>
                                              </a:rPr>
                                            </m:ctrlPr>
                                          </m:dPr>
                                          <m:e>
                                            <m:r>
                                              <a:rPr lang="en-US" altLang="zh-CN" b="1" i="1">
                                                <a:latin typeface="Cambria Math" panose="02040503050406030204" pitchFamily="18" charset="0"/>
                                              </a:rPr>
                                              <m:t>𝒛</m:t>
                                            </m:r>
                                          </m:e>
                                        </m:d>
                                      </m:e>
                                    </m:d>
                                  </m:e>
                                </m:d>
                              </m:e>
                            </m:func>
                          </m:e>
                        </m:d>
                      </m:e>
                    </m:func>
                  </m:oMath>
                </a14:m>
                <a:endParaRPr lang="en-US" dirty="0"/>
              </a:p>
              <a:p>
                <a:pPr lvl="1">
                  <a:lnSpc>
                    <a:spcPct val="120000"/>
                  </a:lnSpc>
                </a:pPr>
                <a:r>
                  <a:rPr lang="en-US" dirty="0"/>
                  <a:t>And simultaneously minimizing the </a:t>
                </a:r>
                <a:r>
                  <a:rPr lang="en-US" i="1" dirty="0"/>
                  <a:t>generative loss</a:t>
                </a:r>
                <a:r>
                  <a:rPr lang="en-US" dirty="0"/>
                  <a:t>:</a:t>
                </a:r>
                <a:br>
                  <a:rPr lang="en-US" dirty="0"/>
                </a:b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𝐺</m:t>
                        </m:r>
                      </m:lim>
                    </m:limLow>
                    <m:sSub>
                      <m:sSubPr>
                        <m:ctrlPr>
                          <a:rPr lang="zh-CN" altLang="zh-CN" i="1">
                            <a:latin typeface="Cambria Math" panose="02040503050406030204" pitchFamily="18" charset="0"/>
                          </a:rPr>
                        </m:ctrlPr>
                      </m:sSubPr>
                      <m:e>
                        <m:r>
                          <a:rPr lang="zh-CN" altLang="en-US" i="1">
                            <a:latin typeface="Cambria Math" panose="02040503050406030204" pitchFamily="18" charset="0"/>
                          </a:rPr>
                          <m:t>𝔼</m:t>
                        </m:r>
                      </m:e>
                      <m:sub>
                        <m:r>
                          <a:rPr lang="en-US" altLang="zh-CN" b="1" i="1">
                            <a:latin typeface="Cambria Math" panose="02040503050406030204" pitchFamily="18" charset="0"/>
                          </a:rPr>
                          <m:t>𝒛</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1" i="1">
                                <a:latin typeface="Cambria Math" panose="02040503050406030204" pitchFamily="18" charset="0"/>
                              </a:rPr>
                              <m:t>𝒛</m:t>
                            </m:r>
                          </m:sub>
                        </m:sSub>
                      </m:sub>
                    </m:sSub>
                    <m:d>
                      <m:dPr>
                        <m:begChr m:val="["/>
                        <m:endChr m:val="]"/>
                        <m:ctrlPr>
                          <a:rPr lang="zh-CN"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smtClean="0">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𝐷</m:t>
                                </m:r>
                                <m:d>
                                  <m:dPr>
                                    <m:ctrlPr>
                                      <a:rPr lang="zh-CN" altLang="zh-CN" i="1">
                                        <a:latin typeface="Cambria Math" panose="02040503050406030204" pitchFamily="18" charset="0"/>
                                      </a:rPr>
                                    </m:ctrlPr>
                                  </m:dPr>
                                  <m:e>
                                    <m:r>
                                      <a:rPr lang="en-US" altLang="zh-CN" i="1">
                                        <a:latin typeface="Cambria Math" panose="02040503050406030204" pitchFamily="18" charset="0"/>
                                      </a:rPr>
                                      <m:t>𝐺</m:t>
                                    </m:r>
                                    <m:d>
                                      <m:dPr>
                                        <m:ctrlPr>
                                          <a:rPr lang="zh-CN" altLang="zh-CN" i="1">
                                            <a:latin typeface="Cambria Math" panose="02040503050406030204" pitchFamily="18" charset="0"/>
                                          </a:rPr>
                                        </m:ctrlPr>
                                      </m:dPr>
                                      <m:e>
                                        <m:r>
                                          <a:rPr lang="en-US" altLang="zh-CN" b="1" i="1">
                                            <a:latin typeface="Cambria Math" panose="02040503050406030204" pitchFamily="18" charset="0"/>
                                          </a:rPr>
                                          <m:t>𝒛</m:t>
                                        </m:r>
                                      </m:e>
                                    </m:d>
                                  </m:e>
                                </m:d>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9"/>
                <a:ext cx="10515600" cy="5030786"/>
              </a:xfrm>
              <a:blipFill>
                <a:blip r:embed="rId3"/>
                <a:stretch>
                  <a:fillRect l="-812" t="-23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956BBE-3D31-4B0A-BF98-054C39F2604A}" type="slidenum">
              <a:rPr lang="en-US" smtClean="0"/>
              <a:t>33</a:t>
            </a:fld>
            <a:endParaRPr lang="en-US"/>
          </a:p>
        </p:txBody>
      </p:sp>
      <p:sp>
        <p:nvSpPr>
          <p:cNvPr id="5" name="Rectangle 4"/>
          <p:cNvSpPr/>
          <p:nvPr/>
        </p:nvSpPr>
        <p:spPr>
          <a:xfrm>
            <a:off x="4285087" y="1872807"/>
            <a:ext cx="2487168" cy="6363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062537" y="1872806"/>
            <a:ext cx="3489157" cy="6363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07296" y="2431283"/>
            <a:ext cx="442750" cy="369332"/>
          </a:xfrm>
          <a:prstGeom prst="rect">
            <a:avLst/>
          </a:prstGeom>
          <a:noFill/>
        </p:spPr>
        <p:txBody>
          <a:bodyPr wrap="none" rtlCol="0">
            <a:spAutoFit/>
          </a:bodyPr>
          <a:lstStyle/>
          <a:p>
            <a:r>
              <a:rPr lang="en-US" dirty="0">
                <a:solidFill>
                  <a:srgbClr val="C00000"/>
                </a:solidFill>
              </a:rPr>
              <a:t>(1)</a:t>
            </a:r>
          </a:p>
        </p:txBody>
      </p:sp>
      <p:sp>
        <p:nvSpPr>
          <p:cNvPr id="8" name="TextBox 7"/>
          <p:cNvSpPr txBox="1"/>
          <p:nvPr/>
        </p:nvSpPr>
        <p:spPr>
          <a:xfrm>
            <a:off x="8541224" y="2431283"/>
            <a:ext cx="442750" cy="369332"/>
          </a:xfrm>
          <a:prstGeom prst="rect">
            <a:avLst/>
          </a:prstGeom>
          <a:noFill/>
        </p:spPr>
        <p:txBody>
          <a:bodyPr wrap="none" rtlCol="0">
            <a:spAutoFit/>
          </a:bodyPr>
          <a:lstStyle/>
          <a:p>
            <a:r>
              <a:rPr lang="en-US" dirty="0">
                <a:solidFill>
                  <a:srgbClr val="C00000"/>
                </a:solidFill>
              </a:rPr>
              <a:t>(2)</a:t>
            </a:r>
          </a:p>
        </p:txBody>
      </p:sp>
    </p:spTree>
    <p:extLst>
      <p:ext uri="{BB962C8B-B14F-4D97-AF65-F5344CB8AC3E}">
        <p14:creationId xmlns:p14="http://schemas.microsoft.com/office/powerpoint/2010/main" val="1966794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1904" y="990909"/>
            <a:ext cx="5084064" cy="3745021"/>
          </a:xfrm>
          <a:prstGeom prst="rect">
            <a:avLst/>
          </a:prstGeom>
        </p:spPr>
      </p:pic>
      <p:sp>
        <p:nvSpPr>
          <p:cNvPr id="2" name="Title 1"/>
          <p:cNvSpPr>
            <a:spLocks noGrp="1"/>
          </p:cNvSpPr>
          <p:nvPr>
            <p:ph type="title"/>
          </p:nvPr>
        </p:nvSpPr>
        <p:spPr/>
        <p:txBody>
          <a:bodyPr/>
          <a:lstStyle/>
          <a:p>
            <a:r>
              <a:rPr lang="en-US" dirty="0"/>
              <a:t>Training Generative Adversarial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47446"/>
                <a:ext cx="6374283" cy="5112277"/>
              </a:xfrm>
            </p:spPr>
            <p:txBody>
              <a:bodyPr>
                <a:normAutofit fontScale="70000" lnSpcReduction="20000"/>
              </a:bodyPr>
              <a:lstStyle/>
              <a:p>
                <a:pPr marL="0" indent="0">
                  <a:buNone/>
                </a:pPr>
                <a:r>
                  <a:rPr lang="en-US" dirty="0"/>
                  <a:t>Steps (</a:t>
                </a:r>
                <a:r>
                  <a:rPr lang="en-US" dirty="0" err="1"/>
                  <a:t>Goodfellow</a:t>
                </a:r>
                <a:r>
                  <a:rPr lang="en-US" dirty="0"/>
                  <a:t> et al. 2016):</a:t>
                </a:r>
              </a:p>
              <a:p>
                <a:pPr marL="457200" indent="-457200">
                  <a:lnSpc>
                    <a:spcPct val="120000"/>
                  </a:lnSpc>
                  <a:buFont typeface="+mj-lt"/>
                  <a:buAutoNum type="arabicPeriod"/>
                </a:pPr>
                <a:r>
                  <a:rPr lang="en-US" dirty="0"/>
                  <a:t>Generative network </a:t>
                </a:r>
                <a14:m>
                  <m:oMath xmlns:m="http://schemas.openxmlformats.org/officeDocument/2006/math">
                    <m:r>
                      <a:rPr lang="en-US" i="1" dirty="0" smtClean="0">
                        <a:latin typeface="Cambria Math" panose="02040503050406030204" pitchFamily="18" charset="0"/>
                      </a:rPr>
                      <m:t>𝐺</m:t>
                    </m:r>
                  </m:oMath>
                </a14:m>
                <a:r>
                  <a:rPr lang="en-US" dirty="0"/>
                  <a:t> (multi-layer CNN) receives random vectors </a:t>
                </a:r>
                <a14:m>
                  <m:oMath xmlns:m="http://schemas.openxmlformats.org/officeDocument/2006/math">
                    <m:r>
                      <a:rPr lang="en-US" i="1" dirty="0" smtClean="0">
                        <a:latin typeface="Cambria Math" panose="02040503050406030204" pitchFamily="18" charset="0"/>
                      </a:rPr>
                      <m:t>𝑧</m:t>
                    </m:r>
                  </m:oMath>
                </a14:m>
                <a:r>
                  <a:rPr lang="en-US" dirty="0"/>
                  <a:t> from a uniform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𝑧</m:t>
                        </m:r>
                      </m:sub>
                    </m:sSub>
                  </m:oMath>
                </a14:m>
                <a:r>
                  <a:rPr lang="en-US" dirty="0"/>
                  <a:t> as input and generates fake samples.</a:t>
                </a:r>
              </a:p>
              <a:p>
                <a:pPr marL="457200" indent="-457200">
                  <a:lnSpc>
                    <a:spcPct val="120000"/>
                  </a:lnSpc>
                  <a:buFont typeface="+mj-lt"/>
                  <a:buAutoNum type="arabicPeriod"/>
                </a:pPr>
                <a:r>
                  <a:rPr lang="en-US" dirty="0"/>
                  <a:t>Discriminative network </a:t>
                </a:r>
                <a14:m>
                  <m:oMath xmlns:m="http://schemas.openxmlformats.org/officeDocument/2006/math">
                    <m:r>
                      <a:rPr lang="en-US" i="1" dirty="0" smtClean="0">
                        <a:latin typeface="Cambria Math" panose="02040503050406030204" pitchFamily="18" charset="0"/>
                      </a:rPr>
                      <m:t>𝐷</m:t>
                    </m:r>
                  </m:oMath>
                </a14:m>
                <a:r>
                  <a:rPr lang="en-US" dirty="0"/>
                  <a:t> (multi-layer CNN) discriminates fake samples produced by the generative network and the actual ones. </a:t>
                </a:r>
              </a:p>
              <a:p>
                <a:pPr marL="457200" indent="-457200">
                  <a:lnSpc>
                    <a:spcPct val="120000"/>
                  </a:lnSpc>
                  <a:buFont typeface="+mj-lt"/>
                  <a:buAutoNum type="arabicPeriod"/>
                </a:pPr>
                <a:r>
                  <a:rPr lang="en-US" dirty="0"/>
                  <a:t>Error Computing: cross-entropy loss is computed with the error between </a:t>
                </a:r>
                <a14:m>
                  <m:oMath xmlns:m="http://schemas.openxmlformats.org/officeDocument/2006/math">
                    <m:r>
                      <a:rPr lang="en-US" i="1" dirty="0">
                        <a:latin typeface="Cambria Math" panose="02040503050406030204" pitchFamily="18" charset="0"/>
                      </a:rPr>
                      <m:t>𝐷</m:t>
                    </m:r>
                  </m:oMath>
                </a14:m>
                <a:r>
                  <a:rPr lang="en-US" dirty="0"/>
                  <a:t>’s prediction and ground truth.  </a:t>
                </a:r>
              </a:p>
              <a:p>
                <a:pPr marL="457200" indent="-457200">
                  <a:lnSpc>
                    <a:spcPct val="120000"/>
                  </a:lnSpc>
                  <a:buFont typeface="+mj-lt"/>
                  <a:buAutoNum type="arabicPeriod"/>
                </a:pPr>
                <a:r>
                  <a:rPr lang="en-US" dirty="0"/>
                  <a:t>Backpropagation: update network parameters </a:t>
                </a:r>
                <a14:m>
                  <m:oMath xmlns:m="http://schemas.openxmlformats.org/officeDocument/2006/math">
                    <m:sSub>
                      <m:sSubPr>
                        <m:ctrlPr>
                          <a:rPr lang="en-US" altLang="zh-CN" i="1">
                            <a:latin typeface="Cambria Math" panose="02040503050406030204" pitchFamily="18" charset="0"/>
                            <a:ea typeface="Adobe 仿宋 Std R" panose="02020400000000000000" pitchFamily="18" charset="-122"/>
                            <a:cs typeface="Times New Roman" panose="02020603050405020304" pitchFamily="18" charset="0"/>
                          </a:rPr>
                        </m:ctrlPr>
                      </m:sSubPr>
                      <m:e>
                        <m:r>
                          <a:rPr lang="zh-CN" altLang="en-US" i="1">
                            <a:latin typeface="Cambria Math" panose="02040503050406030204" pitchFamily="18" charset="0"/>
                            <a:ea typeface="Adobe 仿宋 Std R" panose="02020400000000000000" pitchFamily="18" charset="-122"/>
                            <a:cs typeface="Times New Roman" panose="02020603050405020304" pitchFamily="18" charset="0"/>
                          </a:rPr>
                          <m:t>𝜃</m:t>
                        </m:r>
                      </m:e>
                      <m:sub>
                        <m:r>
                          <a:rPr lang="en-US" altLang="zh-CN" i="1">
                            <a:latin typeface="Cambria Math" panose="02040503050406030204" pitchFamily="18" charset="0"/>
                            <a:ea typeface="Adobe 仿宋 Std R" panose="02020400000000000000" pitchFamily="18" charset="-122"/>
                            <a:cs typeface="Times New Roman" panose="02020603050405020304" pitchFamily="18" charset="0"/>
                          </a:rPr>
                          <m:t>𝑔</m:t>
                        </m:r>
                      </m:sub>
                    </m:sSub>
                  </m:oMath>
                </a14:m>
                <a:r>
                  <a:rPr lang="en-US" dirty="0"/>
                  <a:t> (for </a:t>
                </a:r>
                <a14:m>
                  <m:oMath xmlns:m="http://schemas.openxmlformats.org/officeDocument/2006/math">
                    <m:r>
                      <a:rPr lang="en-US" i="1" dirty="0" smtClean="0">
                        <a:latin typeface="Cambria Math" panose="02040503050406030204" pitchFamily="18" charset="0"/>
                      </a:rPr>
                      <m:t>𝐺</m:t>
                    </m:r>
                  </m:oMath>
                </a14:m>
                <a:r>
                  <a:rPr lang="en-US" dirty="0"/>
                  <a:t>) and </a:t>
                </a:r>
                <a14:m>
                  <m:oMath xmlns:m="http://schemas.openxmlformats.org/officeDocument/2006/math">
                    <m:sSub>
                      <m:sSubPr>
                        <m:ctrlPr>
                          <a:rPr lang="en-US" altLang="zh-CN" i="1">
                            <a:latin typeface="Cambria Math" panose="02040503050406030204" pitchFamily="18" charset="0"/>
                            <a:ea typeface="Adobe 仿宋 Std R" panose="02020400000000000000" pitchFamily="18" charset="-122"/>
                            <a:cs typeface="Times New Roman" panose="02020603050405020304" pitchFamily="18" charset="0"/>
                          </a:rPr>
                        </m:ctrlPr>
                      </m:sSubPr>
                      <m:e>
                        <m:r>
                          <a:rPr lang="zh-CN" altLang="en-US" i="1">
                            <a:latin typeface="Cambria Math" panose="02040503050406030204" pitchFamily="18" charset="0"/>
                            <a:ea typeface="Adobe 仿宋 Std R" panose="02020400000000000000" pitchFamily="18" charset="-122"/>
                            <a:cs typeface="Times New Roman" panose="02020603050405020304" pitchFamily="18" charset="0"/>
                          </a:rPr>
                          <m:t>𝜃</m:t>
                        </m:r>
                      </m:e>
                      <m:sub>
                        <m:r>
                          <a:rPr lang="en-US" altLang="zh-CN" b="0" i="1" smtClean="0">
                            <a:latin typeface="Cambria Math" panose="02040503050406030204" pitchFamily="18" charset="0"/>
                            <a:ea typeface="Adobe 仿宋 Std R" panose="02020400000000000000" pitchFamily="18" charset="-122"/>
                            <a:cs typeface="Times New Roman" panose="02020603050405020304" pitchFamily="18" charset="0"/>
                          </a:rPr>
                          <m:t>𝑑</m:t>
                        </m:r>
                      </m:sub>
                    </m:sSub>
                  </m:oMath>
                </a14:m>
                <a:r>
                  <a:rPr lang="en-US" dirty="0"/>
                  <a:t> (for </a:t>
                </a:r>
                <a14:m>
                  <m:oMath xmlns:m="http://schemas.openxmlformats.org/officeDocument/2006/math">
                    <m:r>
                      <a:rPr lang="en-US" i="1" dirty="0" smtClean="0">
                        <a:latin typeface="Cambria Math" panose="02040503050406030204" pitchFamily="18" charset="0"/>
                      </a:rPr>
                      <m:t>𝐷</m:t>
                    </m:r>
                  </m:oMath>
                </a14:m>
                <a:r>
                  <a:rPr lang="en-US" dirty="0"/>
                  <a:t>)based on error. </a:t>
                </a:r>
              </a:p>
              <a:p>
                <a:pPr marL="457200" indent="-457200">
                  <a:lnSpc>
                    <a:spcPct val="120000"/>
                  </a:lnSpc>
                  <a:buFont typeface="+mj-lt"/>
                  <a:buAutoNum type="arabicPeriod"/>
                </a:pPr>
                <a:r>
                  <a:rPr lang="en-US" dirty="0"/>
                  <a:t>Repeating steps 1-4: until GAN reaches </a:t>
                </a:r>
                <a:r>
                  <a:rPr lang="en-US" i="1" dirty="0"/>
                  <a:t>equilibrium</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47446"/>
                <a:ext cx="6374283" cy="5112277"/>
              </a:xfrm>
              <a:blipFill>
                <a:blip r:embed="rId3"/>
                <a:stretch>
                  <a:fillRect l="-956" t="-2267" r="-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212482" y="4735929"/>
                <a:ext cx="4833213" cy="1776897"/>
              </a:xfrm>
              <a:prstGeom prst="rect">
                <a:avLst/>
              </a:prstGeom>
              <a:noFill/>
            </p:spPr>
            <p:txBody>
              <a:bodyPr wrap="square" rtlCol="0">
                <a:spAutoFit/>
              </a:bodyPr>
              <a:lstStyle/>
              <a:p>
                <a:r>
                  <a:rPr lang="en-US" dirty="0"/>
                  <a:t>Fig. 11. Illustration of the GAN training algorithm: </a:t>
                </a:r>
                <a:r>
                  <a:rPr lang="en-US" altLang="zh-CN" dirty="0">
                    <a:ea typeface="Adobe 仿宋 Std R" panose="02020400000000000000" pitchFamily="18" charset="-122"/>
                    <a:cs typeface="Calibri" panose="020F0502020204030204" pitchFamily="34" charset="0"/>
                  </a:rPr>
                  <a:t>G(z; </a:t>
                </a:r>
                <a14:m>
                  <m:oMath xmlns:m="http://schemas.openxmlformats.org/officeDocument/2006/math">
                    <m:sSub>
                      <m:sSubPr>
                        <m:ctrlPr>
                          <a:rPr lang="en-US" altLang="zh-CN" i="1">
                            <a:latin typeface="Cambria Math" panose="02040503050406030204" pitchFamily="18" charset="0"/>
                            <a:ea typeface="Adobe 仿宋 Std R" panose="02020400000000000000" pitchFamily="18" charset="-122"/>
                            <a:cs typeface="Times New Roman" panose="02020603050405020304" pitchFamily="18" charset="0"/>
                          </a:rPr>
                        </m:ctrlPr>
                      </m:sSubPr>
                      <m:e>
                        <m:r>
                          <a:rPr lang="zh-CN" altLang="en-US" i="1">
                            <a:latin typeface="Cambria Math" panose="02040503050406030204" pitchFamily="18" charset="0"/>
                            <a:ea typeface="Adobe 仿宋 Std R" panose="02020400000000000000" pitchFamily="18" charset="-122"/>
                            <a:cs typeface="Times New Roman" panose="02020603050405020304" pitchFamily="18" charset="0"/>
                          </a:rPr>
                          <m:t>𝜃</m:t>
                        </m:r>
                      </m:e>
                      <m:sub>
                        <m:r>
                          <a:rPr lang="en-US" altLang="zh-CN" i="1">
                            <a:latin typeface="Cambria Math" panose="02040503050406030204" pitchFamily="18" charset="0"/>
                            <a:ea typeface="Adobe 仿宋 Std R" panose="02020400000000000000" pitchFamily="18" charset="-122"/>
                            <a:cs typeface="Times New Roman" panose="02020603050405020304" pitchFamily="18" charset="0"/>
                          </a:rPr>
                          <m:t>𝑔</m:t>
                        </m:r>
                      </m:sub>
                    </m:sSub>
                  </m:oMath>
                </a14:m>
                <a:r>
                  <a:rPr lang="en-US" altLang="zh-CN" dirty="0">
                    <a:ea typeface="Adobe 仿宋 Std R" panose="02020400000000000000" pitchFamily="18" charset="-122"/>
                    <a:cs typeface="Calibri" panose="020F0502020204030204" pitchFamily="34" charset="0"/>
                  </a:rPr>
                  <a:t>) is the generative network; </a:t>
                </a:r>
                <a:br>
                  <a:rPr lang="en-US" altLang="zh-CN" dirty="0">
                    <a:ea typeface="Adobe 仿宋 Std R" panose="02020400000000000000" pitchFamily="18" charset="-122"/>
                    <a:cs typeface="Calibri" panose="020F0502020204030204" pitchFamily="34" charset="0"/>
                  </a:rPr>
                </a:br>
                <a:r>
                  <a:rPr lang="en-US" altLang="zh-CN" dirty="0">
                    <a:ea typeface="Adobe 仿宋 Std R" panose="02020400000000000000" pitchFamily="18" charset="-122"/>
                    <a:cs typeface="Calibri" panose="020F0502020204030204" pitchFamily="34" charset="0"/>
                  </a:rPr>
                  <a:t>D(x; </a:t>
                </a:r>
                <a14:m>
                  <m:oMath xmlns:m="http://schemas.openxmlformats.org/officeDocument/2006/math">
                    <m:sSub>
                      <m:sSubPr>
                        <m:ctrlPr>
                          <a:rPr lang="en-US" altLang="zh-CN" i="1">
                            <a:latin typeface="Cambria Math" panose="02040503050406030204" pitchFamily="18" charset="0"/>
                            <a:ea typeface="Adobe 仿宋 Std R" panose="02020400000000000000" pitchFamily="18" charset="-122"/>
                            <a:cs typeface="Times New Roman" panose="02020603050405020304" pitchFamily="18" charset="0"/>
                          </a:rPr>
                        </m:ctrlPr>
                      </m:sSubPr>
                      <m:e>
                        <m:r>
                          <a:rPr lang="zh-CN" altLang="en-US" i="1">
                            <a:latin typeface="Cambria Math" panose="02040503050406030204" pitchFamily="18" charset="0"/>
                            <a:ea typeface="Adobe 仿宋 Std R" panose="02020400000000000000" pitchFamily="18" charset="-122"/>
                            <a:cs typeface="Times New Roman" panose="02020603050405020304" pitchFamily="18" charset="0"/>
                          </a:rPr>
                          <m:t>𝜃</m:t>
                        </m:r>
                      </m:e>
                      <m:sub>
                        <m:r>
                          <a:rPr lang="en-US" altLang="zh-CN" i="1">
                            <a:latin typeface="Cambria Math" panose="02040503050406030204" pitchFamily="18" charset="0"/>
                            <a:ea typeface="Adobe 仿宋 Std R" panose="02020400000000000000" pitchFamily="18" charset="-122"/>
                            <a:cs typeface="Times New Roman" panose="02020603050405020304" pitchFamily="18" charset="0"/>
                          </a:rPr>
                          <m:t>𝑑</m:t>
                        </m:r>
                      </m:sub>
                    </m:sSub>
                  </m:oMath>
                </a14:m>
                <a:r>
                  <a:rPr lang="en-US" altLang="zh-CN" dirty="0">
                    <a:ea typeface="Adobe 仿宋 Std R" panose="02020400000000000000" pitchFamily="18" charset="-122"/>
                    <a:cs typeface="Calibri" panose="020F0502020204030204" pitchFamily="34" charset="0"/>
                  </a:rPr>
                  <a:t>) is the discriminative network; </a:t>
                </a:r>
                <a:br>
                  <a:rPr lang="en-US" altLang="zh-CN" dirty="0">
                    <a:ea typeface="Adobe 仿宋 Std R" panose="02020400000000000000" pitchFamily="18" charset="-122"/>
                    <a:cs typeface="Calibri" panose="020F0502020204030204" pitchFamily="34" charset="0"/>
                  </a:rPr>
                </a:br>
                <a14:m>
                  <m:oMath xmlns:m="http://schemas.openxmlformats.org/officeDocument/2006/math">
                    <m:sSub>
                      <m:sSubPr>
                        <m:ctrlPr>
                          <a:rPr lang="en-US" altLang="zh-CN" i="1">
                            <a:latin typeface="Cambria Math" panose="02040503050406030204" pitchFamily="18" charset="0"/>
                            <a:ea typeface="Adobe 仿宋 Std R" panose="02020400000000000000" pitchFamily="18" charset="-122"/>
                            <a:cs typeface="Times New Roman" panose="02020603050405020304" pitchFamily="18" charset="0"/>
                          </a:rPr>
                        </m:ctrlPr>
                      </m:sSubPr>
                      <m:e>
                        <m:r>
                          <a:rPr lang="en-US" altLang="zh-CN" i="1">
                            <a:latin typeface="Cambria Math" panose="02040503050406030204" pitchFamily="18" charset="0"/>
                            <a:ea typeface="Adobe 仿宋 Std R" panose="02020400000000000000" pitchFamily="18" charset="-122"/>
                            <a:cs typeface="Times New Roman" panose="02020603050405020304" pitchFamily="18" charset="0"/>
                          </a:rPr>
                          <m:t>𝑝</m:t>
                        </m:r>
                      </m:e>
                      <m:sub>
                        <m:r>
                          <a:rPr lang="en-US" altLang="zh-CN" i="1">
                            <a:latin typeface="Cambria Math" panose="02040503050406030204" pitchFamily="18" charset="0"/>
                            <a:ea typeface="Adobe 仿宋 Std R" panose="02020400000000000000" pitchFamily="18" charset="-122"/>
                            <a:cs typeface="Times New Roman" panose="02020603050405020304" pitchFamily="18" charset="0"/>
                          </a:rPr>
                          <m:t>𝑑𝑎𝑡𝑎</m:t>
                        </m:r>
                      </m:sub>
                    </m:sSub>
                  </m:oMath>
                </a14:m>
                <a:r>
                  <a:rPr lang="en-US" altLang="zh-CN" dirty="0">
                    <a:ea typeface="Adobe 仿宋 Std R" panose="02020400000000000000" pitchFamily="18" charset="-122"/>
                    <a:cs typeface="Calibri" panose="020F0502020204030204" pitchFamily="34" charset="0"/>
                  </a:rPr>
                  <a:t> is true distribution; </a:t>
                </a:r>
                <a:br>
                  <a:rPr lang="en-US" altLang="zh-CN" dirty="0">
                    <a:ea typeface="Adobe 仿宋 Std R" panose="02020400000000000000" pitchFamily="18" charset="-122"/>
                    <a:cs typeface="Calibri" panose="020F0502020204030204" pitchFamily="34" charset="0"/>
                  </a:rPr>
                </a:br>
                <a14:m>
                  <m:oMath xmlns:m="http://schemas.openxmlformats.org/officeDocument/2006/math">
                    <m:sSub>
                      <m:sSubPr>
                        <m:ctrlPr>
                          <a:rPr lang="en-US" altLang="zh-CN" i="1">
                            <a:latin typeface="Cambria Math" panose="02040503050406030204" pitchFamily="18" charset="0"/>
                            <a:ea typeface="Adobe 仿宋 Std R" panose="02020400000000000000" pitchFamily="18" charset="-122"/>
                            <a:cs typeface="Times New Roman" panose="02020603050405020304" pitchFamily="18" charset="0"/>
                          </a:rPr>
                        </m:ctrlPr>
                      </m:sSubPr>
                      <m:e>
                        <m:r>
                          <a:rPr lang="en-US" altLang="zh-CN" i="1">
                            <a:latin typeface="Cambria Math" panose="02040503050406030204" pitchFamily="18" charset="0"/>
                            <a:ea typeface="Adobe 仿宋 Std R" panose="02020400000000000000" pitchFamily="18" charset="-122"/>
                            <a:cs typeface="Times New Roman" panose="02020603050405020304" pitchFamily="18" charset="0"/>
                          </a:rPr>
                          <m:t>𝑝</m:t>
                        </m:r>
                      </m:e>
                      <m:sub>
                        <m:r>
                          <a:rPr lang="en-US" altLang="zh-CN" i="1">
                            <a:latin typeface="Cambria Math" panose="02040503050406030204" pitchFamily="18" charset="0"/>
                            <a:ea typeface="Adobe 仿宋 Std R" panose="02020400000000000000" pitchFamily="18" charset="-122"/>
                            <a:cs typeface="Times New Roman" panose="02020603050405020304" pitchFamily="18" charset="0"/>
                          </a:rPr>
                          <m:t>𝑧</m:t>
                        </m:r>
                      </m:sub>
                    </m:sSub>
                  </m:oMath>
                </a14:m>
                <a:r>
                  <a:rPr lang="en-US" altLang="zh-CN" dirty="0">
                    <a:ea typeface="Adobe 仿宋 Std R" panose="02020400000000000000" pitchFamily="18" charset="-122"/>
                    <a:cs typeface="Calibri" panose="020F0502020204030204" pitchFamily="34" charset="0"/>
                  </a:rPr>
                  <a:t> is a simple distribution of random vectors (e.g., uniform distribution).</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212482" y="4735929"/>
                <a:ext cx="4833213" cy="1776897"/>
              </a:xfrm>
              <a:prstGeom prst="rect">
                <a:avLst/>
              </a:prstGeom>
              <a:blipFill>
                <a:blip r:embed="rId4"/>
                <a:stretch>
                  <a:fillRect l="-1009" t="-2062" r="-1892" b="-4811"/>
                </a:stretch>
              </a:blipFill>
            </p:spPr>
            <p:txBody>
              <a:bodyPr/>
              <a:lstStyle/>
              <a:p>
                <a:r>
                  <a:rPr lang="zh-CN" altLang="en-US">
                    <a:noFill/>
                  </a:rPr>
                  <a:t> </a:t>
                </a:r>
              </a:p>
            </p:txBody>
          </p:sp>
        </mc:Fallback>
      </mc:AlternateContent>
      <p:sp>
        <p:nvSpPr>
          <p:cNvPr id="6" name="Slide Number Placeholder 5"/>
          <p:cNvSpPr>
            <a:spLocks noGrp="1"/>
          </p:cNvSpPr>
          <p:nvPr>
            <p:ph type="sldNum" sz="quarter" idx="12"/>
          </p:nvPr>
        </p:nvSpPr>
        <p:spPr/>
        <p:txBody>
          <a:bodyPr/>
          <a:lstStyle/>
          <a:p>
            <a:fld id="{AE956BBE-3D31-4B0A-BF98-054C39F2604A}" type="slidenum">
              <a:rPr lang="en-US" smtClean="0"/>
              <a:t>34</a:t>
            </a:fld>
            <a:endParaRPr lang="en-US"/>
          </a:p>
        </p:txBody>
      </p:sp>
    </p:spTree>
    <p:extLst>
      <p:ext uri="{BB962C8B-B14F-4D97-AF65-F5344CB8AC3E}">
        <p14:creationId xmlns:p14="http://schemas.microsoft.com/office/powerpoint/2010/main" val="385033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9D0DD-C1D3-46EC-AF97-D6ACFD69F1DA}"/>
              </a:ext>
            </a:extLst>
          </p:cNvPr>
          <p:cNvSpPr>
            <a:spLocks noGrp="1"/>
          </p:cNvSpPr>
          <p:nvPr>
            <p:ph type="title"/>
          </p:nvPr>
        </p:nvSpPr>
        <p:spPr/>
        <p:txBody>
          <a:bodyPr/>
          <a:lstStyle/>
          <a:p>
            <a:r>
              <a:rPr lang="en-US" altLang="zh-CN" dirty="0"/>
              <a:t>Training Generative Adversarial Networks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C0A327-F030-48DB-A934-CDEA91B6B82E}"/>
                  </a:ext>
                </a:extLst>
              </p:cNvPr>
              <p:cNvSpPr>
                <a:spLocks noGrp="1"/>
              </p:cNvSpPr>
              <p:nvPr>
                <p:ph idx="1"/>
              </p:nvPr>
            </p:nvSpPr>
            <p:spPr>
              <a:xfrm>
                <a:off x="767079" y="1348105"/>
                <a:ext cx="10515600" cy="4351338"/>
              </a:xfrm>
            </p:spPr>
            <p:txBody>
              <a:bodyPr>
                <a:normAutofit/>
              </a:bodyPr>
              <a:lstStyle/>
              <a:p>
                <a:r>
                  <a:rPr lang="en-US" altLang="zh-CN" b="1" dirty="0"/>
                  <a:t>Equilibrium</a:t>
                </a:r>
                <a:r>
                  <a:rPr lang="en-US" altLang="zh-CN" dirty="0"/>
                  <a:t>: </a:t>
                </a:r>
              </a:p>
              <a:p>
                <a:pPr lvl="1"/>
                <a:r>
                  <a:rPr lang="en-US" altLang="zh-CN" dirty="0"/>
                  <a:t>If both models have sufficient capacity, then the equilibrium of this game is reached when the </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𝑧</m:t>
                    </m:r>
                    <m:r>
                      <a:rPr lang="en-US" altLang="zh-CN" i="1" dirty="0" smtClean="0">
                        <a:latin typeface="Cambria Math" panose="02040503050406030204" pitchFamily="18" charset="0"/>
                      </a:rPr>
                      <m:t>)</m:t>
                    </m:r>
                  </m:oMath>
                </a14:m>
                <a:r>
                  <a:rPr lang="en-US" altLang="zh-CN" dirty="0"/>
                  <a:t> resembles the data generating distribution. </a:t>
                </a:r>
              </a:p>
              <a:p>
                <a:pPr lvl="1"/>
                <a:r>
                  <a:rPr lang="en-US" altLang="zh-CN" dirty="0"/>
                  <a:t>Therefore, the discriminative network cannot differentiate “counterfeit” samples versus actual data samples: </a:t>
                </a:r>
                <a14:m>
                  <m:oMath xmlns:m="http://schemas.openxmlformats.org/officeDocument/2006/math">
                    <m:r>
                      <a:rPr lang="en-US" altLang="zh-CN" i="1" dirty="0" smtClean="0">
                        <a:latin typeface="Cambria Math" panose="02040503050406030204" pitchFamily="18" charset="0"/>
                      </a:rPr>
                      <m:t>𝐷</m:t>
                    </m:r>
                    <m:d>
                      <m:dPr>
                        <m:ctrlPr>
                          <a:rPr lang="en-US" altLang="zh-CN" i="1" dirty="0" smtClean="0">
                            <a:latin typeface="Cambria Math" panose="02040503050406030204" pitchFamily="18" charset="0"/>
                          </a:rPr>
                        </m:ctrlPr>
                      </m:dPr>
                      <m:e>
                        <m:r>
                          <a:rPr lang="en-US" altLang="zh-CN" b="1" i="1" dirty="0" smtClean="0">
                            <a:latin typeface="Cambria Math" panose="02040503050406030204" pitchFamily="18" charset="0"/>
                          </a:rPr>
                          <m:t>𝒙</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oMath>
                </a14:m>
                <a:r>
                  <a:rPr lang="en-US" altLang="zh-CN" dirty="0"/>
                  <a:t>.</a:t>
                </a:r>
              </a:p>
              <a:p>
                <a:endParaRPr lang="zh-CN" altLang="en-US" dirty="0"/>
              </a:p>
            </p:txBody>
          </p:sp>
        </mc:Choice>
        <mc:Fallback xmlns="">
          <p:sp>
            <p:nvSpPr>
              <p:cNvPr id="3" name="内容占位符 2">
                <a:extLst>
                  <a:ext uri="{FF2B5EF4-FFF2-40B4-BE49-F238E27FC236}">
                    <a16:creationId xmlns:a16="http://schemas.microsoft.com/office/drawing/2014/main" id="{93C0A327-F030-48DB-A934-CDEA91B6B82E}"/>
                  </a:ext>
                </a:extLst>
              </p:cNvPr>
              <p:cNvSpPr>
                <a:spLocks noGrp="1" noRot="1" noChangeAspect="1" noMove="1" noResize="1" noEditPoints="1" noAdjustHandles="1" noChangeArrowheads="1" noChangeShapeType="1" noTextEdit="1"/>
              </p:cNvSpPr>
              <p:nvPr>
                <p:ph idx="1"/>
              </p:nvPr>
            </p:nvSpPr>
            <p:spPr>
              <a:xfrm>
                <a:off x="767079" y="1348105"/>
                <a:ext cx="10515600" cy="4351338"/>
              </a:xfrm>
              <a:blipFill>
                <a:blip r:embed="rId3"/>
                <a:stretch>
                  <a:fillRect l="-1043" t="-2241"/>
                </a:stretch>
              </a:blipFill>
            </p:spPr>
            <p:txBody>
              <a:bodyPr/>
              <a:lstStyle/>
              <a:p>
                <a:r>
                  <a:rPr lang="en-US">
                    <a:noFill/>
                  </a:rPr>
                  <a:t> </a:t>
                </a:r>
              </a:p>
            </p:txBody>
          </p:sp>
        </mc:Fallback>
      </mc:AlternateContent>
      <p:sp>
        <p:nvSpPr>
          <p:cNvPr id="4" name="灯片编号占位符 3">
            <a:extLst>
              <a:ext uri="{FF2B5EF4-FFF2-40B4-BE49-F238E27FC236}">
                <a16:creationId xmlns:a16="http://schemas.microsoft.com/office/drawing/2014/main" id="{611C2A56-F68A-41DC-A21E-1B22DEFBD6EB}"/>
              </a:ext>
            </a:extLst>
          </p:cNvPr>
          <p:cNvSpPr>
            <a:spLocks noGrp="1"/>
          </p:cNvSpPr>
          <p:nvPr>
            <p:ph type="sldNum" sz="quarter" idx="12"/>
          </p:nvPr>
        </p:nvSpPr>
        <p:spPr/>
        <p:txBody>
          <a:bodyPr/>
          <a:lstStyle/>
          <a:p>
            <a:fld id="{AE956BBE-3D31-4B0A-BF98-054C39F2604A}" type="slidenum">
              <a:rPr lang="en-US" smtClean="0"/>
              <a:t>35</a:t>
            </a:fld>
            <a:endParaRPr lang="en-US"/>
          </a:p>
        </p:txBody>
      </p:sp>
      <p:pic>
        <p:nvPicPr>
          <p:cNvPr id="2050" name="Picture 2" descr="GANè®ºæåç±»æ»ç»">
            <a:extLst>
              <a:ext uri="{FF2B5EF4-FFF2-40B4-BE49-F238E27FC236}">
                <a16:creationId xmlns:a16="http://schemas.microsoft.com/office/drawing/2014/main" id="{059EA674-AC40-4D69-893E-F91CD054F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321" y="3690132"/>
            <a:ext cx="5960402" cy="25544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F563D37-B869-45C3-8035-975CBFBA8117}"/>
                  </a:ext>
                </a:extLst>
              </p:cNvPr>
              <p:cNvSpPr/>
              <p:nvPr/>
            </p:nvSpPr>
            <p:spPr>
              <a:xfrm>
                <a:off x="7011965" y="3702442"/>
                <a:ext cx="5180035" cy="2706318"/>
              </a:xfrm>
              <a:prstGeom prst="rect">
                <a:avLst/>
              </a:prstGeom>
            </p:spPr>
            <p:txBody>
              <a:bodyPr wrap="square">
                <a:spAutoFit/>
              </a:bodyPr>
              <a:lstStyle/>
              <a:p>
                <a:r>
                  <a:rPr lang="en-US" altLang="zh-CN" sz="2000" dirty="0"/>
                  <a:t>(a) Begin with the initial model.</a:t>
                </a:r>
              </a:p>
              <a:p>
                <a:r>
                  <a:rPr lang="en-US" altLang="zh-CN" sz="2000" dirty="0"/>
                  <a:t>(b) After updating </a:t>
                </a:r>
                <a14:m>
                  <m:oMath xmlns:m="http://schemas.openxmlformats.org/officeDocument/2006/math">
                    <m:r>
                      <a:rPr lang="en-US" altLang="zh-CN" sz="2000" i="1" dirty="0" smtClean="0">
                        <a:latin typeface="Cambria Math" panose="02040503050406030204" pitchFamily="18" charset="0"/>
                      </a:rPr>
                      <m:t>𝐷</m:t>
                    </m:r>
                  </m:oMath>
                </a14:m>
                <a:r>
                  <a:rPr lang="en-US" altLang="zh-CN" sz="2000" dirty="0"/>
                  <a:t>, the </a:t>
                </a:r>
                <a14:m>
                  <m:oMath xmlns:m="http://schemas.openxmlformats.org/officeDocument/2006/math">
                    <m:r>
                      <a:rPr lang="en-US" altLang="zh-CN" sz="2000" i="1" dirty="0">
                        <a:latin typeface="Cambria Math" panose="02040503050406030204" pitchFamily="18" charset="0"/>
                      </a:rPr>
                      <m:t>𝐷</m:t>
                    </m:r>
                    <m:r>
                      <a:rPr lang="en-US" altLang="zh-CN" sz="2000"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i="1" dirty="0">
                        <a:latin typeface="Cambria Math" panose="02040503050406030204" pitchFamily="18" charset="0"/>
                      </a:rPr>
                      <m:t>)</m:t>
                    </m:r>
                  </m:oMath>
                </a14:m>
                <a:r>
                  <a:rPr lang="en-US" altLang="zh-CN" sz="2000" dirty="0"/>
                  <a:t> is improved to differentiate actual samples from “counterfeit” samples. </a:t>
                </a:r>
                <a:br>
                  <a:rPr lang="en-US" altLang="zh-CN" sz="2000" dirty="0"/>
                </a:br>
                <a:r>
                  <a:rPr lang="en-US" altLang="zh-CN" sz="2000" dirty="0"/>
                  <a:t>(c) After updating </a:t>
                </a:r>
                <a14:m>
                  <m:oMath xmlns:m="http://schemas.openxmlformats.org/officeDocument/2006/math">
                    <m:r>
                      <a:rPr lang="en-US" altLang="zh-CN" sz="2000" i="1" dirty="0">
                        <a:latin typeface="Cambria Math" panose="02040503050406030204" pitchFamily="18" charset="0"/>
                      </a:rPr>
                      <m:t>𝐺</m:t>
                    </m:r>
                    <m:r>
                      <a:rPr lang="en-US" altLang="zh-CN" sz="2000" i="1" dirty="0">
                        <a:latin typeface="Cambria Math" panose="02040503050406030204" pitchFamily="18" charset="0"/>
                      </a:rPr>
                      <m:t>(</m:t>
                    </m:r>
                    <m:r>
                      <a:rPr lang="en-US" altLang="zh-CN" sz="2000" b="1" i="1" dirty="0">
                        <a:latin typeface="Cambria Math" panose="02040503050406030204" pitchFamily="18" charset="0"/>
                      </a:rPr>
                      <m:t>𝒛</m:t>
                    </m:r>
                    <m:r>
                      <a:rPr lang="en-US" altLang="zh-CN" sz="2000"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𝑝</m:t>
                        </m:r>
                      </m:e>
                      <m:sub>
                        <m:r>
                          <a:rPr lang="en-US" altLang="zh-CN" sz="2000" i="1" dirty="0">
                            <a:latin typeface="Cambria Math" panose="02040503050406030204" pitchFamily="18" charset="0"/>
                          </a:rPr>
                          <m:t>𝑔</m:t>
                        </m:r>
                      </m:sub>
                    </m:sSub>
                  </m:oMath>
                </a14:m>
                <a:r>
                  <a:rPr lang="en-US" altLang="zh-CN" sz="2000" dirty="0"/>
                  <a:t> is improved to “deceive” </a:t>
                </a:r>
                <a14:m>
                  <m:oMath xmlns:m="http://schemas.openxmlformats.org/officeDocument/2006/math">
                    <m:r>
                      <a:rPr lang="en-US" altLang="zh-CN" sz="2000" i="1" dirty="0">
                        <a:latin typeface="Cambria Math" panose="02040503050406030204" pitchFamily="18" charset="0"/>
                      </a:rPr>
                      <m:t>𝐷</m:t>
                    </m:r>
                    <m:r>
                      <a:rPr lang="en-US" altLang="zh-CN" sz="2000"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i="1" dirty="0">
                        <a:latin typeface="Cambria Math" panose="02040503050406030204" pitchFamily="18" charset="0"/>
                      </a:rPr>
                      <m:t>)</m:t>
                    </m:r>
                  </m:oMath>
                </a14:m>
                <a:r>
                  <a:rPr lang="en-US" altLang="zh-CN" sz="2000" dirty="0"/>
                  <a:t>. </a:t>
                </a:r>
                <a:br>
                  <a:rPr lang="en-US" altLang="zh-CN" sz="2000" dirty="0"/>
                </a:br>
                <a:r>
                  <a:rPr lang="en-US" altLang="zh-CN" sz="2000" dirty="0"/>
                  <a:t>(d) After several iterations, the data distribution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𝑝</m:t>
                        </m:r>
                      </m:e>
                      <m:sub>
                        <m:r>
                          <a:rPr lang="en-US" altLang="zh-CN" sz="2000" i="1" dirty="0">
                            <a:latin typeface="Cambria Math" panose="02040503050406030204" pitchFamily="18" charset="0"/>
                          </a:rPr>
                          <m:t>𝑑𝑎𝑡𝑎</m:t>
                        </m:r>
                      </m:sub>
                    </m:sSub>
                  </m:oMath>
                </a14:m>
                <a:r>
                  <a:rPr lang="en-US" altLang="zh-CN" sz="2000" dirty="0"/>
                  <a:t> equals to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𝑝</m:t>
                        </m:r>
                      </m:e>
                      <m:sub>
                        <m:r>
                          <a:rPr lang="en-US" altLang="zh-CN" sz="2000" i="1" dirty="0">
                            <a:latin typeface="Cambria Math" panose="02040503050406030204" pitchFamily="18" charset="0"/>
                          </a:rPr>
                          <m:t>𝑔</m:t>
                        </m:r>
                      </m:sub>
                    </m:sSub>
                  </m:oMath>
                </a14:m>
                <a:r>
                  <a:rPr lang="en-US" altLang="zh-CN" sz="2000" dirty="0"/>
                  <a:t> and therefore </a:t>
                </a:r>
                <a14:m>
                  <m:oMath xmlns:m="http://schemas.openxmlformats.org/officeDocument/2006/math">
                    <m:r>
                      <a:rPr lang="en-US" altLang="zh-CN" sz="2000" i="1" dirty="0">
                        <a:latin typeface="Cambria Math" panose="02040503050406030204" pitchFamily="18" charset="0"/>
                      </a:rPr>
                      <m:t>𝐷</m:t>
                    </m:r>
                    <m:d>
                      <m:dPr>
                        <m:ctrlPr>
                          <a:rPr lang="en-US" altLang="zh-CN" sz="2000" i="1" dirty="0">
                            <a:latin typeface="Cambria Math" panose="02040503050406030204" pitchFamily="18" charset="0"/>
                          </a:rPr>
                        </m:ctrlPr>
                      </m:dPr>
                      <m:e>
                        <m:r>
                          <a:rPr lang="en-US" altLang="zh-CN" sz="2000" b="1" i="1" dirty="0">
                            <a:latin typeface="Cambria Math" panose="02040503050406030204" pitchFamily="18" charset="0"/>
                          </a:rPr>
                          <m:t>𝒙</m:t>
                        </m:r>
                      </m:e>
                    </m:d>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1</m:t>
                        </m:r>
                      </m:num>
                      <m:den>
                        <m:r>
                          <a:rPr lang="en-US" altLang="zh-CN" sz="2000" i="1" dirty="0">
                            <a:latin typeface="Cambria Math" panose="02040503050406030204" pitchFamily="18" charset="0"/>
                          </a:rPr>
                          <m:t>2</m:t>
                        </m:r>
                      </m:den>
                    </m:f>
                  </m:oMath>
                </a14:m>
                <a:r>
                  <a:rPr lang="en-US" altLang="zh-CN" sz="2000" dirty="0"/>
                  <a:t>.</a:t>
                </a:r>
              </a:p>
            </p:txBody>
          </p:sp>
        </mc:Choice>
        <mc:Fallback xmlns="">
          <p:sp>
            <p:nvSpPr>
              <p:cNvPr id="6" name="矩形 5">
                <a:extLst>
                  <a:ext uri="{FF2B5EF4-FFF2-40B4-BE49-F238E27FC236}">
                    <a16:creationId xmlns:a16="http://schemas.microsoft.com/office/drawing/2014/main" id="{4F563D37-B869-45C3-8035-975CBFBA8117}"/>
                  </a:ext>
                </a:extLst>
              </p:cNvPr>
              <p:cNvSpPr>
                <a:spLocks noRot="1" noChangeAspect="1" noMove="1" noResize="1" noEditPoints="1" noAdjustHandles="1" noChangeArrowheads="1" noChangeShapeType="1" noTextEdit="1"/>
              </p:cNvSpPr>
              <p:nvPr/>
            </p:nvSpPr>
            <p:spPr>
              <a:xfrm>
                <a:off x="7011965" y="3702442"/>
                <a:ext cx="5180035" cy="2706318"/>
              </a:xfrm>
              <a:prstGeom prst="rect">
                <a:avLst/>
              </a:prstGeom>
              <a:blipFill>
                <a:blip r:embed="rId5"/>
                <a:stretch>
                  <a:fillRect l="-1176" t="-1126" r="-1176" b="-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33705" y="3690132"/>
                <a:ext cx="968247" cy="369332"/>
              </a:xfrm>
              <a:prstGeom prst="rect">
                <a:avLst/>
              </a:prstGeom>
              <a:solidFill>
                <a:schemeClr val="bg1"/>
              </a:solidFill>
            </p:spPr>
            <p:txBody>
              <a:bodyPr wrap="square" lIns="0" rIns="0">
                <a:spAutoFit/>
              </a:bodyPr>
              <a:lstStyle/>
              <a:p>
                <a:pPr algn="ctr"/>
                <a14:m>
                  <m:oMath xmlns:m="http://schemas.openxmlformats.org/officeDocument/2006/math">
                    <m:r>
                      <a:rPr lang="en-US" altLang="zh-CN" i="1" dirty="0">
                        <a:latin typeface="Cambria Math" panose="02040503050406030204" pitchFamily="18" charset="0"/>
                      </a:rPr>
                      <m:t>𝐷</m:t>
                    </m:r>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oMath>
                </a14:m>
                <a:r>
                  <a:rPr lang="en-US" altLang="zh-CN" dirty="0"/>
                  <a:t> </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933705" y="3690132"/>
                <a:ext cx="968247" cy="369332"/>
              </a:xfrm>
              <a:prstGeom prst="rect">
                <a:avLst/>
              </a:prstGeom>
              <a:blipFill>
                <a:blip r:embed="rId6"/>
                <a:stretch>
                  <a:fillRect b="-13115"/>
                </a:stretch>
              </a:blipFill>
            </p:spPr>
            <p:txBody>
              <a:bodyPr/>
              <a:lstStyle/>
              <a:p>
                <a:r>
                  <a:rPr lang="en-US">
                    <a:noFill/>
                  </a:rPr>
                  <a:t> </a:t>
                </a:r>
              </a:p>
            </p:txBody>
          </p:sp>
        </mc:Fallback>
      </mc:AlternateContent>
      <p:sp>
        <p:nvSpPr>
          <p:cNvPr id="7" name="Rectangle 6"/>
          <p:cNvSpPr/>
          <p:nvPr/>
        </p:nvSpPr>
        <p:spPr>
          <a:xfrm>
            <a:off x="2523744" y="4047272"/>
            <a:ext cx="1499616" cy="183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2210582" y="3946636"/>
                <a:ext cx="2714986" cy="391902"/>
              </a:xfrm>
              <a:prstGeom prst="rect">
                <a:avLst/>
              </a:prstGeom>
              <a:noFill/>
            </p:spPr>
            <p:txBody>
              <a:bodyPr wrap="square" lIns="0" rIns="0">
                <a:spAutoFit/>
              </a:bodyPr>
              <a:lstStyle/>
              <a:p>
                <a:pPr algn="ctr"/>
                <a:r>
                  <a:rPr lang="en-US" altLang="zh-CN" b="0" dirty="0"/>
                  <a:t>Counterfeit distribution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𝑔</m:t>
                        </m:r>
                      </m:sub>
                    </m:sSub>
                  </m:oMath>
                </a14:m>
                <a:r>
                  <a:rPr lang="en-US" altLang="zh-CN" dirty="0"/>
                  <a:t> </a:t>
                </a:r>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210582" y="3946636"/>
                <a:ext cx="2714986" cy="391902"/>
              </a:xfrm>
              <a:prstGeom prst="rect">
                <a:avLst/>
              </a:prstGeom>
              <a:blipFill>
                <a:blip r:embed="rId7"/>
                <a:stretch>
                  <a:fillRect l="-1124" t="-6154"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16885" y="3623076"/>
                <a:ext cx="968247" cy="369332"/>
              </a:xfrm>
              <a:prstGeom prst="rect">
                <a:avLst/>
              </a:prstGeom>
              <a:noFill/>
            </p:spPr>
            <p:txBody>
              <a:bodyPr wrap="square" lIns="0" rIns="0">
                <a:spAutoFit/>
              </a:bodyP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𝑑𝑎𝑡𝑎</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516885" y="3623076"/>
                <a:ext cx="968247" cy="369332"/>
              </a:xfrm>
              <a:prstGeom prst="rect">
                <a:avLst/>
              </a:prstGeom>
              <a:blipFill>
                <a:blip r:embed="rId8"/>
                <a:stretch>
                  <a:fillRect b="-6557"/>
                </a:stretch>
              </a:blipFill>
            </p:spPr>
            <p:txBody>
              <a:bodyPr/>
              <a:lstStyle/>
              <a:p>
                <a:r>
                  <a:rPr lang="en-US">
                    <a:noFill/>
                  </a:rPr>
                  <a:t> </a:t>
                </a:r>
              </a:p>
            </p:txBody>
          </p:sp>
        </mc:Fallback>
      </mc:AlternateContent>
      <p:sp>
        <p:nvSpPr>
          <p:cNvPr id="8" name="文本框 7">
            <a:extLst>
              <a:ext uri="{FF2B5EF4-FFF2-40B4-BE49-F238E27FC236}">
                <a16:creationId xmlns:a16="http://schemas.microsoft.com/office/drawing/2014/main" id="{1492F87F-2B97-4157-ADE5-9706C9A672FE}"/>
              </a:ext>
            </a:extLst>
          </p:cNvPr>
          <p:cNvSpPr txBox="1"/>
          <p:nvPr/>
        </p:nvSpPr>
        <p:spPr>
          <a:xfrm>
            <a:off x="1417828" y="6178490"/>
            <a:ext cx="792754" cy="369332"/>
          </a:xfrm>
          <a:prstGeom prst="rect">
            <a:avLst/>
          </a:prstGeom>
          <a:noFill/>
        </p:spPr>
        <p:txBody>
          <a:bodyPr wrap="square" rtlCol="0">
            <a:spAutoFit/>
          </a:bodyPr>
          <a:lstStyle/>
          <a:p>
            <a:r>
              <a:rPr lang="en-US" altLang="zh-CN" dirty="0"/>
              <a:t>(a)</a:t>
            </a:r>
            <a:r>
              <a:rPr lang="en-US" altLang="zh-CN" dirty="0">
                <a:solidFill>
                  <a:srgbClr val="FF0000"/>
                </a:solidFill>
              </a:rPr>
              <a:t>               </a:t>
            </a:r>
            <a:endParaRPr lang="zh-CN" altLang="en-US" dirty="0">
              <a:solidFill>
                <a:srgbClr val="FF0000"/>
              </a:solidFill>
            </a:endParaRPr>
          </a:p>
        </p:txBody>
      </p:sp>
      <p:sp>
        <p:nvSpPr>
          <p:cNvPr id="12" name="文本框 11">
            <a:extLst>
              <a:ext uri="{FF2B5EF4-FFF2-40B4-BE49-F238E27FC236}">
                <a16:creationId xmlns:a16="http://schemas.microsoft.com/office/drawing/2014/main" id="{37EE9B46-08B3-44B7-97AA-DC89BACF6D04}"/>
              </a:ext>
            </a:extLst>
          </p:cNvPr>
          <p:cNvSpPr txBox="1"/>
          <p:nvPr/>
        </p:nvSpPr>
        <p:spPr>
          <a:xfrm>
            <a:off x="2877175" y="6195229"/>
            <a:ext cx="792754" cy="369332"/>
          </a:xfrm>
          <a:prstGeom prst="rect">
            <a:avLst/>
          </a:prstGeom>
          <a:noFill/>
        </p:spPr>
        <p:txBody>
          <a:bodyPr wrap="square" rtlCol="0">
            <a:spAutoFit/>
          </a:bodyPr>
          <a:lstStyle/>
          <a:p>
            <a:r>
              <a:rPr lang="en-US" altLang="zh-CN" dirty="0"/>
              <a:t>(b)</a:t>
            </a:r>
            <a:r>
              <a:rPr lang="en-US" altLang="zh-CN" dirty="0">
                <a:solidFill>
                  <a:srgbClr val="FF0000"/>
                </a:solidFill>
              </a:rPr>
              <a:t>               </a:t>
            </a:r>
            <a:endParaRPr lang="zh-CN" altLang="en-US" dirty="0">
              <a:solidFill>
                <a:srgbClr val="FF0000"/>
              </a:solidFill>
            </a:endParaRPr>
          </a:p>
        </p:txBody>
      </p:sp>
      <p:sp>
        <p:nvSpPr>
          <p:cNvPr id="13" name="文本框 12">
            <a:extLst>
              <a:ext uri="{FF2B5EF4-FFF2-40B4-BE49-F238E27FC236}">
                <a16:creationId xmlns:a16="http://schemas.microsoft.com/office/drawing/2014/main" id="{CDDE1176-85D5-4940-BA47-449F0A31A8C1}"/>
              </a:ext>
            </a:extLst>
          </p:cNvPr>
          <p:cNvSpPr txBox="1"/>
          <p:nvPr/>
        </p:nvSpPr>
        <p:spPr>
          <a:xfrm>
            <a:off x="4336522" y="6175345"/>
            <a:ext cx="792754" cy="369332"/>
          </a:xfrm>
          <a:prstGeom prst="rect">
            <a:avLst/>
          </a:prstGeom>
          <a:noFill/>
        </p:spPr>
        <p:txBody>
          <a:bodyPr wrap="square" rtlCol="0">
            <a:spAutoFit/>
          </a:bodyPr>
          <a:lstStyle/>
          <a:p>
            <a:r>
              <a:rPr lang="en-US" altLang="zh-CN" dirty="0"/>
              <a:t>(c)</a:t>
            </a:r>
            <a:r>
              <a:rPr lang="en-US" altLang="zh-CN" dirty="0">
                <a:solidFill>
                  <a:srgbClr val="FF0000"/>
                </a:solidFill>
              </a:rPr>
              <a:t>               </a:t>
            </a:r>
            <a:endParaRPr lang="zh-CN" altLang="en-US" dirty="0">
              <a:solidFill>
                <a:srgbClr val="FF0000"/>
              </a:solidFill>
            </a:endParaRPr>
          </a:p>
        </p:txBody>
      </p:sp>
      <p:sp>
        <p:nvSpPr>
          <p:cNvPr id="14" name="文本框 13">
            <a:extLst>
              <a:ext uri="{FF2B5EF4-FFF2-40B4-BE49-F238E27FC236}">
                <a16:creationId xmlns:a16="http://schemas.microsoft.com/office/drawing/2014/main" id="{695058CA-B9DB-4CDF-8643-AE8DBDADAD7F}"/>
              </a:ext>
            </a:extLst>
          </p:cNvPr>
          <p:cNvSpPr txBox="1"/>
          <p:nvPr/>
        </p:nvSpPr>
        <p:spPr>
          <a:xfrm>
            <a:off x="5987107" y="6195229"/>
            <a:ext cx="792754" cy="369332"/>
          </a:xfrm>
          <a:prstGeom prst="rect">
            <a:avLst/>
          </a:prstGeom>
          <a:noFill/>
        </p:spPr>
        <p:txBody>
          <a:bodyPr wrap="square" rtlCol="0">
            <a:spAutoFit/>
          </a:bodyPr>
          <a:lstStyle/>
          <a:p>
            <a:r>
              <a:rPr lang="en-US" altLang="zh-CN" dirty="0"/>
              <a:t>(d)</a:t>
            </a:r>
            <a:r>
              <a:rPr lang="en-US" altLang="zh-CN" dirty="0">
                <a:solidFill>
                  <a:srgbClr val="FF0000"/>
                </a:solidFill>
              </a:rPr>
              <a:t>               </a:t>
            </a:r>
            <a:endParaRPr lang="zh-CN" altLang="en-US" dirty="0">
              <a:solidFill>
                <a:srgbClr val="FF0000"/>
              </a:solidFill>
            </a:endParaRPr>
          </a:p>
        </p:txBody>
      </p:sp>
      <p:sp>
        <p:nvSpPr>
          <p:cNvPr id="9" name="矩形 8">
            <a:extLst>
              <a:ext uri="{FF2B5EF4-FFF2-40B4-BE49-F238E27FC236}">
                <a16:creationId xmlns:a16="http://schemas.microsoft.com/office/drawing/2014/main" id="{11613AFC-688C-4E70-BC18-0A134EF0AD16}"/>
              </a:ext>
            </a:extLst>
          </p:cNvPr>
          <p:cNvSpPr/>
          <p:nvPr/>
        </p:nvSpPr>
        <p:spPr>
          <a:xfrm>
            <a:off x="2028293" y="6501094"/>
            <a:ext cx="4616457" cy="369332"/>
          </a:xfrm>
          <a:prstGeom prst="rect">
            <a:avLst/>
          </a:prstGeom>
        </p:spPr>
        <p:txBody>
          <a:bodyPr wrap="none">
            <a:spAutoFit/>
          </a:bodyPr>
          <a:lstStyle/>
          <a:p>
            <a:r>
              <a:rPr lang="en-US" altLang="zh-CN" dirty="0"/>
              <a:t>Fig. 12. The Process of Reaching the Equilibrium</a:t>
            </a:r>
            <a:endParaRPr lang="zh-CN" altLang="en-US" dirty="0"/>
          </a:p>
        </p:txBody>
      </p:sp>
    </p:spTree>
    <p:extLst>
      <p:ext uri="{BB962C8B-B14F-4D97-AF65-F5344CB8AC3E}">
        <p14:creationId xmlns:p14="http://schemas.microsoft.com/office/powerpoint/2010/main" val="4121849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TensorFlow</a:t>
            </a:r>
            <a:r>
              <a:rPr lang="en-US" dirty="0"/>
              <a:t> (Python) GAN Example: </a:t>
            </a:r>
            <a:br>
              <a:rPr lang="en-US" dirty="0"/>
            </a:br>
            <a:r>
              <a:rPr lang="en-US" dirty="0"/>
              <a:t>Hand-written Digits Generation</a:t>
            </a:r>
          </a:p>
        </p:txBody>
      </p:sp>
      <p:sp>
        <p:nvSpPr>
          <p:cNvPr id="4" name="Slide Number Placeholder 3"/>
          <p:cNvSpPr>
            <a:spLocks noGrp="1"/>
          </p:cNvSpPr>
          <p:nvPr>
            <p:ph type="sldNum" sz="quarter" idx="12"/>
          </p:nvPr>
        </p:nvSpPr>
        <p:spPr/>
        <p:txBody>
          <a:bodyPr/>
          <a:lstStyle/>
          <a:p>
            <a:fld id="{AE956BBE-3D31-4B0A-BF98-054C39F2604A}" type="slidenum">
              <a:rPr lang="en-US" smtClean="0"/>
              <a:t>36</a:t>
            </a:fld>
            <a:endParaRPr lang="en-US"/>
          </a:p>
        </p:txBody>
      </p:sp>
      <p:sp>
        <p:nvSpPr>
          <p:cNvPr id="6" name="Rectangle 5"/>
          <p:cNvSpPr/>
          <p:nvPr/>
        </p:nvSpPr>
        <p:spPr>
          <a:xfrm>
            <a:off x="5310638" y="1561831"/>
            <a:ext cx="6096000" cy="5478423"/>
          </a:xfrm>
          <a:prstGeom prst="rect">
            <a:avLst/>
          </a:prstGeom>
        </p:spPr>
        <p:txBody>
          <a:bodyPr>
            <a:spAutoFit/>
          </a:bodyPr>
          <a:lstStyle/>
          <a:p>
            <a:r>
              <a:rPr lang="en-US" altLang="zh-CN" sz="1400" dirty="0">
                <a:latin typeface="Courier New" panose="02070309020205020404" pitchFamily="49" charset="0"/>
                <a:cs typeface="Courier New" panose="02070309020205020404" pitchFamily="49" charset="0"/>
              </a:rPr>
              <a:t>D_W1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([784, 128]))</a:t>
            </a:r>
          </a:p>
          <a:p>
            <a:r>
              <a:rPr lang="en-US" altLang="zh-CN" sz="1400" dirty="0">
                <a:latin typeface="Courier New" panose="02070309020205020404" pitchFamily="49" charset="0"/>
                <a:cs typeface="Courier New" panose="02070309020205020404" pitchFamily="49" charset="0"/>
              </a:rPr>
              <a:t>D_b1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tf.zeros</a:t>
            </a:r>
            <a:r>
              <a:rPr lang="en-US" altLang="zh-CN" sz="1400" dirty="0">
                <a:latin typeface="Courier New" panose="02070309020205020404" pitchFamily="49" charset="0"/>
                <a:cs typeface="Courier New" panose="02070309020205020404" pitchFamily="49" charset="0"/>
              </a:rPr>
              <a:t>(shape=[128]))</a:t>
            </a:r>
          </a:p>
          <a:p>
            <a:r>
              <a:rPr lang="en-US" altLang="zh-CN" sz="1400" dirty="0">
                <a:latin typeface="Courier New" panose="02070309020205020404" pitchFamily="49" charset="0"/>
                <a:cs typeface="Courier New" panose="02070309020205020404" pitchFamily="49" charset="0"/>
              </a:rPr>
              <a:t>D_W2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([128, 1]))</a:t>
            </a:r>
          </a:p>
          <a:p>
            <a:r>
              <a:rPr lang="en-US" altLang="zh-CN" sz="1400" dirty="0">
                <a:latin typeface="Courier New" panose="02070309020205020404" pitchFamily="49" charset="0"/>
                <a:cs typeface="Courier New" panose="02070309020205020404" pitchFamily="49" charset="0"/>
              </a:rPr>
              <a:t>D_b2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tf.zeros</a:t>
            </a:r>
            <a:r>
              <a:rPr lang="en-US" altLang="zh-CN" sz="1400" dirty="0">
                <a:latin typeface="Courier New" panose="02070309020205020404" pitchFamily="49" charset="0"/>
                <a:cs typeface="Courier New" panose="02070309020205020404" pitchFamily="49" charset="0"/>
              </a:rPr>
              <a:t>(shape=[1]))</a:t>
            </a:r>
          </a:p>
          <a:p>
            <a:r>
              <a:rPr lang="en-US" altLang="zh-CN" sz="1400" dirty="0" err="1">
                <a:latin typeface="Courier New" panose="02070309020205020404" pitchFamily="49" charset="0"/>
                <a:cs typeface="Courier New" panose="02070309020205020404" pitchFamily="49" charset="0"/>
              </a:rPr>
              <a:t>theta_D</a:t>
            </a:r>
            <a:r>
              <a:rPr lang="en-US" altLang="zh-CN" sz="1400" dirty="0">
                <a:latin typeface="Courier New" panose="02070309020205020404" pitchFamily="49" charset="0"/>
                <a:cs typeface="Courier New" panose="02070309020205020404" pitchFamily="49" charset="0"/>
              </a:rPr>
              <a:t> = [D_W1, D_W2, D_b1, D_b2]</a:t>
            </a:r>
          </a:p>
          <a:p>
            <a:endParaRPr lang="en-US" altLang="zh-CN" sz="1400" dirty="0">
              <a:latin typeface="Courier New" panose="02070309020205020404" pitchFamily="49" charset="0"/>
              <a:cs typeface="Courier New" panose="02070309020205020404" pitchFamily="49" charset="0"/>
            </a:endParaRPr>
          </a:p>
          <a:p>
            <a:r>
              <a:rPr lang="en-US" altLang="zh-CN" sz="1400" dirty="0" err="1">
                <a:latin typeface="Courier New" panose="02070309020205020404" pitchFamily="49" charset="0"/>
                <a:cs typeface="Courier New" panose="02070309020205020404" pitchFamily="49" charset="0"/>
              </a:rPr>
              <a:t>def</a:t>
            </a:r>
            <a:r>
              <a:rPr lang="en-US" altLang="zh-CN" sz="1400" dirty="0">
                <a:latin typeface="Courier New" panose="02070309020205020404" pitchFamily="49" charset="0"/>
                <a:cs typeface="Courier New" panose="02070309020205020404" pitchFamily="49" charset="0"/>
              </a:rPr>
              <a:t> discriminator(x):</a:t>
            </a:r>
          </a:p>
          <a:p>
            <a:r>
              <a:rPr lang="en-US" altLang="zh-CN" sz="1400" dirty="0">
                <a:latin typeface="Courier New" panose="02070309020205020404" pitchFamily="49" charset="0"/>
                <a:cs typeface="Courier New" panose="02070309020205020404" pitchFamily="49" charset="0"/>
              </a:rPr>
              <a:t>    D_h1 = </a:t>
            </a:r>
            <a:r>
              <a:rPr lang="en-US" altLang="zh-CN" sz="1400" dirty="0" err="1">
                <a:latin typeface="Courier New" panose="02070309020205020404" pitchFamily="49" charset="0"/>
                <a:cs typeface="Courier New" panose="02070309020205020404" pitchFamily="49" charset="0"/>
              </a:rPr>
              <a:t>tf.nn.relu</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tf.matmul</a:t>
            </a:r>
            <a:r>
              <a:rPr lang="en-US" altLang="zh-CN" sz="1400" dirty="0">
                <a:latin typeface="Courier New" panose="02070309020205020404" pitchFamily="49" charset="0"/>
                <a:cs typeface="Courier New" panose="02070309020205020404" pitchFamily="49" charset="0"/>
              </a:rPr>
              <a:t>(x, D_W1) + D_b1)</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D_logit</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tf.matmul</a:t>
            </a:r>
            <a:r>
              <a:rPr lang="en-US" altLang="zh-CN" sz="1400" dirty="0">
                <a:latin typeface="Courier New" panose="02070309020205020404" pitchFamily="49" charset="0"/>
                <a:cs typeface="Courier New" panose="02070309020205020404" pitchFamily="49" charset="0"/>
              </a:rPr>
              <a:t>(D_h1, D_W2) + D_b2</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D_prob</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tf.nn.sigmoid</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D_logit</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return </a:t>
            </a:r>
            <a:r>
              <a:rPr lang="en-US" altLang="zh-CN" sz="1400" dirty="0" err="1">
                <a:latin typeface="Courier New" panose="02070309020205020404" pitchFamily="49" charset="0"/>
                <a:cs typeface="Courier New" panose="02070309020205020404" pitchFamily="49" charset="0"/>
              </a:rPr>
              <a:t>D_prob</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D_logit</a:t>
            </a:r>
            <a:endParaRPr lang="en-US" altLang="zh-CN" sz="1400" dirty="0">
              <a:latin typeface="Courier New" panose="02070309020205020404" pitchFamily="49" charset="0"/>
              <a:cs typeface="Courier New" panose="02070309020205020404" pitchFamily="49" charset="0"/>
            </a:endParaRPr>
          </a:p>
          <a:p>
            <a:endParaRPr lang="en-US"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G_W1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([100, 128]))</a:t>
            </a:r>
          </a:p>
          <a:p>
            <a:r>
              <a:rPr lang="en-US" altLang="zh-CN" sz="1400" dirty="0">
                <a:latin typeface="Courier New" panose="02070309020205020404" pitchFamily="49" charset="0"/>
                <a:cs typeface="Courier New" panose="02070309020205020404" pitchFamily="49" charset="0"/>
              </a:rPr>
              <a:t>G_b1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tf.zeros</a:t>
            </a:r>
            <a:r>
              <a:rPr lang="en-US" altLang="zh-CN" sz="1400" dirty="0">
                <a:latin typeface="Courier New" panose="02070309020205020404" pitchFamily="49" charset="0"/>
                <a:cs typeface="Courier New" panose="02070309020205020404" pitchFamily="49" charset="0"/>
              </a:rPr>
              <a:t>(shape=[128]))</a:t>
            </a:r>
          </a:p>
          <a:p>
            <a:r>
              <a:rPr lang="en-US" altLang="zh-CN" sz="1400" dirty="0">
                <a:latin typeface="Courier New" panose="02070309020205020404" pitchFamily="49" charset="0"/>
                <a:cs typeface="Courier New" panose="02070309020205020404" pitchFamily="49" charset="0"/>
              </a:rPr>
              <a:t>G_W2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xavier_init</a:t>
            </a:r>
            <a:r>
              <a:rPr lang="en-US" altLang="zh-CN" sz="1400" dirty="0">
                <a:latin typeface="Courier New" panose="02070309020205020404" pitchFamily="49" charset="0"/>
                <a:cs typeface="Courier New" panose="02070309020205020404" pitchFamily="49" charset="0"/>
              </a:rPr>
              <a:t>([128, 784]))</a:t>
            </a:r>
          </a:p>
          <a:p>
            <a:r>
              <a:rPr lang="en-US" altLang="zh-CN" sz="1400" dirty="0">
                <a:latin typeface="Courier New" panose="02070309020205020404" pitchFamily="49" charset="0"/>
                <a:cs typeface="Courier New" panose="02070309020205020404" pitchFamily="49" charset="0"/>
              </a:rPr>
              <a:t>G_b2 = </a:t>
            </a:r>
            <a:r>
              <a:rPr lang="en-US" altLang="zh-CN" sz="1400" dirty="0" err="1">
                <a:latin typeface="Courier New" panose="02070309020205020404" pitchFamily="49" charset="0"/>
                <a:cs typeface="Courier New" panose="02070309020205020404" pitchFamily="49" charset="0"/>
              </a:rPr>
              <a:t>tf.Variable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tf.zeros</a:t>
            </a:r>
            <a:r>
              <a:rPr lang="en-US" altLang="zh-CN" sz="1400" dirty="0">
                <a:latin typeface="Courier New" panose="02070309020205020404" pitchFamily="49" charset="0"/>
                <a:cs typeface="Courier New" panose="02070309020205020404" pitchFamily="49" charset="0"/>
              </a:rPr>
              <a:t>(shape=[784]))</a:t>
            </a:r>
          </a:p>
          <a:p>
            <a:r>
              <a:rPr lang="en-US" altLang="zh-CN" sz="1400" dirty="0" err="1">
                <a:latin typeface="Courier New" panose="02070309020205020404" pitchFamily="49" charset="0"/>
                <a:cs typeface="Courier New" panose="02070309020205020404" pitchFamily="49" charset="0"/>
              </a:rPr>
              <a:t>theta_G</a:t>
            </a:r>
            <a:r>
              <a:rPr lang="en-US" altLang="zh-CN" sz="1400" dirty="0">
                <a:latin typeface="Courier New" panose="02070309020205020404" pitchFamily="49" charset="0"/>
                <a:cs typeface="Courier New" panose="02070309020205020404" pitchFamily="49" charset="0"/>
              </a:rPr>
              <a:t> = [G_W1, G_W2, G_b1, G_b2]</a:t>
            </a:r>
          </a:p>
          <a:p>
            <a:endParaRPr lang="en-US" altLang="zh-CN" sz="1400" dirty="0">
              <a:latin typeface="Courier New" panose="02070309020205020404" pitchFamily="49" charset="0"/>
              <a:cs typeface="Courier New" panose="02070309020205020404" pitchFamily="49" charset="0"/>
            </a:endParaRPr>
          </a:p>
          <a:p>
            <a:r>
              <a:rPr lang="en-US" altLang="zh-CN" sz="1400" dirty="0" err="1">
                <a:latin typeface="Courier New" panose="02070309020205020404" pitchFamily="49" charset="0"/>
                <a:cs typeface="Courier New" panose="02070309020205020404" pitchFamily="49" charset="0"/>
              </a:rPr>
              <a:t>def</a:t>
            </a:r>
            <a:r>
              <a:rPr lang="en-US" altLang="zh-CN" sz="1400" dirty="0">
                <a:latin typeface="Courier New" panose="02070309020205020404" pitchFamily="49" charset="0"/>
                <a:cs typeface="Courier New" panose="02070309020205020404" pitchFamily="49" charset="0"/>
              </a:rPr>
              <a:t> generator(z):</a:t>
            </a:r>
          </a:p>
          <a:p>
            <a:r>
              <a:rPr lang="en-US" altLang="zh-CN" sz="1400" dirty="0">
                <a:latin typeface="Courier New" panose="02070309020205020404" pitchFamily="49" charset="0"/>
                <a:cs typeface="Courier New" panose="02070309020205020404" pitchFamily="49" charset="0"/>
              </a:rPr>
              <a:t>    G_h1 = </a:t>
            </a:r>
            <a:r>
              <a:rPr lang="en-US" altLang="zh-CN" sz="1400" dirty="0" err="1">
                <a:latin typeface="Courier New" panose="02070309020205020404" pitchFamily="49" charset="0"/>
                <a:cs typeface="Courier New" panose="02070309020205020404" pitchFamily="49" charset="0"/>
              </a:rPr>
              <a:t>tf.nn.relu</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tf.matmul</a:t>
            </a:r>
            <a:r>
              <a:rPr lang="en-US" altLang="zh-CN" sz="1400" dirty="0">
                <a:latin typeface="Courier New" panose="02070309020205020404" pitchFamily="49" charset="0"/>
                <a:cs typeface="Courier New" panose="02070309020205020404" pitchFamily="49" charset="0"/>
              </a:rPr>
              <a:t>(z, G_W1) + G_b1)</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G_log_prob</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tf.matmul</a:t>
            </a:r>
            <a:r>
              <a:rPr lang="en-US" altLang="zh-CN" sz="1400" dirty="0">
                <a:latin typeface="Courier New" panose="02070309020205020404" pitchFamily="49" charset="0"/>
                <a:cs typeface="Courier New" panose="02070309020205020404" pitchFamily="49" charset="0"/>
              </a:rPr>
              <a:t>(G_h1, G_W2) + G_b2</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G_prob</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tf.nn.sigmoid</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G_log_prob</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return </a:t>
            </a:r>
            <a:r>
              <a:rPr lang="en-US" altLang="zh-CN" sz="1400" dirty="0" err="1">
                <a:latin typeface="Courier New" panose="02070309020205020404" pitchFamily="49" charset="0"/>
                <a:cs typeface="Courier New" panose="02070309020205020404" pitchFamily="49" charset="0"/>
              </a:rPr>
              <a:t>G_prob</a:t>
            </a:r>
            <a:endParaRPr lang="en-US" altLang="zh-CN" sz="1400" dirty="0">
              <a:latin typeface="Courier New" panose="02070309020205020404" pitchFamily="49" charset="0"/>
              <a:cs typeface="Courier New" panose="02070309020205020404" pitchFamily="49" charset="0"/>
            </a:endParaRPr>
          </a:p>
          <a:p>
            <a:endParaRPr lang="en-US" altLang="zh-CN" sz="1400" dirty="0">
              <a:latin typeface="Courier New" panose="02070309020205020404" pitchFamily="49" charset="0"/>
              <a:cs typeface="Courier New" panose="02070309020205020404" pitchFamily="49" charset="0"/>
            </a:endParaRPr>
          </a:p>
          <a:p>
            <a:endParaRPr lang="en-US" altLang="zh-CN" sz="1400" dirty="0">
              <a:latin typeface="Courier New" panose="02070309020205020404" pitchFamily="49" charset="0"/>
              <a:cs typeface="Courier New" panose="02070309020205020404" pitchFamily="49" charset="0"/>
            </a:endParaRPr>
          </a:p>
        </p:txBody>
      </p:sp>
      <p:sp>
        <p:nvSpPr>
          <p:cNvPr id="7" name="Left Brace 6"/>
          <p:cNvSpPr/>
          <p:nvPr/>
        </p:nvSpPr>
        <p:spPr>
          <a:xfrm>
            <a:off x="4838978" y="1561831"/>
            <a:ext cx="206908" cy="1035065"/>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124660" y="1702543"/>
                <a:ext cx="3593080" cy="1015663"/>
              </a:xfrm>
              <a:prstGeom prst="rect">
                <a:avLst/>
              </a:prstGeom>
              <a:noFill/>
              <a:ln w="19050">
                <a:solidFill>
                  <a:srgbClr val="C00000"/>
                </a:solidFill>
              </a:ln>
            </p:spPr>
            <p:txBody>
              <a:bodyPr wrap="square" rtlCol="0">
                <a:spAutoFit/>
              </a:bodyPr>
              <a:lstStyle/>
              <a:p>
                <a:r>
                  <a:rPr lang="en-US" dirty="0"/>
                  <a:t>Initializing weights and biases of discriminative network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endParaRPr lang="en-US" dirty="0"/>
              </a:p>
              <a:p>
                <a:r>
                  <a:rPr lang="en-US" altLang="zh-CN" sz="1200" dirty="0"/>
                  <a:t>*Note: </a:t>
                </a:r>
                <a:r>
                  <a:rPr lang="en-US" altLang="zh-CN" sz="1200" dirty="0" err="1">
                    <a:latin typeface="Courier New" panose="02070309020205020404" pitchFamily="49" charset="0"/>
                    <a:cs typeface="Courier New" panose="02070309020205020404" pitchFamily="49" charset="0"/>
                  </a:rPr>
                  <a:t>xavier_init</a:t>
                </a:r>
                <a:r>
                  <a:rPr lang="en-US" altLang="zh-CN" sz="1200" dirty="0">
                    <a:latin typeface="Courier New" panose="02070309020205020404" pitchFamily="49" charset="0"/>
                    <a:cs typeface="Courier New" panose="02070309020205020404" pitchFamily="49" charset="0"/>
                  </a:rPr>
                  <a:t>()</a:t>
                </a:r>
                <a:r>
                  <a:rPr lang="en-US" altLang="zh-CN" sz="1200" dirty="0"/>
                  <a:t> is a commonly used function for initializing weights</a:t>
                </a:r>
              </a:p>
            </p:txBody>
          </p:sp>
        </mc:Choice>
        <mc:Fallback xmlns="">
          <p:sp>
            <p:nvSpPr>
              <p:cNvPr id="8" name="TextBox 7"/>
              <p:cNvSpPr txBox="1">
                <a:spLocks noRot="1" noChangeAspect="1" noMove="1" noResize="1" noEditPoints="1" noAdjustHandles="1" noChangeArrowheads="1" noChangeShapeType="1" noTextEdit="1"/>
              </p:cNvSpPr>
              <p:nvPr/>
            </p:nvSpPr>
            <p:spPr>
              <a:xfrm>
                <a:off x="1124660" y="1702543"/>
                <a:ext cx="3593080" cy="1015663"/>
              </a:xfrm>
              <a:prstGeom prst="rect">
                <a:avLst/>
              </a:prstGeom>
              <a:blipFill>
                <a:blip r:embed="rId2"/>
                <a:stretch>
                  <a:fillRect l="-1180" t="-2353" b="-2353"/>
                </a:stretch>
              </a:blipFill>
              <a:ln w="19050">
                <a:solidFill>
                  <a:srgbClr val="C00000"/>
                </a:solidFill>
              </a:ln>
            </p:spPr>
            <p:txBody>
              <a:bodyPr/>
              <a:lstStyle/>
              <a:p>
                <a:r>
                  <a:rPr lang="en-US">
                    <a:noFill/>
                  </a:rPr>
                  <a:t> </a:t>
                </a:r>
              </a:p>
            </p:txBody>
          </p:sp>
        </mc:Fallback>
      </mc:AlternateContent>
      <p:sp>
        <p:nvSpPr>
          <p:cNvPr id="9" name="Left Brace 8"/>
          <p:cNvSpPr/>
          <p:nvPr/>
        </p:nvSpPr>
        <p:spPr>
          <a:xfrm>
            <a:off x="4838978" y="2987041"/>
            <a:ext cx="206908" cy="965084"/>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1124660" y="3146417"/>
                <a:ext cx="3593080" cy="646331"/>
              </a:xfrm>
              <a:prstGeom prst="rect">
                <a:avLst/>
              </a:prstGeom>
              <a:noFill/>
              <a:ln w="19050">
                <a:solidFill>
                  <a:srgbClr val="C00000"/>
                </a:solidFill>
              </a:ln>
            </p:spPr>
            <p:txBody>
              <a:bodyPr wrap="square" rtlCol="0">
                <a:spAutoFit/>
              </a:bodyPr>
              <a:lstStyle/>
              <a:p>
                <a:r>
                  <a:rPr lang="en-US" dirty="0"/>
                  <a:t>Constructing the discriminative network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124660" y="3146417"/>
                <a:ext cx="3593080" cy="646331"/>
              </a:xfrm>
              <a:prstGeom prst="rect">
                <a:avLst/>
              </a:prstGeom>
              <a:blipFill>
                <a:blip r:embed="rId3"/>
                <a:stretch>
                  <a:fillRect l="-1180" t="-3670" b="-11927"/>
                </a:stretch>
              </a:blipFill>
              <a:ln w="19050">
                <a:solidFill>
                  <a:srgbClr val="C00000"/>
                </a:solidFill>
              </a:ln>
            </p:spPr>
            <p:txBody>
              <a:bodyPr/>
              <a:lstStyle/>
              <a:p>
                <a:r>
                  <a:rPr lang="en-US">
                    <a:noFill/>
                  </a:rPr>
                  <a:t> </a:t>
                </a:r>
              </a:p>
            </p:txBody>
          </p:sp>
        </mc:Fallback>
      </mc:AlternateContent>
      <p:sp>
        <p:nvSpPr>
          <p:cNvPr id="13" name="TextBox 12"/>
          <p:cNvSpPr txBox="1"/>
          <p:nvPr/>
        </p:nvSpPr>
        <p:spPr>
          <a:xfrm>
            <a:off x="4023156" y="6519190"/>
            <a:ext cx="4145687" cy="307777"/>
          </a:xfrm>
          <a:prstGeom prst="rect">
            <a:avLst/>
          </a:prstGeom>
          <a:noFill/>
        </p:spPr>
        <p:txBody>
          <a:bodyPr wrap="none" rtlCol="0">
            <a:spAutoFit/>
          </a:bodyPr>
          <a:lstStyle/>
          <a:p>
            <a:pPr algn="ctr"/>
            <a:r>
              <a:rPr lang="en-US" sz="1400" dirty="0"/>
              <a:t>*Complete python code can be found in the appendix.</a:t>
            </a:r>
          </a:p>
        </p:txBody>
      </p:sp>
      <p:sp>
        <p:nvSpPr>
          <p:cNvPr id="15" name="Left Brace 14"/>
          <p:cNvSpPr/>
          <p:nvPr/>
        </p:nvSpPr>
        <p:spPr>
          <a:xfrm>
            <a:off x="4838976" y="4321232"/>
            <a:ext cx="206909" cy="2035118"/>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1124643" y="5015625"/>
                <a:ext cx="3593097" cy="646331"/>
              </a:xfrm>
              <a:prstGeom prst="rect">
                <a:avLst/>
              </a:prstGeom>
              <a:noFill/>
              <a:ln w="19050">
                <a:solidFill>
                  <a:srgbClr val="C00000"/>
                </a:solidFill>
              </a:ln>
            </p:spPr>
            <p:txBody>
              <a:bodyPr wrap="square" rtlCol="0">
                <a:spAutoFit/>
              </a:bodyPr>
              <a:lstStyle/>
              <a:p>
                <a:r>
                  <a:rPr lang="en-US" dirty="0"/>
                  <a:t>Initializing and constructing the generative network </a:t>
                </a:r>
                <a14:m>
                  <m:oMath xmlns:m="http://schemas.openxmlformats.org/officeDocument/2006/math">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𝒛</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124643" y="5015625"/>
                <a:ext cx="3593097" cy="646331"/>
              </a:xfrm>
              <a:prstGeom prst="rect">
                <a:avLst/>
              </a:prstGeom>
              <a:blipFill>
                <a:blip r:embed="rId4"/>
                <a:stretch>
                  <a:fillRect l="-1180" t="-4587" b="-11927"/>
                </a:stretch>
              </a:blipFill>
              <a:ln w="1905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59821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22837" y="2461099"/>
            <a:ext cx="3848209" cy="1107996"/>
          </a:xfrm>
          <a:prstGeom prst="rect">
            <a:avLst/>
          </a:prstGeom>
          <a:noFill/>
          <a:ln w="19050">
            <a:solidFill>
              <a:srgbClr val="C00000"/>
            </a:solidFill>
          </a:ln>
        </p:spPr>
        <p:txBody>
          <a:bodyPr wrap="square" lIns="72000" tIns="0" rIns="0" bIns="0" rtlCol="0">
            <a:spAutoFit/>
          </a:bodyPr>
          <a:lstStyle/>
          <a:p>
            <a:r>
              <a:rPr lang="en-US" dirty="0"/>
              <a:t>Formulating the discriminative loss for minimization and the inverse generative loss for minimization (equivalent to maximizing generative loss)</a:t>
            </a:r>
          </a:p>
        </p:txBody>
      </p:sp>
      <p:sp>
        <p:nvSpPr>
          <p:cNvPr id="2" name="Title 1"/>
          <p:cNvSpPr>
            <a:spLocks noGrp="1"/>
          </p:cNvSpPr>
          <p:nvPr>
            <p:ph type="title"/>
          </p:nvPr>
        </p:nvSpPr>
        <p:spPr/>
        <p:txBody>
          <a:bodyPr/>
          <a:lstStyle/>
          <a:p>
            <a:r>
              <a:rPr lang="en-US" dirty="0" err="1"/>
              <a:t>TensorFlow</a:t>
            </a:r>
            <a:r>
              <a:rPr lang="en-US" dirty="0"/>
              <a:t> (Python) GAN Example: </a:t>
            </a:r>
            <a:br>
              <a:rPr lang="en-US" dirty="0"/>
            </a:br>
            <a:r>
              <a:rPr lang="en-US" dirty="0"/>
              <a:t>Hand-written Digits Generation</a:t>
            </a:r>
          </a:p>
        </p:txBody>
      </p:sp>
      <p:sp>
        <p:nvSpPr>
          <p:cNvPr id="4" name="Slide Number Placeholder 3"/>
          <p:cNvSpPr>
            <a:spLocks noGrp="1"/>
          </p:cNvSpPr>
          <p:nvPr>
            <p:ph type="sldNum" sz="quarter" idx="12"/>
          </p:nvPr>
        </p:nvSpPr>
        <p:spPr/>
        <p:txBody>
          <a:bodyPr/>
          <a:lstStyle/>
          <a:p>
            <a:fld id="{AE956BBE-3D31-4B0A-BF98-054C39F2604A}" type="slidenum">
              <a:rPr lang="en-US" smtClean="0"/>
              <a:t>37</a:t>
            </a:fld>
            <a:endParaRPr lang="en-US"/>
          </a:p>
        </p:txBody>
      </p:sp>
      <p:sp>
        <p:nvSpPr>
          <p:cNvPr id="6" name="Rectangle 5"/>
          <p:cNvSpPr/>
          <p:nvPr/>
        </p:nvSpPr>
        <p:spPr>
          <a:xfrm>
            <a:off x="4450079" y="1561831"/>
            <a:ext cx="7719541" cy="4832092"/>
          </a:xfrm>
          <a:prstGeom prst="rect">
            <a:avLst/>
          </a:prstGeom>
        </p:spPr>
        <p:txBody>
          <a:bodyPr wrap="square">
            <a:spAutoFit/>
          </a:bodyPr>
          <a:lstStyle/>
          <a:p>
            <a:r>
              <a:rPr lang="en-US" altLang="zh-CN" sz="1400" dirty="0">
                <a:latin typeface="Courier New" panose="02070309020205020404" pitchFamily="49" charset="0"/>
                <a:cs typeface="Courier New" panose="02070309020205020404" pitchFamily="49" charset="0"/>
              </a:rPr>
              <a:t>X = </a:t>
            </a:r>
            <a:r>
              <a:rPr lang="en-US" altLang="zh-CN" sz="1400" dirty="0" err="1">
                <a:latin typeface="Courier New" panose="02070309020205020404" pitchFamily="49" charset="0"/>
                <a:cs typeface="Courier New" panose="02070309020205020404" pitchFamily="49" charset="0"/>
              </a:rPr>
              <a:t>tf.placeholder</a:t>
            </a:r>
            <a:r>
              <a:rPr lang="en-US" altLang="zh-CN" sz="1400" dirty="0">
                <a:latin typeface="Courier New" panose="02070309020205020404" pitchFamily="49" charset="0"/>
                <a:cs typeface="Courier New" panose="02070309020205020404" pitchFamily="49" charset="0"/>
              </a:rPr>
              <a:t>(tf.float32, shape=[None, 784])</a:t>
            </a:r>
          </a:p>
          <a:p>
            <a:r>
              <a:rPr lang="en-US" altLang="zh-CN" sz="1400" dirty="0">
                <a:latin typeface="Courier New" panose="02070309020205020404" pitchFamily="49" charset="0"/>
                <a:cs typeface="Courier New" panose="02070309020205020404" pitchFamily="49" charset="0"/>
              </a:rPr>
              <a:t>Z = </a:t>
            </a:r>
            <a:r>
              <a:rPr lang="en-US" altLang="zh-CN" sz="1400" dirty="0" err="1">
                <a:latin typeface="Courier New" panose="02070309020205020404" pitchFamily="49" charset="0"/>
                <a:cs typeface="Courier New" panose="02070309020205020404" pitchFamily="49" charset="0"/>
              </a:rPr>
              <a:t>tf.placeholder</a:t>
            </a:r>
            <a:r>
              <a:rPr lang="en-US" altLang="zh-CN" sz="1400" dirty="0">
                <a:latin typeface="Courier New" panose="02070309020205020404" pitchFamily="49" charset="0"/>
                <a:cs typeface="Courier New" panose="02070309020205020404" pitchFamily="49" charset="0"/>
              </a:rPr>
              <a:t>(tf.float32, shape=[None, 100])</a:t>
            </a:r>
          </a:p>
          <a:p>
            <a:r>
              <a:rPr lang="en-US" altLang="zh-CN" sz="1400" dirty="0" err="1">
                <a:latin typeface="Courier New" panose="02070309020205020404" pitchFamily="49" charset="0"/>
                <a:cs typeface="Courier New" panose="02070309020205020404" pitchFamily="49" charset="0"/>
              </a:rPr>
              <a:t>G_sample</a:t>
            </a:r>
            <a:r>
              <a:rPr lang="en-US" altLang="zh-CN" sz="1400" dirty="0">
                <a:latin typeface="Courier New" panose="02070309020205020404" pitchFamily="49" charset="0"/>
                <a:cs typeface="Courier New" panose="02070309020205020404" pitchFamily="49" charset="0"/>
              </a:rPr>
              <a:t> = generator(Z)</a:t>
            </a:r>
          </a:p>
          <a:p>
            <a:r>
              <a:rPr lang="en-US" altLang="zh-CN" sz="1400" dirty="0" err="1">
                <a:latin typeface="Courier New" panose="02070309020205020404" pitchFamily="49" charset="0"/>
                <a:cs typeface="Courier New" panose="02070309020205020404" pitchFamily="49" charset="0"/>
              </a:rPr>
              <a:t>D_real</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D_logit_real</a:t>
            </a:r>
            <a:r>
              <a:rPr lang="en-US" altLang="zh-CN" sz="1400" dirty="0">
                <a:latin typeface="Courier New" panose="02070309020205020404" pitchFamily="49" charset="0"/>
                <a:cs typeface="Courier New" panose="02070309020205020404" pitchFamily="49" charset="0"/>
              </a:rPr>
              <a:t> = discriminator(X)</a:t>
            </a:r>
          </a:p>
          <a:p>
            <a:r>
              <a:rPr lang="en-US" altLang="zh-CN" sz="1400" dirty="0" err="1">
                <a:latin typeface="Courier New" panose="02070309020205020404" pitchFamily="49" charset="0"/>
                <a:cs typeface="Courier New" panose="02070309020205020404" pitchFamily="49" charset="0"/>
              </a:rPr>
              <a:t>D_fake</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D_logit_fake</a:t>
            </a:r>
            <a:r>
              <a:rPr lang="en-US" altLang="zh-CN" sz="1400" dirty="0">
                <a:latin typeface="Courier New" panose="02070309020205020404" pitchFamily="49" charset="0"/>
                <a:cs typeface="Courier New" panose="02070309020205020404" pitchFamily="49" charset="0"/>
              </a:rPr>
              <a:t> = discriminator(</a:t>
            </a:r>
            <a:r>
              <a:rPr lang="en-US" altLang="zh-CN" sz="1400" dirty="0" err="1">
                <a:latin typeface="Courier New" panose="02070309020205020404" pitchFamily="49" charset="0"/>
                <a:cs typeface="Courier New" panose="02070309020205020404" pitchFamily="49" charset="0"/>
              </a:rPr>
              <a:t>G_sample</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D_loss</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tf.reduce_mean</a:t>
            </a:r>
            <a:r>
              <a:rPr lang="en-US" altLang="zh-CN" sz="1400" dirty="0">
                <a:latin typeface="Courier New" panose="02070309020205020404" pitchFamily="49" charset="0"/>
                <a:cs typeface="Courier New" panose="02070309020205020404" pitchFamily="49" charset="0"/>
              </a:rPr>
              <a:t>(tf.log(</a:t>
            </a:r>
            <a:r>
              <a:rPr lang="en-US" altLang="zh-CN" sz="1400" dirty="0" err="1">
                <a:latin typeface="Courier New" panose="02070309020205020404" pitchFamily="49" charset="0"/>
                <a:cs typeface="Courier New" panose="02070309020205020404" pitchFamily="49" charset="0"/>
              </a:rPr>
              <a:t>D_real</a:t>
            </a:r>
            <a:r>
              <a:rPr lang="en-US" altLang="zh-CN" sz="1400" dirty="0">
                <a:latin typeface="Courier New" panose="02070309020205020404" pitchFamily="49" charset="0"/>
                <a:cs typeface="Courier New" panose="02070309020205020404" pitchFamily="49" charset="0"/>
              </a:rPr>
              <a:t>) + tf.log(1. - </a:t>
            </a:r>
            <a:r>
              <a:rPr lang="en-US" altLang="zh-CN" sz="1400" dirty="0" err="1">
                <a:latin typeface="Courier New" panose="02070309020205020404" pitchFamily="49" charset="0"/>
                <a:cs typeface="Courier New" panose="02070309020205020404" pitchFamily="49" charset="0"/>
              </a:rPr>
              <a:t>D_fake</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D_solver</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tf.train.AdamOptimizer</a:t>
            </a:r>
            <a:r>
              <a:rPr lang="en-US" altLang="zh-CN" sz="1400" dirty="0">
                <a:latin typeface="Courier New" panose="02070309020205020404" pitchFamily="49" charset="0"/>
                <a:cs typeface="Courier New" panose="02070309020205020404" pitchFamily="49" charset="0"/>
              </a:rPr>
              <a:t>().minimize(</a:t>
            </a:r>
            <a:r>
              <a:rPr lang="en-US" altLang="zh-CN" sz="1400" dirty="0" err="1">
                <a:latin typeface="Courier New" panose="02070309020205020404" pitchFamily="49" charset="0"/>
                <a:cs typeface="Courier New" panose="02070309020205020404" pitchFamily="49" charset="0"/>
              </a:rPr>
              <a:t>D_loss</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var_list</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theta_D</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G_loss</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tf.reduce_mean</a:t>
            </a:r>
            <a:r>
              <a:rPr lang="en-US" altLang="zh-CN" sz="1400" dirty="0">
                <a:latin typeface="Courier New" panose="02070309020205020404" pitchFamily="49" charset="0"/>
                <a:cs typeface="Courier New" panose="02070309020205020404" pitchFamily="49" charset="0"/>
              </a:rPr>
              <a:t>(tf.log(</a:t>
            </a:r>
            <a:r>
              <a:rPr lang="en-US" altLang="zh-CN" sz="1400" dirty="0" err="1">
                <a:latin typeface="Courier New" panose="02070309020205020404" pitchFamily="49" charset="0"/>
                <a:cs typeface="Courier New" panose="02070309020205020404" pitchFamily="49" charset="0"/>
              </a:rPr>
              <a:t>D_fake</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G_solver</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tf.train.AdamOptimizer</a:t>
            </a:r>
            <a:r>
              <a:rPr lang="en-US" altLang="zh-CN" sz="1400" dirty="0">
                <a:latin typeface="Courier New" panose="02070309020205020404" pitchFamily="49" charset="0"/>
                <a:cs typeface="Courier New" panose="02070309020205020404" pitchFamily="49" charset="0"/>
              </a:rPr>
              <a:t>().minimize(</a:t>
            </a:r>
            <a:r>
              <a:rPr lang="en-US" altLang="zh-CN" sz="1400" dirty="0" err="1">
                <a:latin typeface="Courier New" panose="02070309020205020404" pitchFamily="49" charset="0"/>
                <a:cs typeface="Courier New" panose="02070309020205020404" pitchFamily="49" charset="0"/>
              </a:rPr>
              <a:t>G_loss</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var_list</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theta_G</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mb_size</a:t>
            </a:r>
            <a:r>
              <a:rPr lang="en-US" altLang="zh-CN" sz="1400" dirty="0">
                <a:latin typeface="Courier New" panose="02070309020205020404" pitchFamily="49" charset="0"/>
                <a:cs typeface="Courier New" panose="02070309020205020404" pitchFamily="49" charset="0"/>
              </a:rPr>
              <a:t> = 128; </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 = 100</a:t>
            </a:r>
          </a:p>
          <a:p>
            <a:r>
              <a:rPr lang="en-US" altLang="zh-CN" sz="1400" dirty="0" err="1">
                <a:latin typeface="Courier New" panose="02070309020205020404" pitchFamily="49" charset="0"/>
                <a:cs typeface="Courier New" panose="02070309020205020404" pitchFamily="49" charset="0"/>
              </a:rPr>
              <a:t>mnist</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input_data.read_data_sets</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MNIST_data</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one_hot</a:t>
            </a:r>
            <a:r>
              <a:rPr lang="en-US" altLang="zh-CN" sz="1400" dirty="0">
                <a:latin typeface="Courier New" panose="02070309020205020404" pitchFamily="49" charset="0"/>
                <a:cs typeface="Courier New" panose="02070309020205020404" pitchFamily="49" charset="0"/>
              </a:rPr>
              <a:t>=True)</a:t>
            </a:r>
          </a:p>
          <a:p>
            <a:r>
              <a:rPr lang="en-US" altLang="zh-CN" sz="1400" dirty="0" err="1">
                <a:latin typeface="Courier New" panose="02070309020205020404" pitchFamily="49" charset="0"/>
                <a:cs typeface="Courier New" panose="02070309020205020404" pitchFamily="49" charset="0"/>
              </a:rPr>
              <a:t>sess</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tf.Session</a:t>
            </a:r>
            <a:r>
              <a:rPr lang="en-US" altLang="zh-CN" sz="1400" dirty="0">
                <a:latin typeface="Courier New" panose="02070309020205020404" pitchFamily="49" charset="0"/>
                <a:cs typeface="Courier New" panose="02070309020205020404" pitchFamily="49" charset="0"/>
              </a:rPr>
              <a:t>()</a:t>
            </a:r>
          </a:p>
          <a:p>
            <a:r>
              <a:rPr lang="en-US" altLang="zh-CN" sz="1400" dirty="0" err="1">
                <a:latin typeface="Courier New" panose="02070309020205020404" pitchFamily="49" charset="0"/>
                <a:cs typeface="Courier New" panose="02070309020205020404" pitchFamily="49" charset="0"/>
              </a:rPr>
              <a:t>sess.run</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tf.global_variables_initializer</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for it in range(100000):</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X_mb</a:t>
            </a:r>
            <a:r>
              <a:rPr lang="en-US" altLang="zh-CN" sz="1400" dirty="0">
                <a:latin typeface="Courier New" panose="02070309020205020404" pitchFamily="49" charset="0"/>
                <a:cs typeface="Courier New" panose="02070309020205020404" pitchFamily="49" charset="0"/>
              </a:rPr>
              <a:t>, _ = </a:t>
            </a:r>
            <a:r>
              <a:rPr lang="en-US" altLang="zh-CN" sz="1400" dirty="0" err="1">
                <a:latin typeface="Courier New" panose="02070309020205020404" pitchFamily="49" charset="0"/>
                <a:cs typeface="Courier New" panose="02070309020205020404" pitchFamily="49" charset="0"/>
              </a:rPr>
              <a:t>mnist.train.next_batch</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mb_size</a:t>
            </a:r>
            <a:r>
              <a:rPr lang="en-US" altLang="zh-CN" sz="1400" dirty="0">
                <a:latin typeface="Courier New" panose="02070309020205020404" pitchFamily="49" charset="0"/>
                <a:cs typeface="Courier New" panose="02070309020205020404" pitchFamily="49" charset="0"/>
              </a:rPr>
              <a:t>)</a:t>
            </a:r>
          </a:p>
          <a:p>
            <a:pPr indent="-457200"/>
            <a:r>
              <a:rPr lang="en-US" altLang="zh-CN" sz="1400" dirty="0">
                <a:latin typeface="Courier New" panose="02070309020205020404" pitchFamily="49" charset="0"/>
                <a:cs typeface="Courier New" panose="02070309020205020404" pitchFamily="49" charset="0"/>
              </a:rPr>
              <a:t>    _, </a:t>
            </a:r>
            <a:r>
              <a:rPr lang="en-US" altLang="zh-CN" sz="1400" dirty="0" err="1">
                <a:latin typeface="Courier New" panose="02070309020205020404" pitchFamily="49" charset="0"/>
                <a:cs typeface="Courier New" panose="02070309020205020404" pitchFamily="49" charset="0"/>
              </a:rPr>
              <a:t>D_loss_curr</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sess.run</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D_solver</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D_loss</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feed_dict</a:t>
            </a:r>
            <a:r>
              <a:rPr lang="en-US" altLang="zh-CN" sz="1400" dirty="0">
                <a:latin typeface="Courier New" panose="02070309020205020404" pitchFamily="49" charset="0"/>
                <a:cs typeface="Courier New" panose="02070309020205020404" pitchFamily="49" charset="0"/>
              </a:rPr>
              <a:t>={X: </a:t>
            </a:r>
            <a:r>
              <a:rPr lang="en-US" altLang="zh-CN" sz="1400" dirty="0" err="1">
                <a:latin typeface="Courier New" panose="02070309020205020404" pitchFamily="49" charset="0"/>
                <a:cs typeface="Courier New" panose="02070309020205020404" pitchFamily="49" charset="0"/>
              </a:rPr>
              <a:t>X_mb</a:t>
            </a:r>
            <a:r>
              <a:rPr lang="en-US" altLang="zh-CN" sz="1400" dirty="0">
                <a:latin typeface="Courier New" panose="02070309020205020404" pitchFamily="49" charset="0"/>
                <a:cs typeface="Courier New" panose="02070309020205020404" pitchFamily="49" charset="0"/>
              </a:rPr>
              <a:t>, 	Z: </a:t>
            </a:r>
            <a:r>
              <a:rPr lang="en-US" altLang="zh-CN" sz="1400" dirty="0" err="1">
                <a:latin typeface="Courier New" panose="02070309020205020404" pitchFamily="49" charset="0"/>
                <a:cs typeface="Courier New" panose="02070309020205020404" pitchFamily="49" charset="0"/>
              </a:rPr>
              <a:t>sample_Z</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mb_size</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_, </a:t>
            </a:r>
            <a:r>
              <a:rPr lang="en-US" altLang="zh-CN" sz="1400" dirty="0" err="1">
                <a:latin typeface="Courier New" panose="02070309020205020404" pitchFamily="49" charset="0"/>
                <a:cs typeface="Courier New" panose="02070309020205020404" pitchFamily="49" charset="0"/>
              </a:rPr>
              <a:t>G_loss_curr</a:t>
            </a:r>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sess.run</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G_solver</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G_loss</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feed_dict</a:t>
            </a:r>
            <a:r>
              <a:rPr lang="en-US" altLang="zh-CN" sz="1400" dirty="0">
                <a:latin typeface="Courier New" panose="02070309020205020404" pitchFamily="49" charset="0"/>
                <a:cs typeface="Courier New" panose="02070309020205020404" pitchFamily="49" charset="0"/>
              </a:rPr>
              <a:t>={Z: 	</a:t>
            </a:r>
            <a:r>
              <a:rPr lang="en-US" altLang="zh-CN" sz="1400" dirty="0" err="1">
                <a:latin typeface="Courier New" panose="02070309020205020404" pitchFamily="49" charset="0"/>
                <a:cs typeface="Courier New" panose="02070309020205020404" pitchFamily="49" charset="0"/>
              </a:rPr>
              <a:t>sample_Z</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mb_size</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a:t>
            </a:r>
          </a:p>
          <a:p>
            <a:endParaRPr lang="en-US"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samples = </a:t>
            </a:r>
            <a:r>
              <a:rPr lang="en-US" altLang="zh-CN" sz="1400" dirty="0" err="1">
                <a:latin typeface="Courier New" panose="02070309020205020404" pitchFamily="49" charset="0"/>
                <a:cs typeface="Courier New" panose="02070309020205020404" pitchFamily="49" charset="0"/>
              </a:rPr>
              <a:t>sess.run</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G_sample</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feed_dict</a:t>
            </a:r>
            <a:r>
              <a:rPr lang="en-US" altLang="zh-CN" sz="1400" dirty="0">
                <a:latin typeface="Courier New" panose="02070309020205020404" pitchFamily="49" charset="0"/>
                <a:cs typeface="Courier New" panose="02070309020205020404" pitchFamily="49" charset="0"/>
              </a:rPr>
              <a:t>={Z: </a:t>
            </a:r>
            <a:r>
              <a:rPr lang="en-US" altLang="zh-CN" sz="1400" dirty="0" err="1">
                <a:latin typeface="Courier New" panose="02070309020205020404" pitchFamily="49" charset="0"/>
                <a:cs typeface="Courier New" panose="02070309020205020404" pitchFamily="49" charset="0"/>
              </a:rPr>
              <a:t>sample_Z</a:t>
            </a:r>
            <a:r>
              <a:rPr lang="en-US" altLang="zh-CN" sz="1400" dirty="0">
                <a:latin typeface="Courier New" panose="02070309020205020404" pitchFamily="49" charset="0"/>
                <a:cs typeface="Courier New" panose="02070309020205020404" pitchFamily="49" charset="0"/>
              </a:rPr>
              <a:t>(16, </a:t>
            </a:r>
            <a:r>
              <a:rPr lang="en-US" altLang="zh-CN" sz="1400" dirty="0" err="1">
                <a:latin typeface="Courier New" panose="02070309020205020404" pitchFamily="49" charset="0"/>
                <a:cs typeface="Courier New" panose="02070309020205020404" pitchFamily="49" charset="0"/>
              </a:rPr>
              <a:t>Z_dim</a:t>
            </a:r>
            <a:r>
              <a:rPr lang="en-US" altLang="zh-CN" sz="1400" dirty="0">
                <a:latin typeface="Courier New" panose="02070309020205020404" pitchFamily="49" charset="0"/>
                <a:cs typeface="Courier New" panose="02070309020205020404" pitchFamily="49" charset="0"/>
              </a:rPr>
              <a:t>)})</a:t>
            </a:r>
          </a:p>
          <a:p>
            <a:endParaRPr lang="en-US" altLang="zh-CN" sz="1400" dirty="0">
              <a:latin typeface="Courier New" panose="02070309020205020404" pitchFamily="49" charset="0"/>
              <a:cs typeface="Courier New" panose="02070309020205020404" pitchFamily="49" charset="0"/>
            </a:endParaRPr>
          </a:p>
        </p:txBody>
      </p:sp>
      <p:sp>
        <p:nvSpPr>
          <p:cNvPr id="7" name="Left Brace 6"/>
          <p:cNvSpPr/>
          <p:nvPr/>
        </p:nvSpPr>
        <p:spPr>
          <a:xfrm>
            <a:off x="4204994" y="1561831"/>
            <a:ext cx="206908" cy="1035065"/>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77948" y="1723557"/>
            <a:ext cx="3593098" cy="553998"/>
          </a:xfrm>
          <a:prstGeom prst="rect">
            <a:avLst/>
          </a:prstGeom>
          <a:noFill/>
          <a:ln w="19050">
            <a:solidFill>
              <a:srgbClr val="C00000"/>
            </a:solidFill>
          </a:ln>
        </p:spPr>
        <p:txBody>
          <a:bodyPr wrap="square" lIns="72000" tIns="0" rIns="0" bIns="0" rtlCol="0">
            <a:spAutoFit/>
          </a:bodyPr>
          <a:lstStyle/>
          <a:p>
            <a:r>
              <a:rPr lang="en-US" dirty="0">
                <a:ea typeface="Cambria Math" panose="02040503050406030204" pitchFamily="18" charset="0"/>
              </a:rPr>
              <a:t>Constructing the generative adversarial network</a:t>
            </a:r>
            <a:endParaRPr lang="en-US" dirty="0"/>
          </a:p>
        </p:txBody>
      </p:sp>
      <p:sp>
        <p:nvSpPr>
          <p:cNvPr id="9" name="Left Brace 8"/>
          <p:cNvSpPr/>
          <p:nvPr/>
        </p:nvSpPr>
        <p:spPr>
          <a:xfrm>
            <a:off x="4204992" y="2713693"/>
            <a:ext cx="206909" cy="524406"/>
          </a:xfrm>
          <a:prstGeom prst="leftBrace">
            <a:avLst>
              <a:gd name="adj1" fmla="val 145968"/>
              <a:gd name="adj2" fmla="val 28101"/>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4023156" y="6519190"/>
            <a:ext cx="4145687" cy="307777"/>
          </a:xfrm>
          <a:prstGeom prst="rect">
            <a:avLst/>
          </a:prstGeom>
          <a:noFill/>
        </p:spPr>
        <p:txBody>
          <a:bodyPr wrap="none" rtlCol="0">
            <a:spAutoFit/>
          </a:bodyPr>
          <a:lstStyle/>
          <a:p>
            <a:pPr algn="ctr"/>
            <a:r>
              <a:rPr lang="en-US" sz="1400" dirty="0"/>
              <a:t>*Complete python code can be found in the appendix.</a:t>
            </a:r>
          </a:p>
        </p:txBody>
      </p:sp>
      <p:sp>
        <p:nvSpPr>
          <p:cNvPr id="15" name="Left Brace 14"/>
          <p:cNvSpPr/>
          <p:nvPr/>
        </p:nvSpPr>
        <p:spPr>
          <a:xfrm>
            <a:off x="4204992" y="4505442"/>
            <a:ext cx="245086" cy="1107540"/>
          </a:xfrm>
          <a:prstGeom prst="leftBrace">
            <a:avLst>
              <a:gd name="adj1" fmla="val 14596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477949" y="4505442"/>
            <a:ext cx="3593097" cy="830997"/>
          </a:xfrm>
          <a:prstGeom prst="rect">
            <a:avLst/>
          </a:prstGeom>
          <a:noFill/>
          <a:ln w="19050">
            <a:solidFill>
              <a:srgbClr val="C00000"/>
            </a:solidFill>
          </a:ln>
        </p:spPr>
        <p:txBody>
          <a:bodyPr wrap="square" lIns="72000" tIns="0" rIns="0" bIns="0" rtlCol="0">
            <a:spAutoFit/>
          </a:bodyPr>
          <a:lstStyle/>
          <a:p>
            <a:r>
              <a:rPr lang="en-US" dirty="0"/>
              <a:t>Iteratively optimize the objective function with data sampled from the </a:t>
            </a:r>
            <a:r>
              <a:rPr lang="en-US" dirty="0" err="1"/>
              <a:t>mnist</a:t>
            </a:r>
            <a:r>
              <a:rPr lang="en-US" dirty="0"/>
              <a:t> dataset</a:t>
            </a:r>
          </a:p>
        </p:txBody>
      </p:sp>
      <p:sp>
        <p:nvSpPr>
          <p:cNvPr id="19" name="Left Brace 18"/>
          <p:cNvSpPr/>
          <p:nvPr/>
        </p:nvSpPr>
        <p:spPr>
          <a:xfrm>
            <a:off x="4208132" y="3375168"/>
            <a:ext cx="203770" cy="885937"/>
          </a:xfrm>
          <a:prstGeom prst="leftBrace">
            <a:avLst>
              <a:gd name="adj1" fmla="val 145968"/>
              <a:gd name="adj2" fmla="val 74631"/>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477949" y="3812685"/>
            <a:ext cx="3593097" cy="553998"/>
          </a:xfrm>
          <a:prstGeom prst="rect">
            <a:avLst/>
          </a:prstGeom>
          <a:noFill/>
          <a:ln w="19050">
            <a:solidFill>
              <a:srgbClr val="C00000"/>
            </a:solidFill>
          </a:ln>
        </p:spPr>
        <p:txBody>
          <a:bodyPr wrap="square" lIns="72000" tIns="0" rIns="0" bIns="0" rtlCol="0">
            <a:spAutoFit/>
          </a:bodyPr>
          <a:lstStyle/>
          <a:p>
            <a:r>
              <a:rPr lang="en-US" dirty="0" err="1"/>
              <a:t>TensorFlow</a:t>
            </a:r>
            <a:r>
              <a:rPr lang="en-US" dirty="0"/>
              <a:t> configuration and data preparation</a:t>
            </a:r>
          </a:p>
        </p:txBody>
      </p:sp>
      <p:cxnSp>
        <p:nvCxnSpPr>
          <p:cNvPr id="21" name="Straight Arrow Connector 20"/>
          <p:cNvCxnSpPr>
            <a:endCxn id="22" idx="3"/>
          </p:cNvCxnSpPr>
          <p:nvPr/>
        </p:nvCxnSpPr>
        <p:spPr>
          <a:xfrm flipH="1">
            <a:off x="4071045" y="6003453"/>
            <a:ext cx="37903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477948" y="5680287"/>
                <a:ext cx="3593097" cy="646331"/>
              </a:xfrm>
              <a:prstGeom prst="rect">
                <a:avLst/>
              </a:prstGeom>
              <a:noFill/>
              <a:ln w="19050">
                <a:solidFill>
                  <a:srgbClr val="C00000"/>
                </a:solidFill>
              </a:ln>
            </p:spPr>
            <p:txBody>
              <a:bodyPr wrap="square" rtlCol="0">
                <a:spAutoFit/>
              </a:bodyPr>
              <a:lstStyle/>
              <a:p>
                <a:r>
                  <a:rPr lang="en-US" dirty="0"/>
                  <a:t>Generate samples with random hidden variable </a:t>
                </a:r>
                <a14:m>
                  <m:oMath xmlns:m="http://schemas.openxmlformats.org/officeDocument/2006/math">
                    <m:r>
                      <a:rPr lang="en-US" b="1" i="1">
                        <a:latin typeface="Cambria Math" panose="02040503050406030204" pitchFamily="18" charset="0"/>
                        <a:ea typeface="Cambria Math" panose="02040503050406030204" pitchFamily="18" charset="0"/>
                      </a:rPr>
                      <m:t>𝒛</m:t>
                    </m:r>
                  </m:oMath>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477948" y="5680287"/>
                <a:ext cx="3593097" cy="646331"/>
              </a:xfrm>
              <a:prstGeom prst="rect">
                <a:avLst/>
              </a:prstGeom>
              <a:blipFill>
                <a:blip r:embed="rId2"/>
                <a:stretch>
                  <a:fillRect l="-1180" t="-4587" b="-11927"/>
                </a:stretch>
              </a:blipFill>
              <a:ln w="1905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558842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02E2C-07CC-41C3-B437-E2336F436F8E}"/>
              </a:ext>
            </a:extLst>
          </p:cNvPr>
          <p:cNvSpPr>
            <a:spLocks noGrp="1"/>
          </p:cNvSpPr>
          <p:nvPr>
            <p:ph type="title"/>
          </p:nvPr>
        </p:nvSpPr>
        <p:spPr/>
        <p:txBody>
          <a:bodyPr/>
          <a:lstStyle/>
          <a:p>
            <a:r>
              <a:rPr lang="en-US" dirty="0" err="1"/>
              <a:t>TensorFlow</a:t>
            </a:r>
            <a:r>
              <a:rPr lang="en-US" dirty="0"/>
              <a:t> (Python) GAN Example: </a:t>
            </a:r>
            <a:br>
              <a:rPr lang="en-US" dirty="0"/>
            </a:br>
            <a:r>
              <a:rPr lang="en-US" dirty="0"/>
              <a:t>Hand-written Digits Generation</a:t>
            </a:r>
            <a:endParaRPr lang="zh-CN" altLang="en-US" dirty="0"/>
          </a:p>
        </p:txBody>
      </p:sp>
      <p:pic>
        <p:nvPicPr>
          <p:cNvPr id="5" name="内容占位符 4">
            <a:extLst>
              <a:ext uri="{FF2B5EF4-FFF2-40B4-BE49-F238E27FC236}">
                <a16:creationId xmlns:a16="http://schemas.microsoft.com/office/drawing/2014/main" id="{F5F6C5BC-09BF-423A-9671-A6407A0B6C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11580" y="3334654"/>
            <a:ext cx="3072390" cy="3054102"/>
          </a:xfr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2EBB43A-777C-4122-B747-6E55339D8D6B}"/>
                  </a:ext>
                </a:extLst>
              </p:cNvPr>
              <p:cNvSpPr/>
              <p:nvPr/>
            </p:nvSpPr>
            <p:spPr>
              <a:xfrm>
                <a:off x="1310018" y="4178505"/>
                <a:ext cx="1793240" cy="1477328"/>
              </a:xfrm>
              <a:prstGeom prst="rect">
                <a:avLst/>
              </a:prstGeom>
            </p:spPr>
            <p:txBody>
              <a:bodyPr wrap="square">
                <a:spAutoFit/>
              </a:bodyPr>
              <a:lstStyle/>
              <a:p>
                <a:pPr algn="ctr"/>
                <a:r>
                  <a:rPr lang="en-US" altLang="zh-CN" dirty="0">
                    <a:solidFill>
                      <a:schemeClr val="tx1"/>
                    </a:solidFill>
                    <a:latin typeface="Times" pitchFamily="2" charset="0"/>
                  </a:rPr>
                  <a:t>16 random vectors from </a:t>
                </a:r>
                <a14:m>
                  <m:oMath xmlns:m="http://schemas.openxmlformats.org/officeDocument/2006/math">
                    <m:r>
                      <m:rPr>
                        <m:sty m:val="p"/>
                      </m:rPr>
                      <a:rPr lang="el-GR" altLang="zh-CN" i="1" smtClean="0">
                        <a:solidFill>
                          <a:schemeClr val="tx1"/>
                        </a:solidFill>
                        <a:latin typeface="Cambria Math" panose="02040503050406030204" pitchFamily="18" charset="0"/>
                        <a:ea typeface="Cambria Math" panose="02040503050406030204" pitchFamily="18" charset="0"/>
                      </a:rPr>
                      <m:t>Ν</m:t>
                    </m:r>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0" smtClean="0">
                            <a:solidFill>
                              <a:schemeClr val="tx1"/>
                            </a:solidFill>
                            <a:latin typeface="Cambria Math" panose="02040503050406030204" pitchFamily="18" charset="0"/>
                            <a:ea typeface="Cambria Math" panose="02040503050406030204" pitchFamily="18" charset="0"/>
                          </a:rPr>
                          <m:t>0</m:t>
                        </m:r>
                        <m:r>
                          <a:rPr lang="en-US" altLang="zh-CN" b="0" i="0" smtClean="0">
                            <a:solidFill>
                              <a:schemeClr val="tx1"/>
                            </a:solidFill>
                            <a:latin typeface="Cambria Math" panose="02040503050406030204" pitchFamily="18" charset="0"/>
                            <a:ea typeface="Cambria Math"/>
                          </a:rPr>
                          <m:t>,</m:t>
                        </m:r>
                        <m:r>
                          <a:rPr lang="en-US" altLang="zh-CN" b="0" i="1" smtClean="0">
                            <a:solidFill>
                              <a:schemeClr val="tx1"/>
                            </a:solidFill>
                            <a:latin typeface="Cambria Math" panose="02040503050406030204" pitchFamily="18" charset="0"/>
                            <a:ea typeface="Cambria Math"/>
                          </a:rPr>
                          <m:t>𝐼</m:t>
                        </m:r>
                      </m:e>
                    </m:d>
                  </m:oMath>
                </a14:m>
                <a:r>
                  <a:rPr lang="en-US" altLang="zh-CN" dirty="0">
                    <a:solidFill>
                      <a:schemeClr val="tx1"/>
                    </a:solidFill>
                    <a:latin typeface="Times" pitchFamily="2" charset="0"/>
                  </a:rPr>
                  <a:t>; each vector has 100 dimensions;</a:t>
                </a:r>
              </a:p>
            </p:txBody>
          </p:sp>
        </mc:Choice>
        <mc:Fallback xmlns="">
          <p:sp>
            <p:nvSpPr>
              <p:cNvPr id="7" name="矩形 6">
                <a:extLst>
                  <a:ext uri="{FF2B5EF4-FFF2-40B4-BE49-F238E27FC236}">
                    <a16:creationId xmlns:a16="http://schemas.microsoft.com/office/drawing/2014/main" id="{E2EBB43A-777C-4122-B747-6E55339D8D6B}"/>
                  </a:ext>
                </a:extLst>
              </p:cNvPr>
              <p:cNvSpPr>
                <a:spLocks noRot="1" noChangeAspect="1" noMove="1" noResize="1" noEditPoints="1" noAdjustHandles="1" noChangeArrowheads="1" noChangeShapeType="1" noTextEdit="1"/>
              </p:cNvSpPr>
              <p:nvPr/>
            </p:nvSpPr>
            <p:spPr>
              <a:xfrm>
                <a:off x="1310018" y="4178505"/>
                <a:ext cx="1793240" cy="1477328"/>
              </a:xfrm>
              <a:prstGeom prst="rect">
                <a:avLst/>
              </a:prstGeom>
              <a:blipFill>
                <a:blip r:embed="rId4"/>
                <a:stretch>
                  <a:fillRect t="-2058" b="-5350"/>
                </a:stretch>
              </a:blipFill>
            </p:spPr>
            <p:txBody>
              <a:bodyPr/>
              <a:lstStyle/>
              <a:p>
                <a:r>
                  <a:rPr lang="en-US">
                    <a:noFill/>
                  </a:rPr>
                  <a:t> </a:t>
                </a:r>
              </a:p>
            </p:txBody>
          </p:sp>
        </mc:Fallback>
      </mc:AlternateContent>
      <p:sp>
        <p:nvSpPr>
          <p:cNvPr id="8" name="Rectangle 8">
            <a:extLst>
              <a:ext uri="{FF2B5EF4-FFF2-40B4-BE49-F238E27FC236}">
                <a16:creationId xmlns:a16="http://schemas.microsoft.com/office/drawing/2014/main" id="{017DE663-345A-43D8-AA47-D959B22DE0E1}"/>
              </a:ext>
            </a:extLst>
          </p:cNvPr>
          <p:cNvSpPr/>
          <p:nvPr/>
        </p:nvSpPr>
        <p:spPr>
          <a:xfrm>
            <a:off x="3915728" y="4371507"/>
            <a:ext cx="1642619" cy="9940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pitchFamily="2" charset="0"/>
              </a:rPr>
              <a:t>First fully connected layer with </a:t>
            </a:r>
            <a:r>
              <a:rPr lang="en-US" dirty="0" err="1">
                <a:solidFill>
                  <a:schemeClr val="tx1"/>
                </a:solidFill>
                <a:latin typeface="Times" pitchFamily="2" charset="0"/>
              </a:rPr>
              <a:t>ReLU</a:t>
            </a:r>
            <a:endParaRPr lang="en-US" dirty="0">
              <a:solidFill>
                <a:schemeClr val="tx1"/>
              </a:solidFill>
              <a:latin typeface="Times" pitchFamily="2" charset="0"/>
            </a:endParaRPr>
          </a:p>
        </p:txBody>
      </p:sp>
      <p:sp>
        <p:nvSpPr>
          <p:cNvPr id="9" name="Rectangle 8">
            <a:extLst>
              <a:ext uri="{FF2B5EF4-FFF2-40B4-BE49-F238E27FC236}">
                <a16:creationId xmlns:a16="http://schemas.microsoft.com/office/drawing/2014/main" id="{852F70BD-98F5-4CA6-98CE-086C87BC0F25}"/>
              </a:ext>
            </a:extLst>
          </p:cNvPr>
          <p:cNvSpPr/>
          <p:nvPr/>
        </p:nvSpPr>
        <p:spPr>
          <a:xfrm>
            <a:off x="6595872" y="4364673"/>
            <a:ext cx="1735328" cy="9940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pitchFamily="2" charset="0"/>
              </a:rPr>
              <a:t>Second fully connected layer with Sigmoid</a:t>
            </a:r>
          </a:p>
        </p:txBody>
      </p:sp>
      <p:sp>
        <p:nvSpPr>
          <p:cNvPr id="11" name="矩形 10">
            <a:extLst>
              <a:ext uri="{FF2B5EF4-FFF2-40B4-BE49-F238E27FC236}">
                <a16:creationId xmlns:a16="http://schemas.microsoft.com/office/drawing/2014/main" id="{A9CCE466-11A7-4252-8D36-73CB451F9C56}"/>
              </a:ext>
            </a:extLst>
          </p:cNvPr>
          <p:cNvSpPr/>
          <p:nvPr/>
        </p:nvSpPr>
        <p:spPr>
          <a:xfrm>
            <a:off x="1345203" y="3949797"/>
            <a:ext cx="1793240" cy="369332"/>
          </a:xfrm>
          <a:prstGeom prst="rect">
            <a:avLst/>
          </a:prstGeom>
        </p:spPr>
        <p:txBody>
          <a:bodyPr wrap="square">
            <a:spAutoFit/>
          </a:bodyPr>
          <a:lstStyle/>
          <a:p>
            <a:pPr algn="ctr"/>
            <a:r>
              <a:rPr lang="en-US" altLang="zh-CN" b="1" dirty="0">
                <a:solidFill>
                  <a:schemeClr val="tx1"/>
                </a:solidFill>
                <a:latin typeface="Times" pitchFamily="2" charset="0"/>
              </a:rPr>
              <a:t>Input</a:t>
            </a:r>
          </a:p>
        </p:txBody>
      </p:sp>
      <p:cxnSp>
        <p:nvCxnSpPr>
          <p:cNvPr id="12" name="直接箭头连接符 11">
            <a:extLst>
              <a:ext uri="{FF2B5EF4-FFF2-40B4-BE49-F238E27FC236}">
                <a16:creationId xmlns:a16="http://schemas.microsoft.com/office/drawing/2014/main" id="{AB6A1DAA-2A4F-418B-BC17-16FF3BAEF05D}"/>
              </a:ext>
            </a:extLst>
          </p:cNvPr>
          <p:cNvCxnSpPr>
            <a:cxnSpLocks/>
            <a:stCxn id="18" idx="3"/>
            <a:endCxn id="8" idx="1"/>
          </p:cNvCxnSpPr>
          <p:nvPr/>
        </p:nvCxnSpPr>
        <p:spPr>
          <a:xfrm>
            <a:off x="3141813" y="4868539"/>
            <a:ext cx="773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966589B-5F2E-4FE5-B6F3-166D53CEAB44}"/>
              </a:ext>
            </a:extLst>
          </p:cNvPr>
          <p:cNvCxnSpPr>
            <a:cxnSpLocks/>
            <a:stCxn id="8" idx="3"/>
            <a:endCxn id="9" idx="1"/>
          </p:cNvCxnSpPr>
          <p:nvPr/>
        </p:nvCxnSpPr>
        <p:spPr>
          <a:xfrm flipV="1">
            <a:off x="5558347" y="4861705"/>
            <a:ext cx="1037525" cy="68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E183544-E3B6-486E-8326-4C39A481C4DD}"/>
              </a:ext>
            </a:extLst>
          </p:cNvPr>
          <p:cNvCxnSpPr>
            <a:cxnSpLocks/>
            <a:stCxn id="9" idx="3"/>
            <a:endCxn id="5" idx="1"/>
          </p:cNvCxnSpPr>
          <p:nvPr/>
        </p:nvCxnSpPr>
        <p:spPr>
          <a:xfrm>
            <a:off x="8331200" y="4861705"/>
            <a:ext cx="5803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2840B8B-1378-4062-AF35-FC94FFF13C24}"/>
              </a:ext>
            </a:extLst>
          </p:cNvPr>
          <p:cNvSpPr/>
          <p:nvPr/>
        </p:nvSpPr>
        <p:spPr>
          <a:xfrm>
            <a:off x="3653951" y="4015916"/>
            <a:ext cx="4852761" cy="1701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CE66C73-C348-4580-9154-416A9E908234}"/>
              </a:ext>
            </a:extLst>
          </p:cNvPr>
          <p:cNvSpPr/>
          <p:nvPr/>
        </p:nvSpPr>
        <p:spPr>
          <a:xfrm>
            <a:off x="4978788" y="3993839"/>
            <a:ext cx="2191626" cy="369332"/>
          </a:xfrm>
          <a:prstGeom prst="rect">
            <a:avLst/>
          </a:prstGeom>
        </p:spPr>
        <p:txBody>
          <a:bodyPr wrap="none">
            <a:spAutoFit/>
          </a:bodyPr>
          <a:lstStyle/>
          <a:p>
            <a:pPr algn="ctr"/>
            <a:r>
              <a:rPr lang="en-US" altLang="zh-CN" b="1" dirty="0">
                <a:latin typeface="Times" pitchFamily="2" charset="0"/>
              </a:rPr>
              <a:t>Generative Network</a:t>
            </a:r>
          </a:p>
        </p:txBody>
      </p:sp>
      <p:sp>
        <p:nvSpPr>
          <p:cNvPr id="18" name="矩形 17">
            <a:extLst>
              <a:ext uri="{FF2B5EF4-FFF2-40B4-BE49-F238E27FC236}">
                <a16:creationId xmlns:a16="http://schemas.microsoft.com/office/drawing/2014/main" id="{DF4A77B8-A28A-42F9-853A-1B38CEEE6A88}"/>
              </a:ext>
            </a:extLst>
          </p:cNvPr>
          <p:cNvSpPr/>
          <p:nvPr/>
        </p:nvSpPr>
        <p:spPr>
          <a:xfrm>
            <a:off x="1382325" y="4017639"/>
            <a:ext cx="1759488" cy="1701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A0DD12E-0574-426D-8C9E-29809BE5400A}"/>
              </a:ext>
            </a:extLst>
          </p:cNvPr>
          <p:cNvSpPr/>
          <p:nvPr/>
        </p:nvSpPr>
        <p:spPr>
          <a:xfrm>
            <a:off x="9416082" y="3076202"/>
            <a:ext cx="2063385" cy="369332"/>
          </a:xfrm>
          <a:prstGeom prst="rect">
            <a:avLst/>
          </a:prstGeom>
        </p:spPr>
        <p:txBody>
          <a:bodyPr wrap="none">
            <a:spAutoFit/>
          </a:bodyPr>
          <a:lstStyle/>
          <a:p>
            <a:pPr algn="ctr"/>
            <a:r>
              <a:rPr lang="en-US" altLang="zh-CN" b="1" dirty="0">
                <a:latin typeface="Times" pitchFamily="2" charset="0"/>
              </a:rPr>
              <a:t>Generated samples</a:t>
            </a:r>
          </a:p>
        </p:txBody>
      </p:sp>
      <p:sp>
        <p:nvSpPr>
          <p:cNvPr id="22" name="矩形 21">
            <a:extLst>
              <a:ext uri="{FF2B5EF4-FFF2-40B4-BE49-F238E27FC236}">
                <a16:creationId xmlns:a16="http://schemas.microsoft.com/office/drawing/2014/main" id="{3F50D6EC-C31F-47FB-84E7-6CC838EE658A}"/>
              </a:ext>
            </a:extLst>
          </p:cNvPr>
          <p:cNvSpPr/>
          <p:nvPr/>
        </p:nvSpPr>
        <p:spPr>
          <a:xfrm>
            <a:off x="8444986" y="4472053"/>
            <a:ext cx="556564" cy="369332"/>
          </a:xfrm>
          <a:prstGeom prst="rect">
            <a:avLst/>
          </a:prstGeom>
        </p:spPr>
        <p:txBody>
          <a:bodyPr wrap="none">
            <a:spAutoFit/>
          </a:bodyPr>
          <a:lstStyle/>
          <a:p>
            <a:pPr algn="ctr"/>
            <a:r>
              <a:rPr lang="en-US" altLang="zh-CN" dirty="0">
                <a:latin typeface="Times" pitchFamily="2" charset="0"/>
              </a:rPr>
              <a:t>Plot</a:t>
            </a:r>
          </a:p>
        </p:txBody>
      </p:sp>
      <p:sp>
        <p:nvSpPr>
          <p:cNvPr id="3" name="Slide Number Placeholder 2"/>
          <p:cNvSpPr>
            <a:spLocks noGrp="1"/>
          </p:cNvSpPr>
          <p:nvPr>
            <p:ph type="sldNum" sz="quarter" idx="12"/>
          </p:nvPr>
        </p:nvSpPr>
        <p:spPr/>
        <p:txBody>
          <a:bodyPr/>
          <a:lstStyle/>
          <a:p>
            <a:fld id="{AE956BBE-3D31-4B0A-BF98-054C39F2604A}" type="slidenum">
              <a:rPr lang="en-US" smtClean="0"/>
              <a:t>38</a:t>
            </a:fld>
            <a:endParaRPr lang="en-US"/>
          </a:p>
        </p:txBody>
      </p:sp>
      <p:sp>
        <p:nvSpPr>
          <p:cNvPr id="4" name="矩形 3">
            <a:extLst>
              <a:ext uri="{FF2B5EF4-FFF2-40B4-BE49-F238E27FC236}">
                <a16:creationId xmlns:a16="http://schemas.microsoft.com/office/drawing/2014/main" id="{0A1D2850-F1BF-4D6F-95F6-641968C15F45}"/>
              </a:ext>
            </a:extLst>
          </p:cNvPr>
          <p:cNvSpPr/>
          <p:nvPr/>
        </p:nvSpPr>
        <p:spPr>
          <a:xfrm>
            <a:off x="3580597" y="2223517"/>
            <a:ext cx="6096000" cy="1323439"/>
          </a:xfrm>
          <a:prstGeom prst="rect">
            <a:avLst/>
          </a:prstGeom>
        </p:spPr>
        <p:txBody>
          <a:bodyPr>
            <a:spAutoFit/>
          </a:bodyPr>
          <a:lstStyle/>
          <a:p>
            <a:r>
              <a:rPr lang="en-US" altLang="zh-CN" sz="1600" dirty="0">
                <a:latin typeface="Courier New" panose="02070309020205020404" pitchFamily="49" charset="0"/>
                <a:cs typeface="Courier New" panose="02070309020205020404" pitchFamily="49" charset="0"/>
              </a:rPr>
              <a:t>def generator(z):</a:t>
            </a:r>
          </a:p>
          <a:p>
            <a:r>
              <a:rPr lang="en-US" altLang="zh-CN" sz="1600" dirty="0">
                <a:latin typeface="Courier New" panose="02070309020205020404" pitchFamily="49" charset="0"/>
                <a:cs typeface="Courier New" panose="02070309020205020404" pitchFamily="49" charset="0"/>
              </a:rPr>
              <a:t>    G_h1 = </a:t>
            </a:r>
            <a:r>
              <a:rPr lang="en-US" altLang="zh-CN" sz="1600" dirty="0" err="1">
                <a:latin typeface="Courier New" panose="02070309020205020404" pitchFamily="49" charset="0"/>
                <a:cs typeface="Courier New" panose="02070309020205020404" pitchFamily="49" charset="0"/>
              </a:rPr>
              <a:t>tf.nn.relu</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tf.matmul</a:t>
            </a:r>
            <a:r>
              <a:rPr lang="en-US" altLang="zh-CN" sz="1600" dirty="0">
                <a:latin typeface="Courier New" panose="02070309020205020404" pitchFamily="49" charset="0"/>
                <a:cs typeface="Courier New" panose="02070309020205020404" pitchFamily="49" charset="0"/>
              </a:rPr>
              <a:t>(z, G_W1) + G_b1)</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G_log_prob</a:t>
            </a:r>
            <a:r>
              <a:rPr lang="en-US" altLang="zh-CN" sz="1600" dirty="0">
                <a:latin typeface="Courier New" panose="02070309020205020404" pitchFamily="49" charset="0"/>
                <a:cs typeface="Courier New" panose="02070309020205020404" pitchFamily="49" charset="0"/>
              </a:rPr>
              <a:t> = </a:t>
            </a:r>
            <a:r>
              <a:rPr lang="en-US" altLang="zh-CN" sz="1600" dirty="0" err="1">
                <a:latin typeface="Courier New" panose="02070309020205020404" pitchFamily="49" charset="0"/>
                <a:cs typeface="Courier New" panose="02070309020205020404" pitchFamily="49" charset="0"/>
              </a:rPr>
              <a:t>tf.matmul</a:t>
            </a:r>
            <a:r>
              <a:rPr lang="en-US" altLang="zh-CN" sz="1600" dirty="0">
                <a:latin typeface="Courier New" panose="02070309020205020404" pitchFamily="49" charset="0"/>
                <a:cs typeface="Courier New" panose="02070309020205020404" pitchFamily="49" charset="0"/>
              </a:rPr>
              <a:t>(G_h1, G_W2) + G_b2</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G_prob</a:t>
            </a:r>
            <a:r>
              <a:rPr lang="en-US" altLang="zh-CN" sz="1600" dirty="0">
                <a:latin typeface="Courier New" panose="02070309020205020404" pitchFamily="49" charset="0"/>
                <a:cs typeface="Courier New" panose="02070309020205020404" pitchFamily="49" charset="0"/>
              </a:rPr>
              <a:t> = </a:t>
            </a:r>
            <a:r>
              <a:rPr lang="en-US" altLang="zh-CN" sz="1600" dirty="0" err="1">
                <a:latin typeface="Courier New" panose="02070309020205020404" pitchFamily="49" charset="0"/>
                <a:cs typeface="Courier New" panose="02070309020205020404" pitchFamily="49" charset="0"/>
              </a:rPr>
              <a:t>tf.nn.sigmoid</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G_log_prob</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return </a:t>
            </a:r>
            <a:r>
              <a:rPr lang="en-US" altLang="zh-CN" sz="1600" dirty="0" err="1">
                <a:latin typeface="Courier New" panose="02070309020205020404" pitchFamily="49" charset="0"/>
                <a:cs typeface="Courier New" panose="02070309020205020404" pitchFamily="49" charset="0"/>
              </a:rPr>
              <a:t>G_prob</a:t>
            </a:r>
            <a:endParaRPr lang="en-US" altLang="zh-CN" sz="1600" dirty="0">
              <a:latin typeface="Courier New" panose="02070309020205020404" pitchFamily="49" charset="0"/>
              <a:cs typeface="Courier New" panose="02070309020205020404" pitchFamily="49" charset="0"/>
            </a:endParaRPr>
          </a:p>
        </p:txBody>
      </p:sp>
      <p:sp>
        <p:nvSpPr>
          <p:cNvPr id="28" name="矩形 27">
            <a:extLst>
              <a:ext uri="{FF2B5EF4-FFF2-40B4-BE49-F238E27FC236}">
                <a16:creationId xmlns:a16="http://schemas.microsoft.com/office/drawing/2014/main" id="{746766A4-410D-4382-BBDE-9BFEAFA65FB8}"/>
              </a:ext>
            </a:extLst>
          </p:cNvPr>
          <p:cNvSpPr/>
          <p:nvPr/>
        </p:nvSpPr>
        <p:spPr>
          <a:xfrm>
            <a:off x="4121934" y="2516937"/>
            <a:ext cx="5400018" cy="26343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7E57ABE-880F-441B-8ADF-C3E6B9B7D88A}"/>
              </a:ext>
            </a:extLst>
          </p:cNvPr>
          <p:cNvSpPr/>
          <p:nvPr/>
        </p:nvSpPr>
        <p:spPr>
          <a:xfrm>
            <a:off x="4121934" y="2771634"/>
            <a:ext cx="5143986" cy="49893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连接符: 曲线 30">
            <a:extLst>
              <a:ext uri="{FF2B5EF4-FFF2-40B4-BE49-F238E27FC236}">
                <a16:creationId xmlns:a16="http://schemas.microsoft.com/office/drawing/2014/main" id="{716616D8-DAF7-42FB-B49E-E3C9F99E48CC}"/>
              </a:ext>
            </a:extLst>
          </p:cNvPr>
          <p:cNvCxnSpPr>
            <a:stCxn id="28" idx="1"/>
            <a:endCxn id="8" idx="0"/>
          </p:cNvCxnSpPr>
          <p:nvPr/>
        </p:nvCxnSpPr>
        <p:spPr>
          <a:xfrm rot="10800000" flipH="1" flipV="1">
            <a:off x="4121934" y="2648655"/>
            <a:ext cx="615104" cy="1722852"/>
          </a:xfrm>
          <a:prstGeom prst="curvedConnector4">
            <a:avLst>
              <a:gd name="adj1" fmla="val -37164"/>
              <a:gd name="adj2" fmla="val 53823"/>
            </a:avLst>
          </a:prstGeom>
          <a:ln w="190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3" name="连接符: 曲线 32">
            <a:extLst>
              <a:ext uri="{FF2B5EF4-FFF2-40B4-BE49-F238E27FC236}">
                <a16:creationId xmlns:a16="http://schemas.microsoft.com/office/drawing/2014/main" id="{4F72715F-2507-4A3D-A8F2-050544FA56FC}"/>
              </a:ext>
            </a:extLst>
          </p:cNvPr>
          <p:cNvCxnSpPr>
            <a:stCxn id="29" idx="3"/>
            <a:endCxn id="9" idx="0"/>
          </p:cNvCxnSpPr>
          <p:nvPr/>
        </p:nvCxnSpPr>
        <p:spPr>
          <a:xfrm flipH="1">
            <a:off x="7463536" y="3021103"/>
            <a:ext cx="1802384" cy="1343570"/>
          </a:xfrm>
          <a:prstGeom prst="curvedConnector4">
            <a:avLst>
              <a:gd name="adj1" fmla="val -12683"/>
              <a:gd name="adj2" fmla="val 59284"/>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38200" y="1544407"/>
            <a:ext cx="10515600" cy="369332"/>
          </a:xfrm>
          <a:prstGeom prst="rect">
            <a:avLst/>
          </a:prstGeom>
        </p:spPr>
        <p:txBody>
          <a:bodyPr wrap="square">
            <a:spAutoFit/>
          </a:bodyPr>
          <a:lstStyle/>
          <a:p>
            <a:r>
              <a:rPr lang="en-US" altLang="zh-CN" dirty="0">
                <a:latin typeface="Courier New" panose="02070309020205020404" pitchFamily="49" charset="0"/>
                <a:cs typeface="Courier New" panose="02070309020205020404" pitchFamily="49" charset="0"/>
              </a:rPr>
              <a:t>samples = </a:t>
            </a:r>
            <a:r>
              <a:rPr lang="en-US" altLang="zh-CN" dirty="0" err="1">
                <a:latin typeface="Courier New" panose="02070309020205020404" pitchFamily="49" charset="0"/>
                <a:cs typeface="Courier New" panose="02070309020205020404" pitchFamily="49" charset="0"/>
              </a:rPr>
              <a:t>sess.run</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G_sample</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feed_dict</a:t>
            </a:r>
            <a:r>
              <a:rPr lang="en-US" altLang="zh-CN" dirty="0">
                <a:latin typeface="Courier New" panose="02070309020205020404" pitchFamily="49" charset="0"/>
                <a:cs typeface="Courier New" panose="02070309020205020404" pitchFamily="49" charset="0"/>
              </a:rPr>
              <a:t>={Z: </a:t>
            </a:r>
            <a:r>
              <a:rPr lang="en-US" altLang="zh-CN" dirty="0" err="1">
                <a:latin typeface="Courier New" panose="02070309020205020404" pitchFamily="49" charset="0"/>
                <a:cs typeface="Courier New" panose="02070309020205020404" pitchFamily="49" charset="0"/>
              </a:rPr>
              <a:t>sample_Z</a:t>
            </a:r>
            <a:r>
              <a:rPr lang="en-US" altLang="zh-CN" dirty="0">
                <a:latin typeface="Courier New" panose="02070309020205020404" pitchFamily="49" charset="0"/>
                <a:cs typeface="Courier New" panose="02070309020205020404" pitchFamily="49" charset="0"/>
              </a:rPr>
              <a:t>(16, </a:t>
            </a:r>
            <a:r>
              <a:rPr lang="en-US" altLang="zh-CN" dirty="0" err="1">
                <a:latin typeface="Courier New" panose="02070309020205020404" pitchFamily="49" charset="0"/>
                <a:cs typeface="Courier New" panose="02070309020205020404" pitchFamily="49" charset="0"/>
              </a:rPr>
              <a:t>Z_dim</a:t>
            </a:r>
            <a:r>
              <a:rPr lang="en-US" altLang="zh-CN" dirty="0">
                <a:latin typeface="Courier New" panose="02070309020205020404" pitchFamily="49" charset="0"/>
                <a:cs typeface="Courier New" panose="02070309020205020404" pitchFamily="49" charset="0"/>
              </a:rPr>
              <a:t>)})</a:t>
            </a:r>
          </a:p>
        </p:txBody>
      </p:sp>
      <p:sp>
        <p:nvSpPr>
          <p:cNvPr id="38" name="Rectangle 37"/>
          <p:cNvSpPr/>
          <p:nvPr/>
        </p:nvSpPr>
        <p:spPr>
          <a:xfrm>
            <a:off x="516693" y="6281535"/>
            <a:ext cx="4044697" cy="369332"/>
          </a:xfrm>
          <a:prstGeom prst="rect">
            <a:avLst/>
          </a:prstGeom>
          <a:ln w="19050">
            <a:solidFill>
              <a:srgbClr val="C00000"/>
            </a:solidFill>
          </a:ln>
        </p:spPr>
        <p:txBody>
          <a:bodyPr wrap="none">
            <a:spAutoFit/>
          </a:bodyPr>
          <a:lstStyle/>
          <a:p>
            <a:r>
              <a:rPr lang="en-US" altLang="zh-CN" dirty="0">
                <a:latin typeface="Courier New" panose="02070309020205020404" pitchFamily="49" charset="0"/>
                <a:cs typeface="Courier New" panose="02070309020205020404" pitchFamily="49" charset="0"/>
              </a:rPr>
              <a:t>z:np.random.randn(16, </a:t>
            </a:r>
            <a:r>
              <a:rPr lang="en-US" altLang="zh-CN" dirty="0" err="1">
                <a:latin typeface="Courier New" panose="02070309020205020404" pitchFamily="49" charset="0"/>
                <a:cs typeface="Courier New" panose="02070309020205020404" pitchFamily="49" charset="0"/>
              </a:rPr>
              <a:t>z_dim</a:t>
            </a:r>
            <a:r>
              <a:rPr lang="en-US" altLang="zh-CN" dirty="0">
                <a:latin typeface="Courier New" panose="02070309020205020404" pitchFamily="49" charset="0"/>
                <a:cs typeface="Courier New" panose="02070309020205020404" pitchFamily="49" charset="0"/>
              </a:rPr>
              <a:t>)</a:t>
            </a:r>
            <a:endParaRPr lang="en-US" dirty="0"/>
          </a:p>
        </p:txBody>
      </p:sp>
      <p:cxnSp>
        <p:nvCxnSpPr>
          <p:cNvPr id="39" name="Straight Arrow Connector 38"/>
          <p:cNvCxnSpPr>
            <a:stCxn id="38" idx="0"/>
            <a:endCxn id="18" idx="2"/>
          </p:cNvCxnSpPr>
          <p:nvPr/>
        </p:nvCxnSpPr>
        <p:spPr>
          <a:xfrm flipH="1" flipV="1">
            <a:off x="2262069" y="5719439"/>
            <a:ext cx="276973" cy="56209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4738" y="2219847"/>
            <a:ext cx="795859" cy="369332"/>
          </a:xfrm>
          <a:prstGeom prst="rect">
            <a:avLst/>
          </a:prstGeom>
          <a:noFill/>
        </p:spPr>
        <p:txBody>
          <a:bodyPr wrap="none" rtlCol="0">
            <a:spAutoFit/>
          </a:bodyPr>
          <a:lstStyle/>
          <a:p>
            <a:r>
              <a:rPr lang="en-US" dirty="0"/>
              <a:t>Recall:</a:t>
            </a:r>
          </a:p>
        </p:txBody>
      </p:sp>
      <p:sp>
        <p:nvSpPr>
          <p:cNvPr id="6" name="矩形 5">
            <a:extLst>
              <a:ext uri="{FF2B5EF4-FFF2-40B4-BE49-F238E27FC236}">
                <a16:creationId xmlns:a16="http://schemas.microsoft.com/office/drawing/2014/main" id="{2AD21B6C-E042-4069-AF1D-03B3DED14F88}"/>
              </a:ext>
            </a:extLst>
          </p:cNvPr>
          <p:cNvSpPr/>
          <p:nvPr/>
        </p:nvSpPr>
        <p:spPr>
          <a:xfrm>
            <a:off x="4211235" y="5806606"/>
            <a:ext cx="3252301" cy="369332"/>
          </a:xfrm>
          <a:prstGeom prst="rect">
            <a:avLst/>
          </a:prstGeom>
        </p:spPr>
        <p:txBody>
          <a:bodyPr wrap="none">
            <a:spAutoFit/>
          </a:bodyPr>
          <a:lstStyle/>
          <a:p>
            <a:r>
              <a:rPr lang="en-US" altLang="zh-CN" dirty="0"/>
              <a:t>Fig. 13. GAN for Digit Generation</a:t>
            </a:r>
            <a:endParaRPr lang="zh-CN" altLang="en-US" dirty="0"/>
          </a:p>
        </p:txBody>
      </p:sp>
    </p:spTree>
    <p:extLst>
      <p:ext uri="{BB962C8B-B14F-4D97-AF65-F5344CB8AC3E}">
        <p14:creationId xmlns:p14="http://schemas.microsoft.com/office/powerpoint/2010/main" val="1322191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Variants</a:t>
            </a:r>
          </a:p>
        </p:txBody>
      </p:sp>
      <p:sp>
        <p:nvSpPr>
          <p:cNvPr id="3" name="Content Placeholder 2"/>
          <p:cNvSpPr>
            <a:spLocks noGrp="1"/>
          </p:cNvSpPr>
          <p:nvPr>
            <p:ph idx="1"/>
          </p:nvPr>
        </p:nvSpPr>
        <p:spPr>
          <a:xfrm>
            <a:off x="838200" y="1687313"/>
            <a:ext cx="10515600" cy="527431"/>
          </a:xfrm>
        </p:spPr>
        <p:txBody>
          <a:bodyPr>
            <a:normAutofit fontScale="70000" lnSpcReduction="20000"/>
          </a:bodyPr>
          <a:lstStyle/>
          <a:p>
            <a:r>
              <a:rPr lang="en-US" dirty="0"/>
              <a:t>Lately, numerous GAN variants have been proposed. The following table summarizes the major GAN variants for future references.</a:t>
            </a:r>
          </a:p>
        </p:txBody>
      </p:sp>
      <p:sp>
        <p:nvSpPr>
          <p:cNvPr id="4" name="Slide Number Placeholder 3"/>
          <p:cNvSpPr>
            <a:spLocks noGrp="1"/>
          </p:cNvSpPr>
          <p:nvPr>
            <p:ph type="sldNum" sz="quarter" idx="12"/>
          </p:nvPr>
        </p:nvSpPr>
        <p:spPr/>
        <p:txBody>
          <a:bodyPr/>
          <a:lstStyle/>
          <a:p>
            <a:fld id="{AE956BBE-3D31-4B0A-BF98-054C39F2604A}" type="slidenum">
              <a:rPr lang="en-US" smtClean="0"/>
              <a:t>39</a:t>
            </a:fld>
            <a:endParaRPr lang="en-US"/>
          </a:p>
        </p:txBody>
      </p:sp>
      <p:graphicFrame>
        <p:nvGraphicFramePr>
          <p:cNvPr id="5" name="表格 3">
            <a:extLst>
              <a:ext uri="{FF2B5EF4-FFF2-40B4-BE49-F238E27FC236}">
                <a16:creationId xmlns:a16="http://schemas.microsoft.com/office/drawing/2014/main" id="{0007C36A-8B26-4AD1-A646-70D7F9FD2326}"/>
              </a:ext>
            </a:extLst>
          </p:cNvPr>
          <p:cNvGraphicFramePr>
            <a:graphicFrameLocks noGrp="1"/>
          </p:cNvGraphicFramePr>
          <p:nvPr>
            <p:extLst>
              <p:ext uri="{D42A27DB-BD31-4B8C-83A1-F6EECF244321}">
                <p14:modId xmlns:p14="http://schemas.microsoft.com/office/powerpoint/2010/main" val="480895609"/>
              </p:ext>
            </p:extLst>
          </p:nvPr>
        </p:nvGraphicFramePr>
        <p:xfrm>
          <a:off x="838199" y="2221974"/>
          <a:ext cx="10515601" cy="3929351"/>
        </p:xfrm>
        <a:graphic>
          <a:graphicData uri="http://schemas.openxmlformats.org/drawingml/2006/table">
            <a:tbl>
              <a:tblPr>
                <a:tableStyleId>{5940675A-B579-460E-94D1-54222C63F5DA}</a:tableStyleId>
              </a:tblPr>
              <a:tblGrid>
                <a:gridCol w="1905872">
                  <a:extLst>
                    <a:ext uri="{9D8B030D-6E8A-4147-A177-3AD203B41FA5}">
                      <a16:colId xmlns:a16="http://schemas.microsoft.com/office/drawing/2014/main" val="417795377"/>
                    </a:ext>
                  </a:extLst>
                </a:gridCol>
                <a:gridCol w="1315865">
                  <a:extLst>
                    <a:ext uri="{9D8B030D-6E8A-4147-A177-3AD203B41FA5}">
                      <a16:colId xmlns:a16="http://schemas.microsoft.com/office/drawing/2014/main" val="1227011632"/>
                    </a:ext>
                  </a:extLst>
                </a:gridCol>
                <a:gridCol w="1658112">
                  <a:extLst>
                    <a:ext uri="{9D8B030D-6E8A-4147-A177-3AD203B41FA5}">
                      <a16:colId xmlns:a16="http://schemas.microsoft.com/office/drawing/2014/main" val="956705305"/>
                    </a:ext>
                  </a:extLst>
                </a:gridCol>
                <a:gridCol w="2157984">
                  <a:extLst>
                    <a:ext uri="{9D8B030D-6E8A-4147-A177-3AD203B41FA5}">
                      <a16:colId xmlns:a16="http://schemas.microsoft.com/office/drawing/2014/main" val="3801831903"/>
                    </a:ext>
                  </a:extLst>
                </a:gridCol>
                <a:gridCol w="3477768">
                  <a:extLst>
                    <a:ext uri="{9D8B030D-6E8A-4147-A177-3AD203B41FA5}">
                      <a16:colId xmlns:a16="http://schemas.microsoft.com/office/drawing/2014/main" val="3988593777"/>
                    </a:ext>
                  </a:extLst>
                </a:gridCol>
              </a:tblGrid>
              <a:tr h="278357">
                <a:tc>
                  <a:txBody>
                    <a:bodyPr/>
                    <a:lstStyle/>
                    <a:p>
                      <a:pPr algn="ctr" rtl="0" fontAlgn="ctr"/>
                      <a:r>
                        <a:rPr lang="en-US" sz="2000" b="1" u="none" strike="noStrike" dirty="0">
                          <a:solidFill>
                            <a:schemeClr val="tx1"/>
                          </a:solidFill>
                          <a:effectLst/>
                        </a:rPr>
                        <a:t>Models</a:t>
                      </a:r>
                      <a:endParaRPr lang="en-US" sz="2000" b="1"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ctr" rtl="0" fontAlgn="ctr"/>
                      <a:r>
                        <a:rPr lang="en-US" sz="2000" b="1" u="none" strike="noStrike" dirty="0">
                          <a:solidFill>
                            <a:schemeClr val="tx1"/>
                          </a:solidFill>
                          <a:effectLst/>
                        </a:rPr>
                        <a:t>Study</a:t>
                      </a:r>
                      <a:endParaRPr lang="en-US" sz="2000" b="1"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ctr" rtl="0" fontAlgn="ctr"/>
                      <a:r>
                        <a:rPr lang="en-US" sz="2000" b="1" u="none" strike="noStrike" dirty="0">
                          <a:solidFill>
                            <a:schemeClr val="tx1"/>
                          </a:solidFill>
                          <a:effectLst/>
                        </a:rPr>
                        <a:t>Data</a:t>
                      </a:r>
                      <a:endParaRPr lang="en-US" sz="2000" b="1"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ctr" rtl="0" fontAlgn="ctr"/>
                      <a:r>
                        <a:rPr lang="en-US" sz="2000" b="1" u="none" strike="noStrike" dirty="0">
                          <a:solidFill>
                            <a:schemeClr val="tx1"/>
                          </a:solidFill>
                          <a:effectLst/>
                        </a:rPr>
                        <a:t>Generated samples</a:t>
                      </a:r>
                      <a:endParaRPr lang="en-US" sz="2000" b="1"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ctr" rtl="0" fontAlgn="ctr"/>
                      <a:r>
                        <a:rPr lang="en-US" sz="2000" b="1" u="none" strike="noStrike" dirty="0">
                          <a:solidFill>
                            <a:schemeClr val="tx1"/>
                          </a:solidFill>
                          <a:effectLst/>
                        </a:rPr>
                        <a:t>Major features</a:t>
                      </a:r>
                      <a:endParaRPr lang="en-US" sz="2000" b="1"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extLst>
                  <a:ext uri="{0D108BD9-81ED-4DB2-BD59-A6C34878D82A}">
                    <a16:rowId xmlns:a16="http://schemas.microsoft.com/office/drawing/2014/main" val="579113710"/>
                  </a:ext>
                </a:extLst>
              </a:tr>
              <a:tr h="385417">
                <a:tc>
                  <a:txBody>
                    <a:bodyPr/>
                    <a:lstStyle/>
                    <a:p>
                      <a:pPr algn="l" rtl="0" fontAlgn="ctr"/>
                      <a:r>
                        <a:rPr lang="en-US" sz="1800" u="none" strike="noStrike" dirty="0">
                          <a:solidFill>
                            <a:schemeClr val="tx1"/>
                          </a:solidFill>
                          <a:effectLst/>
                        </a:rPr>
                        <a:t>Wasserstein GAN</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err="1">
                          <a:solidFill>
                            <a:schemeClr val="tx1"/>
                          </a:solidFill>
                          <a:effectLst/>
                        </a:rPr>
                        <a:t>Arjovsky</a:t>
                      </a:r>
                      <a:r>
                        <a:rPr lang="en-US" sz="1800" u="none" strike="noStrike" dirty="0">
                          <a:solidFill>
                            <a:schemeClr val="tx1"/>
                          </a:solidFill>
                          <a:effectLst/>
                        </a:rPr>
                        <a:t> et al. 2017</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LSUN</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bedroom images</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Uses Wasserstein distance as the loss function to train GAN.</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extLst>
                  <a:ext uri="{0D108BD9-81ED-4DB2-BD59-A6C34878D82A}">
                    <a16:rowId xmlns:a16="http://schemas.microsoft.com/office/drawing/2014/main" val="2290625741"/>
                  </a:ext>
                </a:extLst>
              </a:tr>
              <a:tr h="563503">
                <a:tc>
                  <a:txBody>
                    <a:bodyPr/>
                    <a:lstStyle/>
                    <a:p>
                      <a:pPr algn="l" rtl="0" fontAlgn="ctr"/>
                      <a:r>
                        <a:rPr lang="en-US" sz="1800" u="none" strike="noStrike" dirty="0">
                          <a:solidFill>
                            <a:schemeClr val="tx1"/>
                          </a:solidFill>
                          <a:effectLst/>
                        </a:rPr>
                        <a:t>Least Squares GAN</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Mao et al. 2017 </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LSUN; HWDB1.0</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bedroom images; Chinese characters</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Uses least squares as loss function to train GAN (as opposed to cross-</a:t>
                      </a:r>
                      <a:r>
                        <a:rPr lang="en-US" sz="1800" u="none" strike="noStrike" baseline="0" dirty="0">
                          <a:solidFill>
                            <a:schemeClr val="tx1"/>
                          </a:solidFill>
                          <a:effectLst/>
                        </a:rPr>
                        <a:t>entropy loss.</a:t>
                      </a:r>
                      <a:r>
                        <a:rPr lang="en-US" sz="1800" u="none" strike="noStrike" dirty="0">
                          <a:solidFill>
                            <a:schemeClr val="tx1"/>
                          </a:solidFill>
                          <a:effectLst/>
                        </a:rPr>
                        <a:t>)</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extLst>
                  <a:ext uri="{0D108BD9-81ED-4DB2-BD59-A6C34878D82A}">
                    <a16:rowId xmlns:a16="http://schemas.microsoft.com/office/drawing/2014/main" val="1085854933"/>
                  </a:ext>
                </a:extLst>
              </a:tr>
              <a:tr h="841860">
                <a:tc>
                  <a:txBody>
                    <a:bodyPr/>
                    <a:lstStyle/>
                    <a:p>
                      <a:pPr algn="l" rtl="0" fontAlgn="ctr"/>
                      <a:r>
                        <a:rPr lang="en-US" sz="1800" u="none" strike="noStrike" dirty="0">
                          <a:solidFill>
                            <a:schemeClr val="tx1"/>
                          </a:solidFill>
                          <a:effectLst/>
                        </a:rPr>
                        <a:t>D</a:t>
                      </a:r>
                      <a:r>
                        <a:rPr lang="en-US" altLang="zh-CN" sz="1800" u="none" strike="noStrike" dirty="0">
                          <a:solidFill>
                            <a:schemeClr val="tx1"/>
                          </a:solidFill>
                          <a:effectLst/>
                        </a:rPr>
                        <a:t>eep Convolutional </a:t>
                      </a:r>
                      <a:r>
                        <a:rPr lang="en-US" sz="1800" u="none" strike="noStrike" dirty="0">
                          <a:solidFill>
                            <a:schemeClr val="tx1"/>
                          </a:solidFill>
                          <a:effectLst/>
                        </a:rPr>
                        <a:t>GAN</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Radford and Metz 2016</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LSUN; Facial images; IMAGENET</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bedroom images; facial images; natural images</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Uses CNN as both the generator and the discriminator.</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extLst>
                  <a:ext uri="{0D108BD9-81ED-4DB2-BD59-A6C34878D82A}">
                    <a16:rowId xmlns:a16="http://schemas.microsoft.com/office/drawing/2014/main" val="1485102655"/>
                  </a:ext>
                </a:extLst>
              </a:tr>
              <a:tr h="563503">
                <a:tc>
                  <a:txBody>
                    <a:bodyPr/>
                    <a:lstStyle/>
                    <a:p>
                      <a:pPr algn="l" rtl="0" fontAlgn="ctr"/>
                      <a:r>
                        <a:rPr lang="en-US" sz="1800" u="none" strike="noStrike" dirty="0" err="1">
                          <a:solidFill>
                            <a:schemeClr val="tx1"/>
                          </a:solidFill>
                          <a:effectLst/>
                        </a:rPr>
                        <a:t>InfoGANs</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Chen et al. 2016</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MNIST; </a:t>
                      </a:r>
                      <a:r>
                        <a:rPr lang="en-US" sz="1800" u="none" strike="noStrike" dirty="0" err="1">
                          <a:solidFill>
                            <a:schemeClr val="tx1"/>
                          </a:solidFill>
                          <a:effectLst/>
                        </a:rPr>
                        <a:t>CelebA</a:t>
                      </a:r>
                      <a:r>
                        <a:rPr lang="en-US" sz="1800" u="none" strike="noStrike" dirty="0">
                          <a:solidFill>
                            <a:schemeClr val="tx1"/>
                          </a:solidFill>
                          <a:effectLst/>
                        </a:rPr>
                        <a:t>; chair image dataset</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fr-FR" sz="1800" u="none" strike="noStrike" dirty="0">
                          <a:solidFill>
                            <a:schemeClr val="tx1"/>
                          </a:solidFill>
                          <a:effectLst/>
                        </a:rPr>
                        <a:t>Digit, chair images, facial images</a:t>
                      </a:r>
                      <a:endParaRPr lang="fr-FR"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An information-theoretic extension to GAN</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extLst>
                  <a:ext uri="{0D108BD9-81ED-4DB2-BD59-A6C34878D82A}">
                    <a16:rowId xmlns:a16="http://schemas.microsoft.com/office/drawing/2014/main" val="1974943482"/>
                  </a:ext>
                </a:extLst>
              </a:tr>
              <a:tr h="56350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800" kern="100" dirty="0">
                          <a:solidFill>
                            <a:schemeClr val="tx1"/>
                          </a:solidFill>
                        </a:rPr>
                        <a:t>Energy-based GAN</a:t>
                      </a:r>
                      <a:endParaRPr lang="en-US" altLang="zh-CN" sz="1800" kern="100" dirty="0">
                        <a:solidFill>
                          <a:schemeClr val="tx1"/>
                        </a:solidFill>
                        <a:latin typeface="Calibri" panose="020F0502020204030204" pitchFamily="34" charset="0"/>
                        <a:cs typeface="Calibri" panose="020F0502020204030204" pitchFamily="34" charset="0"/>
                      </a:endParaRPr>
                    </a:p>
                  </a:txBody>
                  <a:tcPr marL="6157" marR="6157" marT="6157" marB="0" anchor="ctr"/>
                </a:tc>
                <a:tc>
                  <a:txBody>
                    <a:bodyPr/>
                    <a:lstStyle/>
                    <a:p>
                      <a:pPr algn="l" rtl="0" fontAlgn="ctr"/>
                      <a:r>
                        <a:rPr lang="en-US" sz="1800" u="none" strike="noStrike" dirty="0">
                          <a:solidFill>
                            <a:schemeClr val="tx1"/>
                          </a:solidFill>
                          <a:effectLst/>
                        </a:rPr>
                        <a:t>Zhao et al. 2016</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MNIST; LSUN; </a:t>
                      </a:r>
                      <a:r>
                        <a:rPr lang="en-US" sz="1800" u="none" strike="noStrike" dirty="0" err="1">
                          <a:solidFill>
                            <a:schemeClr val="tx1"/>
                          </a:solidFill>
                          <a:effectLst/>
                        </a:rPr>
                        <a:t>CelebA</a:t>
                      </a:r>
                      <a:r>
                        <a:rPr lang="en-US" sz="1800" u="none" strike="noStrike" dirty="0">
                          <a:solidFill>
                            <a:schemeClr val="tx1"/>
                          </a:solidFill>
                          <a:effectLst/>
                        </a:rPr>
                        <a:t> </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Digit, bedroom, facial images</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tc>
                  <a:txBody>
                    <a:bodyPr/>
                    <a:lstStyle/>
                    <a:p>
                      <a:pPr algn="l" rtl="0" fontAlgn="ctr"/>
                      <a:r>
                        <a:rPr lang="en-US" sz="1800" u="none" strike="noStrike" dirty="0">
                          <a:solidFill>
                            <a:schemeClr val="tx1"/>
                          </a:solidFill>
                          <a:effectLst/>
                        </a:rPr>
                        <a:t>Treats discriminator as an energy function.</a:t>
                      </a:r>
                      <a:endParaRPr lang="en-US" sz="1800" b="0" i="0" u="none" strike="noStrike" dirty="0">
                        <a:solidFill>
                          <a:schemeClr val="tx1"/>
                        </a:solidFill>
                        <a:effectLst/>
                        <a:latin typeface="Calibri" panose="020F0502020204030204" pitchFamily="34" charset="0"/>
                        <a:ea typeface="等线" panose="02010600030101010101" pitchFamily="2" charset="-122"/>
                      </a:endParaRPr>
                    </a:p>
                  </a:txBody>
                  <a:tcPr marL="6157" marR="6157" marT="6157" marB="0" anchor="ctr"/>
                </a:tc>
                <a:extLst>
                  <a:ext uri="{0D108BD9-81ED-4DB2-BD59-A6C34878D82A}">
                    <a16:rowId xmlns:a16="http://schemas.microsoft.com/office/drawing/2014/main" val="624415582"/>
                  </a:ext>
                </a:extLst>
              </a:tr>
            </a:tbl>
          </a:graphicData>
        </a:graphic>
      </p:graphicFrame>
      <p:sp>
        <p:nvSpPr>
          <p:cNvPr id="6" name="矩形 2">
            <a:extLst>
              <a:ext uri="{FF2B5EF4-FFF2-40B4-BE49-F238E27FC236}">
                <a16:creationId xmlns:a16="http://schemas.microsoft.com/office/drawing/2014/main" id="{E5DF8AE8-E351-42D7-9E57-21513FA9F6FB}"/>
              </a:ext>
            </a:extLst>
          </p:cNvPr>
          <p:cNvSpPr/>
          <p:nvPr/>
        </p:nvSpPr>
        <p:spPr>
          <a:xfrm>
            <a:off x="838199" y="6364204"/>
            <a:ext cx="10026317" cy="523220"/>
          </a:xfrm>
          <a:prstGeom prst="rect">
            <a:avLst/>
          </a:prstGeom>
        </p:spPr>
        <p:txBody>
          <a:bodyPr wrap="square">
            <a:spAutoFit/>
          </a:bodyPr>
          <a:lstStyle/>
          <a:p>
            <a:r>
              <a:rPr lang="en-US" altLang="zh-CN" sz="1400" kern="100" dirty="0">
                <a:cs typeface="Calibri" panose="020F0502020204030204" pitchFamily="34" charset="0"/>
              </a:rPr>
              <a:t>*Note: MNIST is a public handwritten digit dataset; </a:t>
            </a:r>
            <a:r>
              <a:rPr lang="en-US" altLang="zh-CN" sz="1400" kern="100" dirty="0" err="1">
                <a:cs typeface="Calibri" panose="020F0502020204030204" pitchFamily="34" charset="0"/>
              </a:rPr>
              <a:t>CelebA</a:t>
            </a:r>
            <a:r>
              <a:rPr lang="en-US" altLang="zh-CN" sz="1400" kern="100" dirty="0">
                <a:cs typeface="Calibri" panose="020F0502020204030204" pitchFamily="34" charset="0"/>
              </a:rPr>
              <a:t> is a public human face dataset; LSUN is a public bedroom image dataset; </a:t>
            </a:r>
            <a:r>
              <a:rPr lang="en-US" altLang="zh-CN" sz="1400" dirty="0"/>
              <a:t>HWDB1.0 is a Chinese character dataset;</a:t>
            </a:r>
            <a:endParaRPr lang="en-US" altLang="zh-CN" sz="1400" kern="100" dirty="0">
              <a:cs typeface="Calibri" panose="020F0502020204030204" pitchFamily="34" charset="0"/>
            </a:endParaRPr>
          </a:p>
        </p:txBody>
      </p:sp>
      <p:sp>
        <p:nvSpPr>
          <p:cNvPr id="7" name="TextBox 6"/>
          <p:cNvSpPr txBox="1"/>
          <p:nvPr/>
        </p:nvSpPr>
        <p:spPr>
          <a:xfrm>
            <a:off x="4567471" y="6090410"/>
            <a:ext cx="3057055" cy="369332"/>
          </a:xfrm>
          <a:prstGeom prst="rect">
            <a:avLst/>
          </a:prstGeom>
          <a:noFill/>
        </p:spPr>
        <p:txBody>
          <a:bodyPr wrap="none" rtlCol="0">
            <a:spAutoFit/>
          </a:bodyPr>
          <a:lstStyle/>
          <a:p>
            <a:r>
              <a:rPr lang="en-US" dirty="0"/>
              <a:t>Table 1: Selected GAN Variants</a:t>
            </a:r>
          </a:p>
        </p:txBody>
      </p:sp>
    </p:spTree>
    <p:extLst>
      <p:ext uri="{BB962C8B-B14F-4D97-AF65-F5344CB8AC3E}">
        <p14:creationId xmlns:p14="http://schemas.microsoft.com/office/powerpoint/2010/main" val="2352282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70000" lnSpcReduction="20000"/>
          </a:bodyPr>
          <a:lstStyle/>
          <a:p>
            <a:r>
              <a:rPr lang="en-US" b="1" dirty="0"/>
              <a:t>Introduction</a:t>
            </a:r>
          </a:p>
          <a:p>
            <a:pPr lvl="1"/>
            <a:r>
              <a:rPr lang="en-US" b="1" dirty="0"/>
              <a:t>Traditional Generative Models</a:t>
            </a:r>
          </a:p>
          <a:p>
            <a:pPr lvl="1"/>
            <a:r>
              <a:rPr lang="en-US" b="1" dirty="0"/>
              <a:t>Deep Generative Models</a:t>
            </a:r>
          </a:p>
          <a:p>
            <a:pPr lvl="1"/>
            <a:r>
              <a:rPr lang="en-US" b="1" dirty="0"/>
              <a:t>Example Applications</a:t>
            </a:r>
          </a:p>
          <a:p>
            <a:r>
              <a:rPr lang="en-US" dirty="0">
                <a:solidFill>
                  <a:schemeClr val="bg1">
                    <a:lumMod val="65000"/>
                  </a:schemeClr>
                </a:solidFill>
              </a:rPr>
              <a:t>Deep Belief Networks</a:t>
            </a:r>
          </a:p>
          <a:p>
            <a:r>
              <a:rPr lang="en-US" dirty="0" err="1">
                <a:solidFill>
                  <a:schemeClr val="bg1">
                    <a:lumMod val="65000"/>
                  </a:schemeClr>
                </a:solidFill>
              </a:rPr>
              <a:t>Variational</a:t>
            </a:r>
            <a:r>
              <a:rPr lang="en-US" dirty="0">
                <a:solidFill>
                  <a:schemeClr val="bg1">
                    <a:lumMod val="65000"/>
                  </a:schemeClr>
                </a:solidFill>
              </a:rPr>
              <a:t> </a:t>
            </a:r>
            <a:r>
              <a:rPr lang="en-US" dirty="0" err="1">
                <a:solidFill>
                  <a:schemeClr val="bg1">
                    <a:lumMod val="65000"/>
                  </a:schemeClr>
                </a:solidFill>
              </a:rPr>
              <a:t>Autoencoder</a:t>
            </a:r>
            <a:endParaRPr lang="en-US" dirty="0">
              <a:solidFill>
                <a:schemeClr val="bg1">
                  <a:lumMod val="65000"/>
                </a:schemeClr>
              </a:solidFill>
            </a:endParaRP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Generative Adversarial Networks</a:t>
            </a: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Research Example: Motion Sensor-Based Fall Detection and Prediction</a:t>
            </a:r>
          </a:p>
          <a:p>
            <a:r>
              <a:rPr lang="en-US" dirty="0">
                <a:solidFill>
                  <a:schemeClr val="bg1">
                    <a:lumMod val="65000"/>
                  </a:schemeClr>
                </a:solidFill>
              </a:rPr>
              <a:t>Conclusions</a:t>
            </a:r>
          </a:p>
          <a:p>
            <a:r>
              <a:rPr lang="en-US" dirty="0">
                <a:solidFill>
                  <a:schemeClr val="bg1">
                    <a:lumMod val="65000"/>
                  </a:schemeClr>
                </a:solidFill>
              </a:rPr>
              <a:t>Appendix</a:t>
            </a:r>
          </a:p>
        </p:txBody>
      </p:sp>
      <p:sp>
        <p:nvSpPr>
          <p:cNvPr id="4" name="Slide Number Placeholder 3"/>
          <p:cNvSpPr>
            <a:spLocks noGrp="1"/>
          </p:cNvSpPr>
          <p:nvPr>
            <p:ph type="sldNum" sz="quarter" idx="12"/>
          </p:nvPr>
        </p:nvSpPr>
        <p:spPr/>
        <p:txBody>
          <a:bodyPr/>
          <a:lstStyle/>
          <a:p>
            <a:fld id="{AE956BBE-3D31-4B0A-BF98-054C39F2604A}" type="slidenum">
              <a:rPr lang="en-US" smtClean="0"/>
              <a:t>4</a:t>
            </a:fld>
            <a:endParaRPr lang="en-US"/>
          </a:p>
        </p:txBody>
      </p:sp>
    </p:spTree>
    <p:extLst>
      <p:ext uri="{BB962C8B-B14F-4D97-AF65-F5344CB8AC3E}">
        <p14:creationId xmlns:p14="http://schemas.microsoft.com/office/powerpoint/2010/main" val="466422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a:t>
            </a:r>
            <a:r>
              <a:rPr lang="en-US" dirty="0" err="1"/>
              <a:t>v.s</a:t>
            </a:r>
            <a:r>
              <a:rPr lang="en-US" dirty="0"/>
              <a:t>. GAN: How to Choose?</a:t>
            </a:r>
          </a:p>
        </p:txBody>
      </p:sp>
      <p:sp>
        <p:nvSpPr>
          <p:cNvPr id="3" name="Content Placeholder 2"/>
          <p:cNvSpPr>
            <a:spLocks noGrp="1"/>
          </p:cNvSpPr>
          <p:nvPr>
            <p:ph idx="1"/>
          </p:nvPr>
        </p:nvSpPr>
        <p:spPr>
          <a:xfrm>
            <a:off x="838199" y="1681734"/>
            <a:ext cx="10515600" cy="832231"/>
          </a:xfrm>
        </p:spPr>
        <p:txBody>
          <a:bodyPr>
            <a:normAutofit fontScale="77500" lnSpcReduction="20000"/>
          </a:bodyPr>
          <a:lstStyle/>
          <a:p>
            <a:r>
              <a:rPr lang="en-US" dirty="0"/>
              <a:t>While VAE and GAN can solve similar problems, the following table compares and contrasts the major properties of the two. Future research can leverage this table to make proper model selection.</a:t>
            </a:r>
          </a:p>
        </p:txBody>
      </p:sp>
      <p:sp>
        <p:nvSpPr>
          <p:cNvPr id="4" name="Slide Number Placeholder 3"/>
          <p:cNvSpPr>
            <a:spLocks noGrp="1"/>
          </p:cNvSpPr>
          <p:nvPr>
            <p:ph type="sldNum" sz="quarter" idx="12"/>
          </p:nvPr>
        </p:nvSpPr>
        <p:spPr/>
        <p:txBody>
          <a:bodyPr/>
          <a:lstStyle/>
          <a:p>
            <a:fld id="{AE956BBE-3D31-4B0A-BF98-054C39F2604A}" type="slidenum">
              <a:rPr lang="en-US" smtClean="0"/>
              <a:t>40</a:t>
            </a:fld>
            <a:endParaRPr lang="en-US"/>
          </a:p>
        </p:txBody>
      </p:sp>
      <mc:AlternateContent xmlns:mc="http://schemas.openxmlformats.org/markup-compatibility/2006" xmlns:a14="http://schemas.microsoft.com/office/drawing/2010/main">
        <mc:Choice Requires="a14">
          <p:graphicFrame>
            <p:nvGraphicFramePr>
              <p:cNvPr id="5" name="Content Placeholder 4"/>
              <p:cNvGraphicFramePr>
                <a:graphicFrameLocks/>
              </p:cNvGraphicFramePr>
              <p:nvPr>
                <p:extLst>
                  <p:ext uri="{D42A27DB-BD31-4B8C-83A1-F6EECF244321}">
                    <p14:modId xmlns:p14="http://schemas.microsoft.com/office/powerpoint/2010/main" val="184556538"/>
                  </p:ext>
                </p:extLst>
              </p:nvPr>
            </p:nvGraphicFramePr>
            <p:xfrm>
              <a:off x="838199" y="2483993"/>
              <a:ext cx="10515600" cy="399923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621680726"/>
                        </a:ext>
                      </a:extLst>
                    </a:gridCol>
                    <a:gridCol w="5257800">
                      <a:extLst>
                        <a:ext uri="{9D8B030D-6E8A-4147-A177-3AD203B41FA5}">
                          <a16:colId xmlns:a16="http://schemas.microsoft.com/office/drawing/2014/main" val="1037453676"/>
                        </a:ext>
                      </a:extLst>
                    </a:gridCol>
                  </a:tblGrid>
                  <a:tr h="370840">
                    <a:tc>
                      <a:txBody>
                        <a:bodyPr/>
                        <a:lstStyle/>
                        <a:p>
                          <a:pPr algn="ctr"/>
                          <a:r>
                            <a:rPr lang="en-US" b="1" dirty="0" err="1"/>
                            <a:t>Variational</a:t>
                          </a:r>
                          <a:r>
                            <a:rPr lang="en-US" b="1" dirty="0"/>
                            <a:t> </a:t>
                          </a:r>
                          <a:r>
                            <a:rPr lang="en-US" b="1" dirty="0" err="1"/>
                            <a:t>Autoencoder</a:t>
                          </a:r>
                          <a:r>
                            <a:rPr lang="en-US" b="1" dirty="0"/>
                            <a:t> (VAE)</a:t>
                          </a:r>
                        </a:p>
                      </a:txBody>
                      <a:tcPr/>
                    </a:tc>
                    <a:tc>
                      <a:txBody>
                        <a:bodyPr/>
                        <a:lstStyle/>
                        <a:p>
                          <a:pPr algn="ctr"/>
                          <a:r>
                            <a:rPr lang="en-US" b="1" dirty="0"/>
                            <a:t>Generative Adversarial Networks (GAN)</a:t>
                          </a:r>
                        </a:p>
                      </a:txBody>
                      <a:tcPr/>
                    </a:tc>
                    <a:extLst>
                      <a:ext uri="{0D108BD9-81ED-4DB2-BD59-A6C34878D82A}">
                        <a16:rowId xmlns:a16="http://schemas.microsoft.com/office/drawing/2014/main" val="453623368"/>
                      </a:ext>
                    </a:extLst>
                  </a:tr>
                  <a:tr h="370840">
                    <a:tc>
                      <a:txBody>
                        <a:bodyPr/>
                        <a:lstStyle/>
                        <a:p>
                          <a:r>
                            <a:rPr lang="en-US" dirty="0"/>
                            <a:t>The likelihood of data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can be calculated analytically;</a:t>
                          </a:r>
                          <a:r>
                            <a:rPr lang="en-US" baseline="0" dirty="0"/>
                            <a:t> t</a:t>
                          </a:r>
                          <a:r>
                            <a:rPr lang="en-US" dirty="0"/>
                            <a:t>herefore, VAE allows for inference queries and can be incorporated</a:t>
                          </a:r>
                          <a:r>
                            <a:rPr lang="en-US" baseline="0" dirty="0"/>
                            <a:t> into other generative probabilistic models.</a:t>
                          </a:r>
                          <a:endParaRPr lang="en-US" dirty="0"/>
                        </a:p>
                      </a:txBody>
                      <a:tcPr/>
                    </a:tc>
                    <a:tc>
                      <a:txBody>
                        <a:bodyPr/>
                        <a:lstStyle/>
                        <a:p>
                          <a:r>
                            <a:rPr lang="en-US" dirty="0"/>
                            <a:t>The likelihood of data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cannot be readily calculated as it is not explicitly modeled in the objective function.</a:t>
                          </a:r>
                        </a:p>
                      </a:txBody>
                      <a:tcPr/>
                    </a:tc>
                    <a:extLst>
                      <a:ext uri="{0D108BD9-81ED-4DB2-BD59-A6C34878D82A}">
                        <a16:rowId xmlns:a16="http://schemas.microsoft.com/office/drawing/2014/main" val="231176088"/>
                      </a:ext>
                    </a:extLst>
                  </a:tr>
                  <a:tr h="370840">
                    <a:tc>
                      <a:txBody>
                        <a:bodyPr/>
                        <a:lstStyle/>
                        <a:p>
                          <a:r>
                            <a:rPr lang="en-US" dirty="0"/>
                            <a:t>Domain knowledge can be incorporated into latent variables by specifying the prior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and the posterior distribution</a:t>
                          </a:r>
                          <a:r>
                            <a:rPr lang="en-US" baseline="0" dirty="0"/>
                            <a:t> </a:t>
                          </a:r>
                          <a14:m>
                            <m:oMath xmlns:m="http://schemas.openxmlformats.org/officeDocument/2006/math">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𝑧</m:t>
                              </m:r>
                              <m:r>
                                <a:rPr lang="en-US" b="0" i="1" baseline="0" smtClean="0">
                                  <a:latin typeface="Cambria Math" panose="02040503050406030204" pitchFamily="18" charset="0"/>
                                </a:rPr>
                                <m:t>|</m:t>
                              </m:r>
                              <m:r>
                                <a:rPr lang="en-US" b="0" i="1" baseline="0" smtClean="0">
                                  <a:latin typeface="Cambria Math" panose="02040503050406030204" pitchFamily="18" charset="0"/>
                                </a:rPr>
                                <m:t>𝑥</m:t>
                              </m:r>
                              <m:r>
                                <a:rPr lang="en-US" b="0" i="1" baseline="0" smtClean="0">
                                  <a:latin typeface="Cambria Math" panose="02040503050406030204" pitchFamily="18" charset="0"/>
                                </a:rPr>
                                <m:t>)</m:t>
                              </m:r>
                            </m:oMath>
                          </a14:m>
                          <a:r>
                            <a:rPr lang="en-US" dirty="0"/>
                            <a:t>.</a:t>
                          </a:r>
                        </a:p>
                      </a:txBody>
                      <a:tcPr/>
                    </a:tc>
                    <a:tc>
                      <a:txBody>
                        <a:bodyPr/>
                        <a:lstStyle/>
                        <a:p>
                          <a:r>
                            <a:rPr lang="en-US" b="0" dirty="0"/>
                            <a:t>Domain knowledge</a:t>
                          </a:r>
                          <a:r>
                            <a:rPr lang="en-US" b="0" baseline="0" dirty="0"/>
                            <a:t> is hard to be incorporated because </a:t>
                          </a:r>
                          <a14:m>
                            <m:oMath xmlns:m="http://schemas.openxmlformats.org/officeDocument/2006/math">
                              <m:r>
                                <a:rPr lang="en-US" altLang="zh-CN" sz="1800" i="1" smtClean="0">
                                  <a:solidFill>
                                    <a:schemeClr val="tx1"/>
                                  </a:solidFill>
                                  <a:latin typeface="Cambria Math" panose="02040503050406030204" pitchFamily="18" charset="0"/>
                                </a:rPr>
                                <m:t>𝐺</m:t>
                              </m:r>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𝑧</m:t>
                                  </m:r>
                                  <m:r>
                                    <a:rPr lang="en-US" altLang="zh-CN" sz="1800" i="1">
                                      <a:solidFill>
                                        <a:schemeClr val="tx1"/>
                                      </a:solidFill>
                                      <a:latin typeface="Cambria Math" panose="02040503050406030204" pitchFamily="18" charset="0"/>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𝜃</m:t>
                                      </m:r>
                                    </m:e>
                                    <m:sub>
                                      <m:r>
                                        <a:rPr lang="en-US" altLang="zh-CN" sz="1800" i="1">
                                          <a:solidFill>
                                            <a:schemeClr val="tx1"/>
                                          </a:solidFill>
                                          <a:latin typeface="Cambria Math" panose="02040503050406030204" pitchFamily="18" charset="0"/>
                                        </a:rPr>
                                        <m:t>𝑔</m:t>
                                      </m:r>
                                    </m:sub>
                                  </m:sSub>
                                </m:e>
                              </m:d>
                            </m:oMath>
                          </a14:m>
                          <a:r>
                            <a:rPr lang="en-US" b="0" dirty="0"/>
                            <a:t> learns data generating process directly from the data.</a:t>
                          </a:r>
                        </a:p>
                      </a:txBody>
                      <a:tcPr/>
                    </a:tc>
                    <a:extLst>
                      <a:ext uri="{0D108BD9-81ED-4DB2-BD59-A6C34878D82A}">
                        <a16:rowId xmlns:a16="http://schemas.microsoft.com/office/drawing/2014/main" val="281548452"/>
                      </a:ext>
                    </a:extLst>
                  </a:tr>
                  <a:tr h="370840">
                    <a:tc>
                      <a:txBody>
                        <a:bodyPr/>
                        <a:lstStyle/>
                        <a:p>
                          <a:r>
                            <a:rPr lang="en-US" dirty="0"/>
                            <a:t>Discrete latent variables are not allowed.</a:t>
                          </a:r>
                        </a:p>
                      </a:txBody>
                      <a:tcPr/>
                    </a:tc>
                    <a:tc>
                      <a:txBody>
                        <a:bodyPr/>
                        <a:lstStyle/>
                        <a:p>
                          <a:r>
                            <a:rPr lang="en-US" dirty="0"/>
                            <a:t>Discrete data cannot be modeled in general.</a:t>
                          </a:r>
                        </a:p>
                      </a:txBody>
                      <a:tcPr/>
                    </a:tc>
                    <a:extLst>
                      <a:ext uri="{0D108BD9-81ED-4DB2-BD59-A6C34878D82A}">
                        <a16:rowId xmlns:a16="http://schemas.microsoft.com/office/drawing/2014/main" val="2020342536"/>
                      </a:ext>
                    </a:extLst>
                  </a:tr>
                  <a:tr h="370840">
                    <a:tc>
                      <a:txBody>
                        <a:bodyPr/>
                        <a:lstStyle/>
                        <a:p>
                          <a:r>
                            <a:rPr lang="en-US" dirty="0">
                              <a:solidFill>
                                <a:schemeClr val="tx1"/>
                              </a:solidFill>
                            </a:rPr>
                            <a:t>Model</a:t>
                          </a:r>
                          <a:r>
                            <a:rPr lang="en-US" baseline="0" dirty="0">
                              <a:solidFill>
                                <a:schemeClr val="tx1"/>
                              </a:solidFill>
                            </a:rPr>
                            <a:t> t</a:t>
                          </a:r>
                          <a:r>
                            <a:rPr lang="en-US" dirty="0">
                              <a:solidFill>
                                <a:schemeClr val="tx1"/>
                              </a:solidFill>
                            </a:rPr>
                            <a:t>raining is relatively easy compared with GAN.</a:t>
                          </a:r>
                        </a:p>
                      </a:txBody>
                      <a:tcPr/>
                    </a:tc>
                    <a:tc>
                      <a:txBody>
                        <a:bodyPr/>
                        <a:lstStyle/>
                        <a:p>
                          <a:r>
                            <a:rPr lang="en-US" dirty="0">
                              <a:solidFill>
                                <a:schemeClr val="tx1"/>
                              </a:solidFill>
                            </a:rPr>
                            <a:t>Model training is difficult to reach the equilibrium.</a:t>
                          </a:r>
                        </a:p>
                      </a:txBody>
                      <a:tcPr/>
                    </a:tc>
                    <a:extLst>
                      <a:ext uri="{0D108BD9-81ED-4DB2-BD59-A6C34878D82A}">
                        <a16:rowId xmlns:a16="http://schemas.microsoft.com/office/drawing/2014/main" val="1820015464"/>
                      </a:ext>
                    </a:extLst>
                  </a:tr>
                  <a:tr h="370840">
                    <a:tc>
                      <a:txBody>
                        <a:bodyPr/>
                        <a:lstStyle/>
                        <a:p>
                          <a:r>
                            <a:rPr lang="en-US" dirty="0"/>
                            <a:t>The latent variables are interpretable.</a:t>
                          </a:r>
                        </a:p>
                      </a:txBody>
                      <a:tcPr/>
                    </a:tc>
                    <a:tc>
                      <a:txBody>
                        <a:bodyPr/>
                        <a:lstStyle/>
                        <a:p>
                          <a:r>
                            <a:rPr lang="en-US" dirty="0"/>
                            <a:t>The resulting model </a:t>
                          </a:r>
                          <a:r>
                            <a:rPr lang="en-US"/>
                            <a:t>lacks interpretability.</a:t>
                          </a:r>
                          <a:endParaRPr lang="en-US" dirty="0"/>
                        </a:p>
                      </a:txBody>
                      <a:tcPr/>
                    </a:tc>
                    <a:extLst>
                      <a:ext uri="{0D108BD9-81ED-4DB2-BD59-A6C34878D82A}">
                        <a16:rowId xmlns:a16="http://schemas.microsoft.com/office/drawing/2014/main" val="1518720369"/>
                      </a:ext>
                    </a:extLst>
                  </a:tr>
                  <a:tr h="370840">
                    <a:tc>
                      <a:txBody>
                        <a:bodyPr/>
                        <a:lstStyle/>
                        <a:p>
                          <a:r>
                            <a:rPr lang="en-US" dirty="0"/>
                            <a:t>Ideal</a:t>
                          </a:r>
                          <a:r>
                            <a:rPr lang="en-US" baseline="0" dirty="0"/>
                            <a:t> for modeling latent distribution</a:t>
                          </a:r>
                          <a:endParaRPr lang="en-US" dirty="0"/>
                        </a:p>
                      </a:txBody>
                      <a:tcPr/>
                    </a:tc>
                    <a:tc>
                      <a:txBody>
                        <a:bodyPr/>
                        <a:lstStyle/>
                        <a:p>
                          <a:r>
                            <a:rPr lang="en-US" dirty="0"/>
                            <a:t>Optimized</a:t>
                          </a:r>
                          <a:r>
                            <a:rPr lang="en-US" baseline="0" dirty="0"/>
                            <a:t> for generative tasks</a:t>
                          </a:r>
                          <a:endParaRPr lang="en-US" dirty="0"/>
                        </a:p>
                      </a:txBody>
                      <a:tcPr/>
                    </a:tc>
                    <a:extLst>
                      <a:ext uri="{0D108BD9-81ED-4DB2-BD59-A6C34878D82A}">
                        <a16:rowId xmlns:a16="http://schemas.microsoft.com/office/drawing/2014/main" val="431492781"/>
                      </a:ext>
                    </a:extLst>
                  </a:tr>
                </a:tbl>
              </a:graphicData>
            </a:graphic>
          </p:graphicFrame>
        </mc:Choice>
        <mc:Fallback xmlns="">
          <p:graphicFrame>
            <p:nvGraphicFramePr>
              <p:cNvPr id="5" name="Content Placeholder 4"/>
              <p:cNvGraphicFramePr>
                <a:graphicFrameLocks/>
              </p:cNvGraphicFramePr>
              <p:nvPr>
                <p:extLst>
                  <p:ext uri="{D42A27DB-BD31-4B8C-83A1-F6EECF244321}">
                    <p14:modId xmlns:p14="http://schemas.microsoft.com/office/powerpoint/2010/main" val="184556538"/>
                  </p:ext>
                </p:extLst>
              </p:nvPr>
            </p:nvGraphicFramePr>
            <p:xfrm>
              <a:off x="838199" y="2483993"/>
              <a:ext cx="10515600" cy="399923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621680726"/>
                        </a:ext>
                      </a:extLst>
                    </a:gridCol>
                    <a:gridCol w="5257800">
                      <a:extLst>
                        <a:ext uri="{9D8B030D-6E8A-4147-A177-3AD203B41FA5}">
                          <a16:colId xmlns:a16="http://schemas.microsoft.com/office/drawing/2014/main" val="1037453676"/>
                        </a:ext>
                      </a:extLst>
                    </a:gridCol>
                  </a:tblGrid>
                  <a:tr h="370840">
                    <a:tc>
                      <a:txBody>
                        <a:bodyPr/>
                        <a:lstStyle/>
                        <a:p>
                          <a:pPr algn="ctr"/>
                          <a:r>
                            <a:rPr lang="en-US" b="1" dirty="0" err="1"/>
                            <a:t>Variational</a:t>
                          </a:r>
                          <a:r>
                            <a:rPr lang="en-US" b="1" dirty="0"/>
                            <a:t> </a:t>
                          </a:r>
                          <a:r>
                            <a:rPr lang="en-US" b="1" dirty="0" err="1"/>
                            <a:t>Autoencoder</a:t>
                          </a:r>
                          <a:r>
                            <a:rPr lang="en-US" b="1" dirty="0"/>
                            <a:t> (VAE)</a:t>
                          </a:r>
                        </a:p>
                      </a:txBody>
                      <a:tcPr/>
                    </a:tc>
                    <a:tc>
                      <a:txBody>
                        <a:bodyPr/>
                        <a:lstStyle/>
                        <a:p>
                          <a:pPr algn="ctr"/>
                          <a:r>
                            <a:rPr lang="en-US" b="1" dirty="0"/>
                            <a:t>Generative Adversarial Networks (GAN)</a:t>
                          </a:r>
                        </a:p>
                      </a:txBody>
                      <a:tcPr/>
                    </a:tc>
                    <a:extLst>
                      <a:ext uri="{0D108BD9-81ED-4DB2-BD59-A6C34878D82A}">
                        <a16:rowId xmlns:a16="http://schemas.microsoft.com/office/drawing/2014/main" val="453623368"/>
                      </a:ext>
                    </a:extLst>
                  </a:tr>
                  <a:tr h="1188720">
                    <a:tc>
                      <a:txBody>
                        <a:bodyPr/>
                        <a:lstStyle/>
                        <a:p>
                          <a:endParaRPr lang="zh-CN"/>
                        </a:p>
                      </a:txBody>
                      <a:tcPr>
                        <a:blipFill>
                          <a:blip r:embed="rId3"/>
                          <a:stretch>
                            <a:fillRect l="-116" t="-33846" r="-100232" b="-213333"/>
                          </a:stretch>
                        </a:blipFill>
                      </a:tcPr>
                    </a:tc>
                    <a:tc>
                      <a:txBody>
                        <a:bodyPr/>
                        <a:lstStyle/>
                        <a:p>
                          <a:endParaRPr lang="zh-CN"/>
                        </a:p>
                      </a:txBody>
                      <a:tcPr>
                        <a:blipFill>
                          <a:blip r:embed="rId3"/>
                          <a:stretch>
                            <a:fillRect l="-100116" t="-33846" r="-232" b="-213333"/>
                          </a:stretch>
                        </a:blipFill>
                      </a:tcPr>
                    </a:tc>
                    <a:extLst>
                      <a:ext uri="{0D108BD9-81ED-4DB2-BD59-A6C34878D82A}">
                        <a16:rowId xmlns:a16="http://schemas.microsoft.com/office/drawing/2014/main" val="231176088"/>
                      </a:ext>
                    </a:extLst>
                  </a:tr>
                  <a:tr h="956310">
                    <a:tc>
                      <a:txBody>
                        <a:bodyPr/>
                        <a:lstStyle/>
                        <a:p>
                          <a:endParaRPr lang="zh-CN"/>
                        </a:p>
                      </a:txBody>
                      <a:tcPr>
                        <a:blipFill>
                          <a:blip r:embed="rId3"/>
                          <a:stretch>
                            <a:fillRect l="-116" t="-166242" r="-100232" b="-164968"/>
                          </a:stretch>
                        </a:blipFill>
                      </a:tcPr>
                    </a:tc>
                    <a:tc>
                      <a:txBody>
                        <a:bodyPr/>
                        <a:lstStyle/>
                        <a:p>
                          <a:endParaRPr lang="zh-CN"/>
                        </a:p>
                      </a:txBody>
                      <a:tcPr>
                        <a:blipFill>
                          <a:blip r:embed="rId3"/>
                          <a:stretch>
                            <a:fillRect l="-100116" t="-166242" r="-232" b="-164968"/>
                          </a:stretch>
                        </a:blipFill>
                      </a:tcPr>
                    </a:tc>
                    <a:extLst>
                      <a:ext uri="{0D108BD9-81ED-4DB2-BD59-A6C34878D82A}">
                        <a16:rowId xmlns:a16="http://schemas.microsoft.com/office/drawing/2014/main" val="281548452"/>
                      </a:ext>
                    </a:extLst>
                  </a:tr>
                  <a:tr h="370840">
                    <a:tc>
                      <a:txBody>
                        <a:bodyPr/>
                        <a:lstStyle/>
                        <a:p>
                          <a:r>
                            <a:rPr lang="en-US" dirty="0"/>
                            <a:t>Discrete latent variables are not allowed.</a:t>
                          </a:r>
                        </a:p>
                      </a:txBody>
                      <a:tcPr/>
                    </a:tc>
                    <a:tc>
                      <a:txBody>
                        <a:bodyPr/>
                        <a:lstStyle/>
                        <a:p>
                          <a:r>
                            <a:rPr lang="en-US" dirty="0"/>
                            <a:t>Discrete data cannot be modeled in general.</a:t>
                          </a:r>
                        </a:p>
                      </a:txBody>
                      <a:tcPr/>
                    </a:tc>
                    <a:extLst>
                      <a:ext uri="{0D108BD9-81ED-4DB2-BD59-A6C34878D82A}">
                        <a16:rowId xmlns:a16="http://schemas.microsoft.com/office/drawing/2014/main" val="2020342536"/>
                      </a:ext>
                    </a:extLst>
                  </a:tr>
                  <a:tr h="370840">
                    <a:tc>
                      <a:txBody>
                        <a:bodyPr/>
                        <a:lstStyle/>
                        <a:p>
                          <a:r>
                            <a:rPr lang="en-US" dirty="0">
                              <a:solidFill>
                                <a:schemeClr val="tx1"/>
                              </a:solidFill>
                            </a:rPr>
                            <a:t>Model</a:t>
                          </a:r>
                          <a:r>
                            <a:rPr lang="en-US" baseline="0" dirty="0">
                              <a:solidFill>
                                <a:schemeClr val="tx1"/>
                              </a:solidFill>
                            </a:rPr>
                            <a:t> t</a:t>
                          </a:r>
                          <a:r>
                            <a:rPr lang="en-US" dirty="0">
                              <a:solidFill>
                                <a:schemeClr val="tx1"/>
                              </a:solidFill>
                            </a:rPr>
                            <a:t>raining is relatively easy compared with GAN.</a:t>
                          </a:r>
                        </a:p>
                      </a:txBody>
                      <a:tcPr/>
                    </a:tc>
                    <a:tc>
                      <a:txBody>
                        <a:bodyPr/>
                        <a:lstStyle/>
                        <a:p>
                          <a:r>
                            <a:rPr lang="en-US" dirty="0">
                              <a:solidFill>
                                <a:schemeClr val="tx1"/>
                              </a:solidFill>
                            </a:rPr>
                            <a:t>Model training is difficult to reach the equilibrium.</a:t>
                          </a:r>
                        </a:p>
                      </a:txBody>
                      <a:tcPr/>
                    </a:tc>
                    <a:extLst>
                      <a:ext uri="{0D108BD9-81ED-4DB2-BD59-A6C34878D82A}">
                        <a16:rowId xmlns:a16="http://schemas.microsoft.com/office/drawing/2014/main" val="1820015464"/>
                      </a:ext>
                    </a:extLst>
                  </a:tr>
                  <a:tr h="370840">
                    <a:tc>
                      <a:txBody>
                        <a:bodyPr/>
                        <a:lstStyle/>
                        <a:p>
                          <a:r>
                            <a:rPr lang="en-US" dirty="0"/>
                            <a:t>The latent variables are interpretable.</a:t>
                          </a:r>
                        </a:p>
                      </a:txBody>
                      <a:tcPr/>
                    </a:tc>
                    <a:tc>
                      <a:txBody>
                        <a:bodyPr/>
                        <a:lstStyle/>
                        <a:p>
                          <a:r>
                            <a:rPr lang="en-US" dirty="0"/>
                            <a:t>The resulting model </a:t>
                          </a:r>
                          <a:r>
                            <a:rPr lang="en-US"/>
                            <a:t>lacks interpretability.</a:t>
                          </a:r>
                          <a:endParaRPr lang="en-US" dirty="0"/>
                        </a:p>
                      </a:txBody>
                      <a:tcPr/>
                    </a:tc>
                    <a:extLst>
                      <a:ext uri="{0D108BD9-81ED-4DB2-BD59-A6C34878D82A}">
                        <a16:rowId xmlns:a16="http://schemas.microsoft.com/office/drawing/2014/main" val="1518720369"/>
                      </a:ext>
                    </a:extLst>
                  </a:tr>
                  <a:tr h="370840">
                    <a:tc>
                      <a:txBody>
                        <a:bodyPr/>
                        <a:lstStyle/>
                        <a:p>
                          <a:r>
                            <a:rPr lang="en-US" dirty="0"/>
                            <a:t>Ideal</a:t>
                          </a:r>
                          <a:r>
                            <a:rPr lang="en-US" baseline="0" dirty="0"/>
                            <a:t> for modeling latent distribution</a:t>
                          </a:r>
                          <a:endParaRPr lang="en-US" dirty="0"/>
                        </a:p>
                      </a:txBody>
                      <a:tcPr/>
                    </a:tc>
                    <a:tc>
                      <a:txBody>
                        <a:bodyPr/>
                        <a:lstStyle/>
                        <a:p>
                          <a:r>
                            <a:rPr lang="en-US" dirty="0"/>
                            <a:t>Optimized</a:t>
                          </a:r>
                          <a:r>
                            <a:rPr lang="en-US" baseline="0" dirty="0"/>
                            <a:t> for generative tasks</a:t>
                          </a:r>
                          <a:endParaRPr lang="en-US" dirty="0"/>
                        </a:p>
                      </a:txBody>
                      <a:tcPr/>
                    </a:tc>
                    <a:extLst>
                      <a:ext uri="{0D108BD9-81ED-4DB2-BD59-A6C34878D82A}">
                        <a16:rowId xmlns:a16="http://schemas.microsoft.com/office/drawing/2014/main" val="431492781"/>
                      </a:ext>
                    </a:extLst>
                  </a:tr>
                </a:tbl>
              </a:graphicData>
            </a:graphic>
          </p:graphicFrame>
        </mc:Fallback>
      </mc:AlternateContent>
      <p:sp>
        <p:nvSpPr>
          <p:cNvPr id="6" name="TextBox 5"/>
          <p:cNvSpPr txBox="1"/>
          <p:nvPr/>
        </p:nvSpPr>
        <p:spPr>
          <a:xfrm>
            <a:off x="4211412" y="6483223"/>
            <a:ext cx="3886192" cy="369332"/>
          </a:xfrm>
          <a:prstGeom prst="rect">
            <a:avLst/>
          </a:prstGeom>
          <a:noFill/>
        </p:spPr>
        <p:txBody>
          <a:bodyPr wrap="none" rtlCol="0">
            <a:spAutoFit/>
          </a:bodyPr>
          <a:lstStyle/>
          <a:p>
            <a:r>
              <a:rPr lang="en-US" dirty="0"/>
              <a:t>Table 2: Comparison of VAE versus GAN</a:t>
            </a:r>
          </a:p>
        </p:txBody>
      </p:sp>
    </p:spTree>
    <p:extLst>
      <p:ext uri="{BB962C8B-B14F-4D97-AF65-F5344CB8AC3E}">
        <p14:creationId xmlns:p14="http://schemas.microsoft.com/office/powerpoint/2010/main" val="375717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70000" lnSpcReduction="20000"/>
          </a:bodyPr>
          <a:lstStyle/>
          <a:p>
            <a:r>
              <a:rPr lang="en-US" dirty="0">
                <a:solidFill>
                  <a:schemeClr val="bg1">
                    <a:lumMod val="65000"/>
                  </a:schemeClr>
                </a:solidFill>
              </a:rPr>
              <a:t>Introduction</a:t>
            </a:r>
          </a:p>
          <a:p>
            <a:pPr lvl="1"/>
            <a:r>
              <a:rPr lang="en-US" dirty="0">
                <a:solidFill>
                  <a:schemeClr val="bg1">
                    <a:lumMod val="65000"/>
                  </a:schemeClr>
                </a:solidFill>
              </a:rPr>
              <a:t>Traditional Generative Models</a:t>
            </a:r>
          </a:p>
          <a:p>
            <a:pPr lvl="1"/>
            <a:r>
              <a:rPr lang="en-US" dirty="0">
                <a:solidFill>
                  <a:schemeClr val="bg1">
                    <a:lumMod val="65000"/>
                  </a:schemeClr>
                </a:solidFill>
              </a:rPr>
              <a:t>Deep Generative Models</a:t>
            </a:r>
          </a:p>
          <a:p>
            <a:pPr lvl="1"/>
            <a:r>
              <a:rPr lang="en-US" dirty="0">
                <a:solidFill>
                  <a:schemeClr val="bg1">
                    <a:lumMod val="65000"/>
                  </a:schemeClr>
                </a:solidFill>
              </a:rPr>
              <a:t>Example Applications</a:t>
            </a:r>
          </a:p>
          <a:p>
            <a:r>
              <a:rPr lang="en-US" dirty="0">
                <a:solidFill>
                  <a:schemeClr val="bg1">
                    <a:lumMod val="65000"/>
                  </a:schemeClr>
                </a:solidFill>
              </a:rPr>
              <a:t>Deep Belief Networks</a:t>
            </a:r>
          </a:p>
          <a:p>
            <a:r>
              <a:rPr lang="en-US" dirty="0" err="1">
                <a:solidFill>
                  <a:schemeClr val="bg1">
                    <a:lumMod val="65000"/>
                  </a:schemeClr>
                </a:solidFill>
              </a:rPr>
              <a:t>Variational</a:t>
            </a:r>
            <a:r>
              <a:rPr lang="en-US" dirty="0">
                <a:solidFill>
                  <a:schemeClr val="bg1">
                    <a:lumMod val="65000"/>
                  </a:schemeClr>
                </a:solidFill>
              </a:rPr>
              <a:t> </a:t>
            </a:r>
            <a:r>
              <a:rPr lang="en-US" dirty="0" err="1">
                <a:solidFill>
                  <a:schemeClr val="bg1">
                    <a:lumMod val="65000"/>
                  </a:schemeClr>
                </a:solidFill>
              </a:rPr>
              <a:t>Autoencoder</a:t>
            </a:r>
            <a:endParaRPr lang="en-US" dirty="0">
              <a:solidFill>
                <a:schemeClr val="bg1">
                  <a:lumMod val="65000"/>
                </a:schemeClr>
              </a:solidFill>
            </a:endParaRP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Generative Adversarial Networks</a:t>
            </a: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b="1" dirty="0"/>
              <a:t>Research Example: Motion Sensor-Based Fall Detection and Prediction</a:t>
            </a:r>
          </a:p>
          <a:p>
            <a:r>
              <a:rPr lang="en-US" dirty="0">
                <a:solidFill>
                  <a:schemeClr val="bg1">
                    <a:lumMod val="65000"/>
                  </a:schemeClr>
                </a:solidFill>
              </a:rPr>
              <a:t>Conclusions</a:t>
            </a:r>
          </a:p>
          <a:p>
            <a:r>
              <a:rPr lang="en-US" dirty="0">
                <a:solidFill>
                  <a:schemeClr val="bg1">
                    <a:lumMod val="65000"/>
                  </a:schemeClr>
                </a:solidFill>
              </a:rPr>
              <a:t>Appendix</a:t>
            </a:r>
          </a:p>
        </p:txBody>
      </p:sp>
      <p:sp>
        <p:nvSpPr>
          <p:cNvPr id="4" name="Slide Number Placeholder 3"/>
          <p:cNvSpPr>
            <a:spLocks noGrp="1"/>
          </p:cNvSpPr>
          <p:nvPr>
            <p:ph type="sldNum" sz="quarter" idx="12"/>
          </p:nvPr>
        </p:nvSpPr>
        <p:spPr/>
        <p:txBody>
          <a:bodyPr/>
          <a:lstStyle/>
          <a:p>
            <a:fld id="{AE956BBE-3D31-4B0A-BF98-054C39F2604A}" type="slidenum">
              <a:rPr lang="en-US" smtClean="0"/>
              <a:t>41</a:t>
            </a:fld>
            <a:endParaRPr lang="en-US"/>
          </a:p>
        </p:txBody>
      </p:sp>
    </p:spTree>
    <p:extLst>
      <p:ext uri="{BB962C8B-B14F-4D97-AF65-F5344CB8AC3E}">
        <p14:creationId xmlns:p14="http://schemas.microsoft.com/office/powerpoint/2010/main" val="3260136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6175C7-A436-4E8A-8308-F2EF90DDF43E}"/>
              </a:ext>
            </a:extLst>
          </p:cNvPr>
          <p:cNvSpPr>
            <a:spLocks noGrp="1"/>
          </p:cNvSpPr>
          <p:nvPr>
            <p:ph type="ctrTitle"/>
          </p:nvPr>
        </p:nvSpPr>
        <p:spPr>
          <a:xfrm>
            <a:off x="1243276" y="1051022"/>
            <a:ext cx="9705449" cy="2479675"/>
          </a:xfrm>
        </p:spPr>
        <p:txBody>
          <a:bodyPr>
            <a:normAutofit fontScale="90000"/>
          </a:bodyPr>
          <a:lstStyle/>
          <a:p>
            <a:r>
              <a:rPr lang="en-US" altLang="zh-CN" sz="4400" dirty="0">
                <a:latin typeface="Calibri" panose="020F0502020204030204" pitchFamily="34" charset="0"/>
                <a:cs typeface="Calibri" panose="020F0502020204030204" pitchFamily="34" charset="0"/>
              </a:rPr>
              <a:t>Motion Sensor-Based Fall Detection and Prediction: A</a:t>
            </a:r>
            <a:r>
              <a:rPr lang="en-US" altLang="zh-CN" sz="4400" dirty="0">
                <a:solidFill>
                  <a:srgbClr val="FF0000"/>
                </a:solidFill>
                <a:latin typeface="Calibri" panose="020F0502020204030204" pitchFamily="34" charset="0"/>
                <a:cs typeface="Calibri" panose="020F0502020204030204" pitchFamily="34" charset="0"/>
              </a:rPr>
              <a:t> </a:t>
            </a:r>
            <a:r>
              <a:rPr lang="en-US" altLang="zh-CN" sz="4400" dirty="0">
                <a:latin typeface="Calibri" panose="020F0502020204030204" pitchFamily="34" charset="0"/>
                <a:cs typeface="Calibri" panose="020F0502020204030204" pitchFamily="34" charset="0"/>
              </a:rPr>
              <a:t>Hidden Markov Model and Generative Adversarial Network Approach</a:t>
            </a:r>
            <a:endParaRPr lang="zh-CN" altLang="en-US" sz="4400" dirty="0">
              <a:latin typeface="Calibri" panose="020F0502020204030204" pitchFamily="34" charset="0"/>
              <a:cs typeface="Calibri" panose="020F0502020204030204" pitchFamily="34" charset="0"/>
            </a:endParaRPr>
          </a:p>
        </p:txBody>
      </p:sp>
      <p:sp>
        <p:nvSpPr>
          <p:cNvPr id="9" name="Subtitle 2">
            <a:extLst>
              <a:ext uri="{FF2B5EF4-FFF2-40B4-BE49-F238E27FC236}">
                <a16:creationId xmlns:a16="http://schemas.microsoft.com/office/drawing/2014/main" id="{5CF9CAD1-5364-4951-BDB7-DE4061736A0A}"/>
              </a:ext>
            </a:extLst>
          </p:cNvPr>
          <p:cNvSpPr>
            <a:spLocks noGrp="1"/>
          </p:cNvSpPr>
          <p:nvPr>
            <p:ph type="subTitle" idx="1"/>
          </p:nvPr>
        </p:nvSpPr>
        <p:spPr>
          <a:xfrm>
            <a:off x="833755" y="3530698"/>
            <a:ext cx="10524491" cy="1624958"/>
          </a:xfrm>
        </p:spPr>
        <p:txBody>
          <a:bodyPr>
            <a:normAutofit/>
          </a:bodyPr>
          <a:lstStyle/>
          <a:p>
            <a:endParaRPr lang="en-US" altLang="zh-CN" dirty="0">
              <a:latin typeface="Calibri" panose="020F0502020204030204" pitchFamily="34" charset="0"/>
              <a:cs typeface="Calibri" panose="020F0502020204030204" pitchFamily="34" charset="0"/>
            </a:endParaRPr>
          </a:p>
          <a:p>
            <a:r>
              <a:rPr lang="en-US" altLang="zh-CN" dirty="0" err="1">
                <a:latin typeface="Calibri" panose="020F0502020204030204" pitchFamily="34" charset="0"/>
                <a:cs typeface="Calibri" panose="020F0502020204030204" pitchFamily="34" charset="0"/>
              </a:rPr>
              <a:t>Yidong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Chai, </a:t>
            </a:r>
            <a:r>
              <a:rPr lang="en-US" altLang="zh-CN" dirty="0" err="1">
                <a:latin typeface="Calibri" panose="020F0502020204030204" pitchFamily="34" charset="0"/>
                <a:cs typeface="Calibri" panose="020F0502020204030204" pitchFamily="34" charset="0"/>
              </a:rPr>
              <a:t>Shuo</a:t>
            </a:r>
            <a:r>
              <a:rPr lang="en-US" altLang="zh-CN" dirty="0">
                <a:latin typeface="Calibri" panose="020F0502020204030204" pitchFamily="34" charset="0"/>
                <a:cs typeface="Calibri" panose="020F0502020204030204" pitchFamily="34" charset="0"/>
              </a:rPr>
              <a:t> Yu, Sagar </a:t>
            </a:r>
            <a:r>
              <a:rPr lang="en-US" altLang="zh-CN" dirty="0" err="1">
                <a:latin typeface="Calibri" panose="020F0502020204030204" pitchFamily="34" charset="0"/>
                <a:cs typeface="Calibri" panose="020F0502020204030204" pitchFamily="34" charset="0"/>
              </a:rPr>
              <a:t>Samtani</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Hongyan</a:t>
            </a:r>
            <a:r>
              <a:rPr lang="en-US" altLang="zh-CN" dirty="0">
                <a:latin typeface="Calibri" panose="020F0502020204030204" pitchFamily="34" charset="0"/>
                <a:cs typeface="Calibri" panose="020F0502020204030204" pitchFamily="34" charset="0"/>
              </a:rPr>
              <a:t> Liu, </a:t>
            </a:r>
            <a:r>
              <a:rPr lang="en-US" altLang="zh-CN" dirty="0" err="1">
                <a:latin typeface="Calibri" panose="020F0502020204030204" pitchFamily="34" charset="0"/>
                <a:cs typeface="Calibri" panose="020F0502020204030204" pitchFamily="34" charset="0"/>
              </a:rPr>
              <a:t>Hsinchun</a:t>
            </a:r>
            <a:r>
              <a:rPr lang="en-US" altLang="zh-CN" dirty="0">
                <a:latin typeface="Calibri" panose="020F0502020204030204" pitchFamily="34" charset="0"/>
                <a:cs typeface="Calibri" panose="020F0502020204030204" pitchFamily="34" charset="0"/>
              </a:rPr>
              <a:t> Chen</a:t>
            </a:r>
          </a:p>
          <a:p>
            <a:r>
              <a:rPr lang="en-US" altLang="zh-CN" dirty="0">
                <a:latin typeface="Calibri" panose="020F0502020204030204" pitchFamily="34" charset="0"/>
                <a:cs typeface="Calibri" panose="020F0502020204030204" pitchFamily="34" charset="0"/>
              </a:rPr>
              <a:t>Artificial Intelligence Lab, The University of Arizona</a:t>
            </a:r>
          </a:p>
        </p:txBody>
      </p:sp>
      <p:sp>
        <p:nvSpPr>
          <p:cNvPr id="2" name="灯片编号占位符 1">
            <a:extLst>
              <a:ext uri="{FF2B5EF4-FFF2-40B4-BE49-F238E27FC236}">
                <a16:creationId xmlns:a16="http://schemas.microsoft.com/office/drawing/2014/main" id="{88A9D14C-7D19-4F75-87CA-24D90FFE303D}"/>
              </a:ext>
            </a:extLst>
          </p:cNvPr>
          <p:cNvSpPr>
            <a:spLocks noGrp="1"/>
          </p:cNvSpPr>
          <p:nvPr>
            <p:ph type="sldNum" sz="quarter" idx="12"/>
          </p:nvPr>
        </p:nvSpPr>
        <p:spPr/>
        <p:txBody>
          <a:bodyPr/>
          <a:lstStyle/>
          <a:p>
            <a:fld id="{B97FEE54-A28B-430D-8613-4CDA86A8B1F0}" type="slidenum">
              <a:rPr lang="zh-CN" altLang="en-US" smtClean="0"/>
              <a:t>42</a:t>
            </a:fld>
            <a:endParaRPr lang="zh-CN" altLang="en-US"/>
          </a:p>
        </p:txBody>
      </p:sp>
      <p:sp>
        <p:nvSpPr>
          <p:cNvPr id="6" name="Title 1">
            <a:extLst>
              <a:ext uri="{FF2B5EF4-FFF2-40B4-BE49-F238E27FC236}">
                <a16:creationId xmlns:a16="http://schemas.microsoft.com/office/drawing/2014/main" id="{0F7C1E17-E652-4EFA-9D03-644C6749FE46}"/>
              </a:ext>
            </a:extLst>
          </p:cNvPr>
          <p:cNvSpPr txBox="1">
            <a:spLocks/>
          </p:cNvSpPr>
          <p:nvPr/>
        </p:nvSpPr>
        <p:spPr>
          <a:xfrm>
            <a:off x="-556183" y="0"/>
            <a:ext cx="8310531"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R</a:t>
            </a:r>
            <a:r>
              <a:rPr lang="en-US" altLang="zh-CN" dirty="0"/>
              <a:t>esearch Example</a:t>
            </a:r>
            <a:endParaRPr lang="en-US" dirty="0"/>
          </a:p>
        </p:txBody>
      </p:sp>
    </p:spTree>
    <p:extLst>
      <p:ext uri="{BB962C8B-B14F-4D97-AF65-F5344CB8AC3E}">
        <p14:creationId xmlns:p14="http://schemas.microsoft.com/office/powerpoint/2010/main" val="3979958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C722-1D06-4F3A-B9C5-F21F9A99F01A}"/>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Introduction</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EE8FCDFD-9972-49AB-875B-F4BA40D8365A}"/>
              </a:ext>
            </a:extLst>
          </p:cNvPr>
          <p:cNvSpPr>
            <a:spLocks noGrp="1"/>
          </p:cNvSpPr>
          <p:nvPr>
            <p:ph idx="1"/>
          </p:nvPr>
        </p:nvSpPr>
        <p:spPr>
          <a:xfrm>
            <a:off x="913615" y="1690688"/>
            <a:ext cx="10515600" cy="4594029"/>
          </a:xfrm>
        </p:spPr>
        <p:txBody>
          <a:bodyPr>
            <a:normAutofit fontScale="92500" lnSpcReduction="10000"/>
          </a:bodyPr>
          <a:lstStyle/>
          <a:p>
            <a:r>
              <a:rPr lang="en-US" altLang="zh-CN" dirty="0">
                <a:latin typeface="Calibri" panose="020F0502020204030204" pitchFamily="34" charset="0"/>
                <a:cs typeface="Calibri" panose="020F0502020204030204" pitchFamily="34" charset="0"/>
              </a:rPr>
              <a:t>Population aging is a growing societal concern.</a:t>
            </a:r>
          </a:p>
          <a:p>
            <a:pPr lvl="1"/>
            <a:r>
              <a:rPr lang="en-US" altLang="zh-CN" dirty="0">
                <a:latin typeface="Calibri" panose="020F0502020204030204" pitchFamily="34" charset="0"/>
                <a:cs typeface="Calibri" panose="020F0502020204030204" pitchFamily="34" charset="0"/>
              </a:rPr>
              <a:t>In 2015, 8.5% of people worldwide (617 million) were aged 65 and over (NIH, 2015).</a:t>
            </a:r>
          </a:p>
          <a:p>
            <a:r>
              <a:rPr lang="en-US" altLang="zh-CN" dirty="0">
                <a:latin typeface="Calibri" panose="020F0502020204030204" pitchFamily="34" charset="0"/>
                <a:cs typeface="Calibri" panose="020F0502020204030204" pitchFamily="34" charset="0"/>
              </a:rPr>
              <a:t>Falls are common among the elderly.</a:t>
            </a:r>
          </a:p>
          <a:p>
            <a:pPr lvl="1"/>
            <a:r>
              <a:rPr lang="en-US" altLang="zh-CN" dirty="0">
                <a:latin typeface="Calibri" panose="020F0502020204030204" pitchFamily="34" charset="0"/>
                <a:cs typeface="Calibri" panose="020F0502020204030204" pitchFamily="34" charset="0"/>
              </a:rPr>
              <a:t>In the US, 28.7% of senior citizens aged 65 and older fell in 2014.</a:t>
            </a:r>
          </a:p>
          <a:p>
            <a:r>
              <a:rPr lang="en-US" altLang="zh-CN" dirty="0">
                <a:latin typeface="Calibri" panose="020F0502020204030204" pitchFamily="34" charset="0"/>
                <a:cs typeface="Calibri" panose="020F0502020204030204" pitchFamily="34" charset="0"/>
              </a:rPr>
              <a:t>Falls are threats to senior citizens.</a:t>
            </a:r>
          </a:p>
          <a:p>
            <a:pPr lvl="1"/>
            <a:r>
              <a:rPr lang="en-US" altLang="zh-CN" dirty="0">
                <a:latin typeface="Calibri" panose="020F0502020204030204" pitchFamily="34" charset="0"/>
                <a:cs typeface="Calibri" panose="020F0502020204030204" pitchFamily="34" charset="0"/>
              </a:rPr>
              <a:t>Leading cause of injury/death among older Americans (CDC, 2016)</a:t>
            </a:r>
          </a:p>
          <a:p>
            <a:r>
              <a:rPr lang="en-US" altLang="zh-CN" dirty="0">
                <a:latin typeface="Calibri" panose="020F0502020204030204" pitchFamily="34" charset="0"/>
                <a:cs typeface="Calibri" panose="020F0502020204030204" pitchFamily="34" charset="0"/>
              </a:rPr>
              <a:t>Fall risk assessment (detection and prediction) can alleviate the threat of falls (Tong et al. 2013).</a:t>
            </a:r>
          </a:p>
          <a:p>
            <a:pPr lvl="1"/>
            <a:r>
              <a:rPr lang="en-US" altLang="zh-CN" dirty="0">
                <a:latin typeface="Calibri" panose="020F0502020204030204" pitchFamily="34" charset="0"/>
                <a:cs typeface="Calibri" panose="020F0502020204030204" pitchFamily="34" charset="0"/>
              </a:rPr>
              <a:t>Prompt assistance can reduce the risk of hospitalization by 26% and death by over 80% (</a:t>
            </a:r>
            <a:r>
              <a:rPr lang="en-US" altLang="zh-CN" dirty="0" err="1">
                <a:latin typeface="Calibri" panose="020F0502020204030204" pitchFamily="34" charset="0"/>
                <a:cs typeface="Calibri" panose="020F0502020204030204" pitchFamily="34" charset="0"/>
              </a:rPr>
              <a:t>Scheffer</a:t>
            </a:r>
            <a:r>
              <a:rPr lang="en-US" altLang="zh-CN" dirty="0">
                <a:latin typeface="Calibri" panose="020F0502020204030204" pitchFamily="34" charset="0"/>
                <a:cs typeface="Calibri" panose="020F0502020204030204" pitchFamily="34" charset="0"/>
              </a:rPr>
              <a:t> et al., 2008).</a:t>
            </a:r>
          </a:p>
          <a:p>
            <a:r>
              <a:rPr lang="en-US" altLang="zh-CN" dirty="0">
                <a:latin typeface="Calibri" panose="020F0502020204030204" pitchFamily="34" charset="0"/>
                <a:cs typeface="Calibri" panose="020F0502020204030204" pitchFamily="34" charset="0"/>
              </a:rPr>
              <a:t>Wearable motion sensor-based systems for fall risk assessment</a:t>
            </a:r>
          </a:p>
          <a:p>
            <a:pPr lvl="1"/>
            <a:r>
              <a:rPr lang="en-US" altLang="zh-CN" sz="2000" dirty="0">
                <a:latin typeface="Calibri" panose="020F0502020204030204" pitchFamily="34" charset="0"/>
                <a:cs typeface="Calibri" panose="020F0502020204030204" pitchFamily="34" charset="0"/>
              </a:rPr>
              <a:t>Components: data collection; data transmission; data analysis </a:t>
            </a:r>
          </a:p>
          <a:p>
            <a:endParaRPr lang="en-US" altLang="zh-CN" sz="2400" dirty="0">
              <a:latin typeface="Calibri" panose="020F0502020204030204" pitchFamily="34" charset="0"/>
              <a:cs typeface="Calibri" panose="020F0502020204030204" pitchFamily="34" charset="0"/>
            </a:endParaRPr>
          </a:p>
          <a:p>
            <a:endParaRPr lang="en-US" altLang="zh-CN" sz="24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D04AD63F-5313-4D63-844C-B948A0D5A739}"/>
              </a:ext>
            </a:extLst>
          </p:cNvPr>
          <p:cNvSpPr>
            <a:spLocks noGrp="1"/>
          </p:cNvSpPr>
          <p:nvPr>
            <p:ph type="sldNum" sz="quarter" idx="12"/>
          </p:nvPr>
        </p:nvSpPr>
        <p:spPr/>
        <p:txBody>
          <a:bodyPr/>
          <a:lstStyle/>
          <a:p>
            <a:fld id="{B97FEE54-A28B-430D-8613-4CDA86A8B1F0}" type="slidenum">
              <a:rPr lang="zh-CN" altLang="en-US" smtClean="0"/>
              <a:t>43</a:t>
            </a:fld>
            <a:endParaRPr lang="zh-CN" altLang="en-US"/>
          </a:p>
        </p:txBody>
      </p:sp>
    </p:spTree>
    <p:extLst>
      <p:ext uri="{BB962C8B-B14F-4D97-AF65-F5344CB8AC3E}">
        <p14:creationId xmlns:p14="http://schemas.microsoft.com/office/powerpoint/2010/main" val="2894590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A3DC4-F34A-42D8-BA4D-734A45E6E347}"/>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Introduction</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B1D75358-0FFD-4E72-8548-DB1142446E14}"/>
              </a:ext>
            </a:extLst>
          </p:cNvPr>
          <p:cNvSpPr>
            <a:spLocks noGrp="1"/>
          </p:cNvSpPr>
          <p:nvPr>
            <p:ph idx="1"/>
          </p:nvPr>
        </p:nvSpPr>
        <p:spPr>
          <a:xfrm>
            <a:off x="249477" y="1391921"/>
            <a:ext cx="7017911" cy="5329554"/>
          </a:xfrm>
        </p:spPr>
        <p:txBody>
          <a:bodyPr>
            <a:normAutofit lnSpcReduction="10000"/>
          </a:bodyPr>
          <a:lstStyle/>
          <a:p>
            <a:r>
              <a:rPr lang="en-US" altLang="zh-CN" sz="2400" dirty="0">
                <a:latin typeface="Calibri" panose="020F0502020204030204" pitchFamily="34" charset="0"/>
                <a:cs typeface="Calibri" panose="020F0502020204030204" pitchFamily="34" charset="0"/>
              </a:rPr>
              <a:t>Past motion sensor based studies have adopted two approaches for fall risk assessment:</a:t>
            </a:r>
          </a:p>
          <a:p>
            <a:pPr marL="457200" lvl="1" indent="0">
              <a:buNone/>
            </a:pPr>
            <a:r>
              <a:rPr lang="en-US" altLang="zh-CN" sz="2000" b="1" dirty="0">
                <a:latin typeface="Calibri" panose="020F0502020204030204" pitchFamily="34" charset="0"/>
                <a:cs typeface="Calibri" panose="020F0502020204030204" pitchFamily="34" charset="0"/>
              </a:rPr>
              <a:t>Approach 1: Treat signals as independent samples: </a:t>
            </a:r>
            <a:br>
              <a:rPr lang="en-US" altLang="zh-CN" sz="2000" b="1" dirty="0">
                <a:latin typeface="Calibri" panose="020F0502020204030204" pitchFamily="34" charset="0"/>
                <a:cs typeface="Calibri" panose="020F0502020204030204" pitchFamily="34" charset="0"/>
              </a:rPr>
            </a:br>
            <a:r>
              <a:rPr lang="en-US" altLang="zh-CN" sz="2000" dirty="0">
                <a:latin typeface="Calibri" panose="020F0502020204030204" pitchFamily="34" charset="0"/>
                <a:cs typeface="Calibri" panose="020F0502020204030204" pitchFamily="34" charset="0"/>
              </a:rPr>
              <a:t>feature engineering </a:t>
            </a:r>
            <a:r>
              <a:rPr lang="en-US" altLang="zh-CN" sz="2000" b="1"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classifiers (Silva and Sousa, 2016)</a:t>
            </a:r>
          </a:p>
          <a:p>
            <a:pPr lvl="2"/>
            <a:r>
              <a:rPr lang="en-US" altLang="zh-CN" sz="1800" b="1" dirty="0">
                <a:latin typeface="Calibri" panose="020F0502020204030204" pitchFamily="34" charset="0"/>
                <a:cs typeface="Calibri" panose="020F0502020204030204" pitchFamily="34" charset="0"/>
              </a:rPr>
              <a:t>Limitation: </a:t>
            </a:r>
            <a:r>
              <a:rPr lang="en-US" altLang="zh-CN" sz="1800" dirty="0">
                <a:latin typeface="Calibri" panose="020F0502020204030204" pitchFamily="34" charset="0"/>
                <a:cs typeface="Calibri" panose="020F0502020204030204" pitchFamily="34" charset="0"/>
              </a:rPr>
              <a:t>missing state transition information (e.g., if the current state is normal, the next state is more likely to be normal.) (Fig. 14)</a:t>
            </a:r>
          </a:p>
          <a:p>
            <a:pPr lvl="1"/>
            <a:endParaRPr lang="en-US" altLang="zh-CN" sz="2200" dirty="0">
              <a:latin typeface="Calibri" panose="020F0502020204030204" pitchFamily="34" charset="0"/>
              <a:cs typeface="Calibri" panose="020F0502020204030204" pitchFamily="34" charset="0"/>
            </a:endParaRPr>
          </a:p>
          <a:p>
            <a:pPr marL="457200" lvl="1" indent="0">
              <a:buNone/>
            </a:pPr>
            <a:r>
              <a:rPr lang="en-US" altLang="zh-CN" sz="2000" b="1" dirty="0">
                <a:latin typeface="Calibri" panose="020F0502020204030204" pitchFamily="34" charset="0"/>
                <a:cs typeface="Calibri" panose="020F0502020204030204" pitchFamily="34" charset="0"/>
              </a:rPr>
              <a:t>Approach 2: Treat signals as both sequential and independent samples: </a:t>
            </a:r>
            <a:r>
              <a:rPr lang="en-US" altLang="zh-CN" sz="2000" dirty="0">
                <a:latin typeface="Calibri" panose="020F0502020204030204" pitchFamily="34" charset="0"/>
                <a:cs typeface="Calibri" panose="020F0502020204030204" pitchFamily="34" charset="0"/>
              </a:rPr>
              <a:t>feature engineering + Hidden Markov Model (HMM) (Cao et al., 2016)</a:t>
            </a:r>
          </a:p>
          <a:p>
            <a:pPr lvl="2"/>
            <a:r>
              <a:rPr lang="en-US" altLang="zh-CN" sz="1800" b="1" dirty="0">
                <a:latin typeface="Calibri" panose="020F0502020204030204" pitchFamily="34" charset="0"/>
                <a:cs typeface="Calibri" panose="020F0502020204030204" pitchFamily="34" charset="0"/>
              </a:rPr>
              <a:t>Limitation 1: </a:t>
            </a:r>
            <a:r>
              <a:rPr lang="en-US" altLang="zh-CN" sz="1800" dirty="0">
                <a:latin typeface="Calibri" panose="020F0502020204030204" pitchFamily="34" charset="0"/>
                <a:cs typeface="Calibri" panose="020F0502020204030204" pitchFamily="34" charset="0"/>
              </a:rPr>
              <a:t>feature engineering </a:t>
            </a:r>
            <a:r>
              <a:rPr lang="en-US" altLang="zh-CN" sz="1800" dirty="0">
                <a:latin typeface="Calibri" panose="020F0502020204030204" pitchFamily="34" charset="0"/>
                <a:cs typeface="Calibri" panose="020F0502020204030204" pitchFamily="34" charset="0"/>
                <a:sym typeface="Wingdings" panose="05000000000000000000" pitchFamily="2" charset="2"/>
              </a:rPr>
              <a:t> ad-hoc, manual, requires</a:t>
            </a:r>
            <a:r>
              <a:rPr lang="en-US" altLang="zh-CN" sz="1800" b="1" dirty="0">
                <a:latin typeface="Calibri" panose="020F0502020204030204" pitchFamily="34" charset="0"/>
                <a:cs typeface="Calibri" panose="020F0502020204030204" pitchFamily="34" charset="0"/>
                <a:sym typeface="Wingdings" panose="05000000000000000000" pitchFamily="2" charset="2"/>
              </a:rPr>
              <a:t> </a:t>
            </a:r>
            <a:r>
              <a:rPr lang="en-US" altLang="zh-CN" sz="1800" dirty="0">
                <a:latin typeface="Calibri" panose="020F0502020204030204" pitchFamily="34" charset="0"/>
                <a:cs typeface="Calibri" panose="020F0502020204030204" pitchFamily="34" charset="0"/>
              </a:rPr>
              <a:t>considerable domain knowledge; may not generalize.</a:t>
            </a:r>
          </a:p>
          <a:p>
            <a:pPr lvl="2"/>
            <a:r>
              <a:rPr lang="en-US" altLang="zh-CN" sz="1800" b="1" dirty="0">
                <a:latin typeface="Calibri" panose="020F0502020204030204" pitchFamily="34" charset="0"/>
                <a:cs typeface="Calibri" panose="020F0502020204030204" pitchFamily="34" charset="0"/>
              </a:rPr>
              <a:t>Limitation 2: </a:t>
            </a:r>
            <a:r>
              <a:rPr lang="en-US" altLang="zh-CN" sz="1800" dirty="0">
                <a:latin typeface="Calibri" panose="020F0502020204030204" pitchFamily="34" charset="0"/>
                <a:cs typeface="Calibri" panose="020F0502020204030204" pitchFamily="34" charset="0"/>
              </a:rPr>
              <a:t>HMM assumes mixture Gaussian distributions to build HMM with Gaussian mixture models (GMM) for sensor signals, which affects overall performance when snippets are high-dimensional or distribution is not</a:t>
            </a:r>
            <a:r>
              <a:rPr lang="zh-CN" altLang="en-US" sz="1800" dirty="0">
                <a:latin typeface="Calibri" panose="020F0502020204030204" pitchFamily="34" charset="0"/>
                <a:cs typeface="Calibri" panose="020F0502020204030204" pitchFamily="34" charset="0"/>
              </a:rPr>
              <a:t> </a:t>
            </a:r>
            <a:r>
              <a:rPr lang="en-US" altLang="zh-CN" sz="1800" dirty="0">
                <a:latin typeface="Calibri" panose="020F0502020204030204" pitchFamily="34" charset="0"/>
                <a:cs typeface="Calibri" panose="020F0502020204030204" pitchFamily="34" charset="0"/>
              </a:rPr>
              <a:t>suitable to be modeled by GMM. </a:t>
            </a:r>
          </a:p>
          <a:p>
            <a:endParaRPr lang="en-US" altLang="zh-CN" sz="24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FC886A12-B3FD-46C2-8000-35B678045C21}"/>
              </a:ext>
            </a:extLst>
          </p:cNvPr>
          <p:cNvSpPr>
            <a:spLocks noGrp="1"/>
          </p:cNvSpPr>
          <p:nvPr>
            <p:ph type="sldNum" sz="quarter" idx="12"/>
          </p:nvPr>
        </p:nvSpPr>
        <p:spPr/>
        <p:txBody>
          <a:bodyPr/>
          <a:lstStyle/>
          <a:p>
            <a:fld id="{B97FEE54-A28B-430D-8613-4CDA86A8B1F0}" type="slidenum">
              <a:rPr lang="zh-CN" altLang="en-US" smtClean="0"/>
              <a:t>44</a:t>
            </a:fld>
            <a:endParaRPr lang="zh-CN" altLang="en-US" dirty="0"/>
          </a:p>
        </p:txBody>
      </p:sp>
      <p:graphicFrame>
        <p:nvGraphicFramePr>
          <p:cNvPr id="9" name="图表 8">
            <a:extLst>
              <a:ext uri="{FF2B5EF4-FFF2-40B4-BE49-F238E27FC236}">
                <a16:creationId xmlns:a16="http://schemas.microsoft.com/office/drawing/2014/main" id="{33FA259A-F458-489F-A559-6E40B7B1EFE7}"/>
              </a:ext>
            </a:extLst>
          </p:cNvPr>
          <p:cNvGraphicFramePr>
            <a:graphicFrameLocks/>
          </p:cNvGraphicFramePr>
          <p:nvPr>
            <p:extLst/>
          </p:nvPr>
        </p:nvGraphicFramePr>
        <p:xfrm>
          <a:off x="7394584" y="2503460"/>
          <a:ext cx="4704185" cy="2097199"/>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a:extLst>
              <a:ext uri="{FF2B5EF4-FFF2-40B4-BE49-F238E27FC236}">
                <a16:creationId xmlns:a16="http://schemas.microsoft.com/office/drawing/2014/main" id="{FC1CB2A6-888A-4DA0-9E0A-4ECFFF70F7DA}"/>
              </a:ext>
            </a:extLst>
          </p:cNvPr>
          <p:cNvSpPr/>
          <p:nvPr/>
        </p:nvSpPr>
        <p:spPr>
          <a:xfrm>
            <a:off x="7627711" y="4600659"/>
            <a:ext cx="3826352" cy="646331"/>
          </a:xfrm>
          <a:prstGeom prst="rect">
            <a:avLst/>
          </a:prstGeom>
          <a:noFill/>
        </p:spPr>
        <p:txBody>
          <a:bodyPr wrap="square">
            <a:spAutoFit/>
          </a:bodyPr>
          <a:lstStyle/>
          <a:p>
            <a:pPr lvl="1" algn="ctr"/>
            <a:r>
              <a:rPr lang="en-US" altLang="zh-CN" dirty="0">
                <a:latin typeface="Calibri" panose="020F0502020204030204" pitchFamily="34" charset="0"/>
                <a:ea typeface="Adobe 仿宋 Std R" panose="02020400000000000000" pitchFamily="18" charset="-122"/>
                <a:cs typeface="Calibri" panose="020F0502020204030204" pitchFamily="34" charset="0"/>
              </a:rPr>
              <a:t>Fig. 14. Independent Information and Sequential Information</a:t>
            </a:r>
          </a:p>
        </p:txBody>
      </p:sp>
    </p:spTree>
    <p:extLst>
      <p:ext uri="{BB962C8B-B14F-4D97-AF65-F5344CB8AC3E}">
        <p14:creationId xmlns:p14="http://schemas.microsoft.com/office/powerpoint/2010/main" val="264456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EF2C52-A788-4BB6-A6DC-58CA7E52010B}"/>
              </a:ext>
            </a:extLst>
          </p:cNvPr>
          <p:cNvSpPr>
            <a:spLocks noGrp="1"/>
          </p:cNvSpPr>
          <p:nvPr>
            <p:ph idx="1"/>
          </p:nvPr>
        </p:nvSpPr>
        <p:spPr>
          <a:xfrm>
            <a:off x="174661" y="945136"/>
            <a:ext cx="11531885" cy="4534688"/>
          </a:xfrm>
        </p:spPr>
        <p:txBody>
          <a:bodyPr>
            <a:normAutofit/>
          </a:bodyPr>
          <a:lstStyle/>
          <a:p>
            <a:r>
              <a:rPr lang="en-US" altLang="zh-CN" sz="2000" b="1" dirty="0">
                <a:latin typeface="Calibri" panose="020F0502020204030204" pitchFamily="34" charset="0"/>
                <a:cs typeface="Calibri" panose="020F0502020204030204" pitchFamily="34" charset="0"/>
                <a:sym typeface="Wingdings" panose="05000000000000000000" pitchFamily="2" charset="2"/>
              </a:rPr>
              <a:t>HMM: </a:t>
            </a:r>
            <a:r>
              <a:rPr lang="en-US" altLang="zh-CN" sz="2000" dirty="0">
                <a:latin typeface="Calibri" panose="020F0502020204030204" pitchFamily="34" charset="0"/>
                <a:cs typeface="Calibri" panose="020F0502020204030204" pitchFamily="34" charset="0"/>
                <a:sym typeface="Wingdings" panose="05000000000000000000" pitchFamily="2" charset="2"/>
              </a:rPr>
              <a:t>a statistical model that models a Markov process with hidden states and observations. </a:t>
            </a:r>
          </a:p>
          <a:p>
            <a:pPr lvl="1"/>
            <a:r>
              <a:rPr lang="en-US" altLang="zh-CN" sz="1800" dirty="0">
                <a:latin typeface="Calibri" panose="020F0502020204030204" pitchFamily="34" charset="0"/>
                <a:cs typeface="Calibri" panose="020F0502020204030204" pitchFamily="34" charset="0"/>
                <a:sym typeface="Wingdings" panose="05000000000000000000" pitchFamily="2" charset="2"/>
              </a:rPr>
              <a:t>The distribution of the observation at each time is governed by the emission probability of each state.</a:t>
            </a:r>
          </a:p>
          <a:p>
            <a:pPr lvl="1"/>
            <a:r>
              <a:rPr lang="en-US" altLang="zh-CN" sz="1800" dirty="0">
                <a:latin typeface="Calibri" panose="020F0502020204030204" pitchFamily="34" charset="0"/>
                <a:cs typeface="Calibri" panose="020F0502020204030204" pitchFamily="34" charset="0"/>
                <a:sym typeface="Wingdings" panose="05000000000000000000" pitchFamily="2" charset="2"/>
              </a:rPr>
              <a:t>The probability of hidden state at each time is controlled by the transition probability given the last hidden state.</a:t>
            </a:r>
          </a:p>
          <a:p>
            <a:r>
              <a:rPr lang="en-US" altLang="zh-CN" sz="2000" b="1" dirty="0">
                <a:latin typeface="Calibri" panose="020F0502020204030204" pitchFamily="34" charset="0"/>
                <a:cs typeface="Calibri" panose="020F0502020204030204" pitchFamily="34" charset="0"/>
                <a:sym typeface="Wingdings" panose="05000000000000000000" pitchFamily="2" charset="2"/>
              </a:rPr>
              <a:t>GMM</a:t>
            </a:r>
            <a:r>
              <a:rPr lang="en-US" altLang="zh-CN" sz="2000" dirty="0">
                <a:latin typeface="Calibri" panose="020F0502020204030204" pitchFamily="34" charset="0"/>
                <a:cs typeface="Calibri" panose="020F0502020204030204" pitchFamily="34" charset="0"/>
                <a:sym typeface="Wingdings" panose="05000000000000000000" pitchFamily="2" charset="2"/>
              </a:rPr>
              <a:t>: probabilistic model that assumes observations are generated from a mixture of Gaussian distributions.</a:t>
            </a:r>
          </a:p>
          <a:p>
            <a:r>
              <a:rPr lang="en-US" altLang="zh-CN" sz="2000" b="1" dirty="0">
                <a:latin typeface="Calibri" panose="020F0502020204030204" pitchFamily="34" charset="0"/>
                <a:cs typeface="Calibri" panose="020F0502020204030204" pitchFamily="34" charset="0"/>
                <a:sym typeface="Wingdings" panose="05000000000000000000" pitchFamily="2" charset="2"/>
              </a:rPr>
              <a:t>HMM-GMM</a:t>
            </a:r>
            <a:r>
              <a:rPr lang="en-US" altLang="zh-CN" sz="2000" dirty="0">
                <a:latin typeface="Calibri" panose="020F0502020204030204" pitchFamily="34" charset="0"/>
                <a:cs typeface="Calibri" panose="020F0502020204030204" pitchFamily="34" charset="0"/>
                <a:sym typeface="Wingdings" panose="05000000000000000000" pitchFamily="2" charset="2"/>
              </a:rPr>
              <a:t>: In HMMs, GMMs are typically chosen as emission distribution models to generate continuous observations (i.e., continuous likelihood values) (</a:t>
            </a:r>
            <a:r>
              <a:rPr lang="en-US" altLang="zh-CN" sz="2000" dirty="0" err="1">
                <a:latin typeface="Calibri" panose="020F0502020204030204" pitchFamily="34" charset="0"/>
                <a:cs typeface="Calibri" panose="020F0502020204030204" pitchFamily="34" charset="0"/>
                <a:sym typeface="Wingdings" panose="05000000000000000000" pitchFamily="2" charset="2"/>
              </a:rPr>
              <a:t>Chatzis</a:t>
            </a:r>
            <a:r>
              <a:rPr lang="en-US" altLang="zh-CN" sz="2000" dirty="0">
                <a:latin typeface="Calibri" panose="020F0502020204030204" pitchFamily="34" charset="0"/>
                <a:cs typeface="Calibri" panose="020F0502020204030204" pitchFamily="34" charset="0"/>
                <a:sym typeface="Wingdings" panose="05000000000000000000" pitchFamily="2" charset="2"/>
              </a:rPr>
              <a:t>, 2010).</a:t>
            </a:r>
          </a:p>
          <a:p>
            <a:pPr lvl="1"/>
            <a:endParaRPr lang="en-US" altLang="zh-CN" dirty="0">
              <a:solidFill>
                <a:srgbClr val="FF0000"/>
              </a:solidFill>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82E9C6B4-4B38-48A1-9F10-FF173D61D3D7}"/>
              </a:ext>
            </a:extLst>
          </p:cNvPr>
          <p:cNvSpPr>
            <a:spLocks noGrp="1"/>
          </p:cNvSpPr>
          <p:nvPr>
            <p:ph type="sldNum" sz="quarter" idx="12"/>
          </p:nvPr>
        </p:nvSpPr>
        <p:spPr/>
        <p:txBody>
          <a:bodyPr/>
          <a:lstStyle/>
          <a:p>
            <a:fld id="{B97FEE54-A28B-430D-8613-4CDA86A8B1F0}" type="slidenum">
              <a:rPr lang="zh-CN" altLang="en-US" smtClean="0"/>
              <a:t>45</a:t>
            </a:fld>
            <a:endParaRPr lang="zh-CN" altLang="en-US" dirty="0"/>
          </a:p>
        </p:txBody>
      </p:sp>
      <p:sp>
        <p:nvSpPr>
          <p:cNvPr id="7" name="Title 1">
            <a:extLst>
              <a:ext uri="{FF2B5EF4-FFF2-40B4-BE49-F238E27FC236}">
                <a16:creationId xmlns:a16="http://schemas.microsoft.com/office/drawing/2014/main" id="{05433741-143F-40F8-8E09-C9261D394C08}"/>
              </a:ext>
            </a:extLst>
          </p:cNvPr>
          <p:cNvSpPr txBox="1">
            <a:spLocks/>
          </p:cNvSpPr>
          <p:nvPr/>
        </p:nvSpPr>
        <p:spPr>
          <a:xfrm>
            <a:off x="174661" y="-149850"/>
            <a:ext cx="12253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Calibri" panose="020F0502020204030204" pitchFamily="34" charset="0"/>
                <a:cs typeface="Calibri" panose="020F0502020204030204" pitchFamily="34" charset="0"/>
              </a:rPr>
              <a:t>Approach2: Treat Signals as Both Sequential and Independent Samples by Involving HMM &amp; GMM</a:t>
            </a:r>
            <a:endParaRPr lang="en-US" sz="3600" dirty="0"/>
          </a:p>
        </p:txBody>
      </p:sp>
      <p:pic>
        <p:nvPicPr>
          <p:cNvPr id="8" name="图片 9">
            <a:extLst>
              <a:ext uri="{FF2B5EF4-FFF2-40B4-BE49-F238E27FC236}">
                <a16:creationId xmlns:a16="http://schemas.microsoft.com/office/drawing/2014/main" id="{8D5E6000-EEB2-4ACF-83E3-A2DF0C532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8117" y="3203794"/>
            <a:ext cx="5811703" cy="2991616"/>
          </a:xfrm>
          <a:prstGeom prst="rect">
            <a:avLst/>
          </a:prstGeom>
        </p:spPr>
      </p:pic>
      <p:sp>
        <p:nvSpPr>
          <p:cNvPr id="9" name="内容占位符 2">
            <a:extLst>
              <a:ext uri="{FF2B5EF4-FFF2-40B4-BE49-F238E27FC236}">
                <a16:creationId xmlns:a16="http://schemas.microsoft.com/office/drawing/2014/main" id="{6D40A033-C325-49FF-806E-83B90314F105}"/>
              </a:ext>
            </a:extLst>
          </p:cNvPr>
          <p:cNvSpPr txBox="1">
            <a:spLocks/>
          </p:cNvSpPr>
          <p:nvPr/>
        </p:nvSpPr>
        <p:spPr>
          <a:xfrm>
            <a:off x="29875" y="3256167"/>
            <a:ext cx="6561117" cy="36018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dobe 仿宋 Std R" panose="02020400000000000000" pitchFamily="18" charset="-122"/>
                <a:ea typeface="Adobe 仿宋 Std R"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dobe 仿宋 Std R" panose="02020400000000000000" pitchFamily="18" charset="-122"/>
                <a:ea typeface="Adobe 仿宋 Std R"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dobe 仿宋 Std R" panose="02020400000000000000" pitchFamily="18" charset="-122"/>
                <a:ea typeface="Adobe 仿宋 Std R"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dobe 仿宋 Std R" panose="02020400000000000000" pitchFamily="18" charset="-122"/>
                <a:ea typeface="Adobe 仿宋 Std R"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dobe 仿宋 Std R" panose="02020400000000000000" pitchFamily="18" charset="-122"/>
                <a:ea typeface="Adobe 仿宋 Std R"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Calibri" panose="020F0502020204030204" pitchFamily="34" charset="0"/>
                <a:cs typeface="Calibri" panose="020F0502020204030204" pitchFamily="34" charset="0"/>
              </a:rPr>
              <a:t>Approach 2 in a 5-step procedure (Fig. 15):</a:t>
            </a:r>
          </a:p>
          <a:p>
            <a:pPr marL="914400" lvl="1" indent="-457200">
              <a:buFont typeface="+mj-lt"/>
              <a:buAutoNum type="arabicPeriod"/>
            </a:pPr>
            <a:r>
              <a:rPr lang="en-US" altLang="zh-CN" sz="2000" b="1" dirty="0">
                <a:latin typeface="Calibri" panose="020F0502020204030204" pitchFamily="34" charset="0"/>
                <a:cs typeface="Calibri" panose="020F0502020204030204" pitchFamily="34" charset="0"/>
              </a:rPr>
              <a:t>Segment signals to snippets</a:t>
            </a:r>
          </a:p>
          <a:p>
            <a:pPr marL="914400" lvl="1" indent="-457200">
              <a:buFont typeface="+mj-lt"/>
              <a:buAutoNum type="arabicPeriod"/>
            </a:pPr>
            <a:r>
              <a:rPr lang="en-US" altLang="zh-CN" sz="2000" b="1" dirty="0">
                <a:latin typeface="Calibri" panose="020F0502020204030204" pitchFamily="34" charset="0"/>
                <a:cs typeface="Calibri" panose="020F0502020204030204" pitchFamily="34" charset="0"/>
              </a:rPr>
              <a:t>Engineer features</a:t>
            </a:r>
          </a:p>
          <a:p>
            <a:pPr marL="914400" lvl="1" indent="-457200">
              <a:buFont typeface="+mj-lt"/>
              <a:buAutoNum type="arabicPeriod"/>
            </a:pPr>
            <a:r>
              <a:rPr lang="en-US" altLang="zh-CN" sz="2000" b="1" dirty="0">
                <a:latin typeface="Calibri" panose="020F0502020204030204" pitchFamily="34" charset="0"/>
                <a:cs typeface="Calibri" panose="020F0502020204030204" pitchFamily="34" charset="0"/>
              </a:rPr>
              <a:t>Build HMM-GMM</a:t>
            </a:r>
          </a:p>
          <a:p>
            <a:pPr lvl="2"/>
            <a:r>
              <a:rPr lang="en-US" altLang="zh-CN" sz="1800" dirty="0">
                <a:latin typeface="Calibri" panose="020F0502020204030204" pitchFamily="34" charset="0"/>
                <a:cs typeface="Calibri" panose="020F0502020204030204" pitchFamily="34" charset="0"/>
              </a:rPr>
              <a:t>Each HMM state adopts a GMM to model the distribution of the segmented snippets.</a:t>
            </a:r>
          </a:p>
          <a:p>
            <a:pPr marL="914400" lvl="1" indent="-457200">
              <a:buFont typeface="+mj-lt"/>
              <a:buAutoNum type="arabicPeriod"/>
            </a:pPr>
            <a:r>
              <a:rPr lang="en-US" altLang="zh-CN" sz="2000" b="1" dirty="0">
                <a:latin typeface="Calibri" panose="020F0502020204030204" pitchFamily="34" charset="0"/>
                <a:cs typeface="Calibri" panose="020F0502020204030204" pitchFamily="34" charset="0"/>
              </a:rPr>
              <a:t>Learn HMM-GMM with Baum-Welch algorithm</a:t>
            </a:r>
          </a:p>
          <a:p>
            <a:pPr lvl="2"/>
            <a:r>
              <a:rPr lang="en-US" altLang="zh-CN" sz="1800" dirty="0">
                <a:latin typeface="Calibri" panose="020F0502020204030204" pitchFamily="34" charset="0"/>
                <a:cs typeface="Calibri" panose="020F0502020204030204" pitchFamily="34" charset="0"/>
              </a:rPr>
              <a:t>State transition probabilities and GMM parameters are both learned (</a:t>
            </a:r>
            <a:r>
              <a:rPr lang="en-US" altLang="zh-CN" sz="1800" dirty="0" err="1">
                <a:latin typeface="Calibri" panose="020F0502020204030204" pitchFamily="34" charset="0"/>
                <a:cs typeface="Calibri" panose="020F0502020204030204" pitchFamily="34" charset="0"/>
              </a:rPr>
              <a:t>Rabiner</a:t>
            </a:r>
            <a:r>
              <a:rPr lang="en-US" altLang="zh-CN" sz="1800" dirty="0">
                <a:latin typeface="Calibri" panose="020F0502020204030204" pitchFamily="34" charset="0"/>
                <a:cs typeface="Calibri" panose="020F0502020204030204" pitchFamily="34" charset="0"/>
              </a:rPr>
              <a:t>, 1989).</a:t>
            </a:r>
          </a:p>
          <a:p>
            <a:pPr marL="914400" lvl="1" indent="-457200">
              <a:lnSpc>
                <a:spcPct val="100000"/>
              </a:lnSpc>
              <a:buFont typeface="+mj-lt"/>
              <a:buAutoNum type="arabicPeriod"/>
            </a:pPr>
            <a:r>
              <a:rPr lang="en-US" altLang="zh-CN" sz="2000" b="1" dirty="0">
                <a:latin typeface="Calibri" panose="020F0502020204030204" pitchFamily="34" charset="0"/>
                <a:cs typeface="Calibri" panose="020F0502020204030204" pitchFamily="34" charset="0"/>
              </a:rPr>
              <a:t>HMM-GMM inference for fall risk assessment:</a:t>
            </a:r>
          </a:p>
          <a:p>
            <a:pPr lvl="2">
              <a:lnSpc>
                <a:spcPct val="100000"/>
              </a:lnSpc>
            </a:pPr>
            <a:r>
              <a:rPr lang="en-US" altLang="zh-CN" sz="1800" dirty="0">
                <a:latin typeface="Calibri" panose="020F0502020204030204" pitchFamily="34" charset="0"/>
                <a:cs typeface="Calibri" panose="020F0502020204030204" pitchFamily="34" charset="0"/>
              </a:rPr>
              <a:t>Given a new observation, infer the most likely state based on the trained model.</a:t>
            </a:r>
          </a:p>
          <a:p>
            <a:pPr lvl="2">
              <a:lnSpc>
                <a:spcPct val="100000"/>
              </a:lnSpc>
            </a:pPr>
            <a:r>
              <a:rPr lang="en-US" altLang="zh-CN" sz="1800" dirty="0">
                <a:latin typeface="Calibri" panose="020F0502020204030204" pitchFamily="34" charset="0"/>
                <a:cs typeface="Calibri" panose="020F0502020204030204" pitchFamily="34" charset="0"/>
              </a:rPr>
              <a:t>Predict the most likelihood state given the current inferred state.</a:t>
            </a:r>
          </a:p>
          <a:p>
            <a:pPr lvl="1"/>
            <a:endParaRPr lang="en-US" altLang="zh-CN" sz="2000" dirty="0">
              <a:solidFill>
                <a:srgbClr val="FF0000"/>
              </a:solidFill>
              <a:latin typeface="Calibri" panose="020F0502020204030204" pitchFamily="34" charset="0"/>
              <a:cs typeface="Calibri" panose="020F0502020204030204" pitchFamily="34" charset="0"/>
            </a:endParaRPr>
          </a:p>
        </p:txBody>
      </p:sp>
      <p:sp>
        <p:nvSpPr>
          <p:cNvPr id="10" name="矩形 5">
            <a:extLst>
              <a:ext uri="{FF2B5EF4-FFF2-40B4-BE49-F238E27FC236}">
                <a16:creationId xmlns:a16="http://schemas.microsoft.com/office/drawing/2014/main" id="{AB6E561A-AA50-42EC-96DF-CCE60F451BE7}"/>
              </a:ext>
            </a:extLst>
          </p:cNvPr>
          <p:cNvSpPr/>
          <p:nvPr/>
        </p:nvSpPr>
        <p:spPr>
          <a:xfrm>
            <a:off x="6418117" y="6088696"/>
            <a:ext cx="5744008" cy="369332"/>
          </a:xfrm>
          <a:prstGeom prst="rect">
            <a:avLst/>
          </a:prstGeom>
        </p:spPr>
        <p:txBody>
          <a:bodyPr wrap="none">
            <a:spAutoFit/>
          </a:bodyPr>
          <a:lstStyle/>
          <a:p>
            <a:pPr algn="ctr"/>
            <a:r>
              <a:rPr lang="en-US" altLang="zh-CN" dirty="0">
                <a:latin typeface="Calibri" panose="020F0502020204030204" pitchFamily="34" charset="0"/>
                <a:ea typeface="Adobe 仿宋 Std R" panose="02020400000000000000" pitchFamily="18" charset="-122"/>
                <a:cs typeface="Calibri" panose="020F0502020204030204" pitchFamily="34" charset="0"/>
              </a:rPr>
              <a:t>Fig. 15. </a:t>
            </a:r>
            <a:r>
              <a:rPr lang="en-US" altLang="zh-CN" dirty="0">
                <a:latin typeface="Calibri" panose="020F0502020204030204" pitchFamily="34" charset="0"/>
                <a:cs typeface="Calibri" panose="020F0502020204030204" pitchFamily="34" charset="0"/>
              </a:rPr>
              <a:t>HMM-GMM Architecture for Fall Risk Assessment</a:t>
            </a:r>
            <a:endParaRPr lang="en-US" altLang="zh-CN" dirty="0">
              <a:latin typeface="Calibri" panose="020F0502020204030204" pitchFamily="34" charset="0"/>
              <a:ea typeface="Adobe 仿宋 Std R" panose="02020400000000000000" pitchFamily="18" charset="-122"/>
              <a:cs typeface="Calibri" panose="020F0502020204030204" pitchFamily="34" charset="0"/>
            </a:endParaRPr>
          </a:p>
        </p:txBody>
      </p:sp>
      <p:sp>
        <p:nvSpPr>
          <p:cNvPr id="11" name="矩形 7">
            <a:extLst>
              <a:ext uri="{FF2B5EF4-FFF2-40B4-BE49-F238E27FC236}">
                <a16:creationId xmlns:a16="http://schemas.microsoft.com/office/drawing/2014/main" id="{B8575235-60A1-44CD-95E2-84A0FEDA7B15}"/>
              </a:ext>
            </a:extLst>
          </p:cNvPr>
          <p:cNvSpPr/>
          <p:nvPr/>
        </p:nvSpPr>
        <p:spPr>
          <a:xfrm>
            <a:off x="6475825" y="6381577"/>
            <a:ext cx="6096000" cy="369332"/>
          </a:xfrm>
          <a:prstGeom prst="rect">
            <a:avLst/>
          </a:prstGeom>
        </p:spPr>
        <p:txBody>
          <a:bodyPr>
            <a:spAutoFit/>
          </a:bodyPr>
          <a:lstStyle/>
          <a:p>
            <a:r>
              <a:rPr lang="en-US" altLang="zh-CN" dirty="0">
                <a:latin typeface="Calibri" panose="020F0502020204030204" pitchFamily="34" charset="0"/>
                <a:cs typeface="Calibri" panose="020F0502020204030204" pitchFamily="34" charset="0"/>
              </a:rPr>
              <a:t>Note: </a:t>
            </a:r>
            <a:r>
              <a:rPr lang="en-US" altLang="zh-CN" dirty="0">
                <a:latin typeface="Calibri" panose="020F0502020204030204" pitchFamily="34" charset="0"/>
                <a:ea typeface="Adobe 仿宋 Std R" panose="02020400000000000000" pitchFamily="18" charset="-122"/>
                <a:cs typeface="Calibri" panose="020F0502020204030204" pitchFamily="34" charset="0"/>
              </a:rPr>
              <a:t>x(t) is the state at time t. y(t) is the features at time t. </a:t>
            </a:r>
            <a:endParaRPr lang="en-US" altLang="zh-C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8500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330" y="1121869"/>
            <a:ext cx="12192000" cy="5571059"/>
          </a:xfrm>
        </p:spPr>
        <p:txBody>
          <a:bodyPr>
            <a:normAutofit lnSpcReduction="10000"/>
          </a:bodyPr>
          <a:lstStyle/>
          <a:p>
            <a:r>
              <a:rPr lang="en-US" altLang="zh-CN" dirty="0">
                <a:latin typeface="Calibri" panose="020F0502020204030204" pitchFamily="34" charset="0"/>
                <a:cs typeface="Calibri" panose="020F0502020204030204" pitchFamily="34" charset="0"/>
                <a:sym typeface="Wingdings" panose="05000000000000000000" pitchFamily="2" charset="2"/>
              </a:rPr>
              <a:t>HMM-GMM Learning: Baum–Welch algorithm</a:t>
            </a:r>
          </a:p>
          <a:p>
            <a:pPr lvl="1"/>
            <a:r>
              <a:rPr lang="en-US" altLang="zh-CN" dirty="0">
                <a:latin typeface="Calibri" panose="020F0502020204030204" pitchFamily="34" charset="0"/>
                <a:cs typeface="Calibri" panose="020F0502020204030204" pitchFamily="34" charset="0"/>
                <a:sym typeface="Wingdings" panose="05000000000000000000" pitchFamily="2" charset="2"/>
              </a:rPr>
              <a:t>A special case of the expectation-maximization (EM) algorithm. </a:t>
            </a:r>
          </a:p>
          <a:p>
            <a:pPr lvl="1"/>
            <a:r>
              <a:rPr lang="en-US" altLang="zh-CN" dirty="0">
                <a:latin typeface="Calibri" panose="020F0502020204030204" pitchFamily="34" charset="0"/>
                <a:cs typeface="Calibri" panose="020F0502020204030204" pitchFamily="34" charset="0"/>
                <a:sym typeface="Wingdings" panose="05000000000000000000" pitchFamily="2" charset="2"/>
              </a:rPr>
              <a:t>E-step to obtain expected likelihood. The observation likelihood is calculated from GMM.</a:t>
            </a:r>
          </a:p>
          <a:p>
            <a:pPr lvl="2"/>
            <a:r>
              <a:rPr lang="en-US" altLang="zh-CN" dirty="0">
                <a:latin typeface="Calibri" panose="020F0502020204030204" pitchFamily="34" charset="0"/>
                <a:cs typeface="Calibri" panose="020F0502020204030204" pitchFamily="34" charset="0"/>
                <a:sym typeface="Wingdings" panose="05000000000000000000" pitchFamily="2" charset="2"/>
              </a:rPr>
              <a:t>Forward procedure: for each time t, calculate probability of each state at time t plus seeing the current and previous observations. </a:t>
            </a:r>
          </a:p>
          <a:p>
            <a:pPr lvl="2"/>
            <a:r>
              <a:rPr lang="en-US" altLang="zh-CN" dirty="0">
                <a:latin typeface="Calibri" panose="020F0502020204030204" pitchFamily="34" charset="0"/>
                <a:cs typeface="Calibri" panose="020F0502020204030204" pitchFamily="34" charset="0"/>
                <a:sym typeface="Wingdings" panose="05000000000000000000" pitchFamily="2" charset="2"/>
              </a:rPr>
              <a:t>Backward procedure: for each time t, calculate probability of each state at time t plus seeing the future observations.</a:t>
            </a:r>
          </a:p>
          <a:p>
            <a:pPr lvl="1"/>
            <a:r>
              <a:rPr lang="en-US" altLang="zh-CN" dirty="0">
                <a:latin typeface="Calibri" panose="020F0502020204030204" pitchFamily="34" charset="0"/>
                <a:cs typeface="Calibri" panose="020F0502020204030204" pitchFamily="34" charset="0"/>
                <a:sym typeface="Wingdings" panose="05000000000000000000" pitchFamily="2" charset="2"/>
              </a:rPr>
              <a:t>M-step to update parameters to maximize the expected likelihood.</a:t>
            </a:r>
          </a:p>
          <a:p>
            <a:endParaRPr lang="en-US" altLang="zh-CN" sz="2600" dirty="0">
              <a:latin typeface="Calibri" panose="020F0502020204030204" pitchFamily="34" charset="0"/>
              <a:cs typeface="Calibri" panose="020F0502020204030204" pitchFamily="34" charset="0"/>
            </a:endParaRPr>
          </a:p>
          <a:p>
            <a:r>
              <a:rPr lang="en-US" altLang="zh-CN" sz="2600" dirty="0">
                <a:latin typeface="Calibri" panose="020F0502020204030204" pitchFamily="34" charset="0"/>
                <a:cs typeface="Calibri" panose="020F0502020204030204" pitchFamily="34" charset="0"/>
              </a:rPr>
              <a:t>HMM-GMMs has two limitations:</a:t>
            </a:r>
          </a:p>
          <a:p>
            <a:pPr marL="914400" lvl="1" indent="-457200">
              <a:buFont typeface="+mj-lt"/>
              <a:buAutoNum type="arabicPeriod"/>
            </a:pPr>
            <a:r>
              <a:rPr lang="en-US" altLang="zh-CN" sz="2200" dirty="0">
                <a:latin typeface="Calibri" panose="020F0502020204030204" pitchFamily="34" charset="0"/>
                <a:cs typeface="Calibri" panose="020F0502020204030204" pitchFamily="34" charset="0"/>
              </a:rPr>
              <a:t>Feature engineering </a:t>
            </a:r>
            <a:r>
              <a:rPr lang="en-US" altLang="zh-CN" sz="2200" dirty="0">
                <a:latin typeface="Calibri" panose="020F0502020204030204" pitchFamily="34" charset="0"/>
                <a:cs typeface="Calibri" panose="020F0502020204030204" pitchFamily="34" charset="0"/>
                <a:sym typeface="Wingdings" panose="05000000000000000000" pitchFamily="2" charset="2"/>
              </a:rPr>
              <a:t></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ad-hoc, labor-intensive, may not generalize</a:t>
            </a:r>
          </a:p>
          <a:p>
            <a:pPr marL="914400" lvl="1" indent="-457200">
              <a:buFont typeface="+mj-lt"/>
              <a:buAutoNum type="arabicPeriod"/>
            </a:pPr>
            <a:r>
              <a:rPr lang="en-US" altLang="zh-CN" sz="2200" dirty="0">
                <a:latin typeface="Calibri" panose="020F0502020204030204" pitchFamily="34" charset="0"/>
                <a:cs typeface="Calibri" panose="020F0502020204030204" pitchFamily="34" charset="0"/>
              </a:rPr>
              <a:t>Assume mixture Gaussian distribution. </a:t>
            </a:r>
          </a:p>
          <a:p>
            <a:pPr lvl="2"/>
            <a:r>
              <a:rPr lang="en-US" altLang="zh-CN" sz="1900" dirty="0">
                <a:latin typeface="Calibri" panose="020F0502020204030204" pitchFamily="34" charset="0"/>
                <a:cs typeface="Calibri" panose="020F0502020204030204" pitchFamily="34" charset="0"/>
              </a:rPr>
              <a:t>Not a valid assumption when signal snippets increase in dimensionality. </a:t>
            </a:r>
          </a:p>
          <a:p>
            <a:pPr lvl="2"/>
            <a:endParaRPr lang="en-US" altLang="zh-CN" sz="1900" dirty="0">
              <a:latin typeface="Calibri" panose="020F0502020204030204" pitchFamily="34" charset="0"/>
              <a:cs typeface="Calibri" panose="020F0502020204030204" pitchFamily="34" charset="0"/>
            </a:endParaRPr>
          </a:p>
          <a:p>
            <a:r>
              <a:rPr lang="en-US" altLang="zh-CN" sz="2600" dirty="0">
                <a:latin typeface="Calibri" panose="020F0502020204030204" pitchFamily="34" charset="0"/>
                <a:cs typeface="Calibri" panose="020F0502020204030204" pitchFamily="34" charset="0"/>
              </a:rPr>
              <a:t>As deep generative models are good at learning excellent distributions from complicated data, it can tackle these problems.</a:t>
            </a:r>
          </a:p>
          <a:p>
            <a:pPr lvl="1"/>
            <a:endParaRPr lang="en-US" altLang="zh-CN" sz="19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B97FEE54-A28B-430D-8613-4CDA86A8B1F0}" type="slidenum">
              <a:rPr lang="zh-CN" altLang="en-US" smtClean="0"/>
              <a:t>46</a:t>
            </a:fld>
            <a:endParaRPr lang="zh-CN" altLang="en-US" dirty="0"/>
          </a:p>
        </p:txBody>
      </p:sp>
      <p:sp>
        <p:nvSpPr>
          <p:cNvPr id="5" name="Title 1">
            <a:extLst>
              <a:ext uri="{FF2B5EF4-FFF2-40B4-BE49-F238E27FC236}">
                <a16:creationId xmlns:a16="http://schemas.microsoft.com/office/drawing/2014/main" id="{05433741-143F-40F8-8E09-C9261D394C08}"/>
              </a:ext>
            </a:extLst>
          </p:cNvPr>
          <p:cNvSpPr txBox="1">
            <a:spLocks/>
          </p:cNvSpPr>
          <p:nvPr/>
        </p:nvSpPr>
        <p:spPr>
          <a:xfrm>
            <a:off x="174661" y="-125787"/>
            <a:ext cx="120173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Calibri" panose="020F0502020204030204" pitchFamily="34" charset="0"/>
                <a:cs typeface="Calibri" panose="020F0502020204030204" pitchFamily="34" charset="0"/>
              </a:rPr>
              <a:t>Approach2: Treat Signals as Both Sequential and Independent Samples by Involving HMM &amp; GMM</a:t>
            </a:r>
            <a:endParaRPr lang="en-US" sz="3600" dirty="0"/>
          </a:p>
        </p:txBody>
      </p:sp>
    </p:spTree>
    <p:extLst>
      <p:ext uri="{BB962C8B-B14F-4D97-AF65-F5344CB8AC3E}">
        <p14:creationId xmlns:p14="http://schemas.microsoft.com/office/powerpoint/2010/main" val="3688439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A8C15-1266-4407-AE27-DE991AF0B34C}"/>
              </a:ext>
            </a:extLst>
          </p:cNvPr>
          <p:cNvSpPr>
            <a:spLocks noGrp="1"/>
          </p:cNvSpPr>
          <p:nvPr>
            <p:ph type="title"/>
          </p:nvPr>
        </p:nvSpPr>
        <p:spPr>
          <a:xfrm>
            <a:off x="355314" y="12843"/>
            <a:ext cx="10515600" cy="816403"/>
          </a:xfrm>
        </p:spPr>
        <p:txBody>
          <a:bodyPr/>
          <a:lstStyle/>
          <a:p>
            <a:r>
              <a:rPr lang="en-US" altLang="zh-CN" dirty="0">
                <a:latin typeface="Calibri" panose="020F0502020204030204" pitchFamily="34" charset="0"/>
                <a:cs typeface="Calibri" panose="020F0502020204030204" pitchFamily="34" charset="0"/>
              </a:rPr>
              <a:t>Deep Generative Models</a:t>
            </a:r>
            <a:endParaRPr lang="zh-CN" altLang="en-US" dirty="0"/>
          </a:p>
        </p:txBody>
      </p:sp>
      <p:sp>
        <p:nvSpPr>
          <p:cNvPr id="3" name="内容占位符 2">
            <a:extLst>
              <a:ext uri="{FF2B5EF4-FFF2-40B4-BE49-F238E27FC236}">
                <a16:creationId xmlns:a16="http://schemas.microsoft.com/office/drawing/2014/main" id="{991FB7FE-1A1D-4C4E-92FD-ED3A4F7C6EA3}"/>
              </a:ext>
            </a:extLst>
          </p:cNvPr>
          <p:cNvSpPr>
            <a:spLocks noGrp="1"/>
          </p:cNvSpPr>
          <p:nvPr>
            <p:ph idx="1"/>
          </p:nvPr>
        </p:nvSpPr>
        <p:spPr>
          <a:xfrm>
            <a:off x="126715" y="829246"/>
            <a:ext cx="11938570" cy="5892230"/>
          </a:xfrm>
        </p:spPr>
        <p:txBody>
          <a:bodyPr>
            <a:normAutofit/>
          </a:bodyPr>
          <a:lstStyle/>
          <a:p>
            <a:r>
              <a:rPr lang="en-US" altLang="zh-CN" sz="2400" dirty="0">
                <a:latin typeface="Calibri" panose="020F0502020204030204" pitchFamily="34" charset="0"/>
                <a:cs typeface="Calibri" panose="020F0502020204030204" pitchFamily="34" charset="0"/>
              </a:rPr>
              <a:t>Deep generative models obtain the joint probability of a sample and a label (i.e., p(</a:t>
            </a:r>
            <a:r>
              <a:rPr lang="en-US" altLang="zh-CN" sz="2400" dirty="0" err="1">
                <a:latin typeface="Calibri" panose="020F0502020204030204" pitchFamily="34" charset="0"/>
                <a:cs typeface="Calibri" panose="020F0502020204030204" pitchFamily="34" charset="0"/>
              </a:rPr>
              <a:t>x,y</a:t>
            </a:r>
            <a:r>
              <a:rPr lang="en-US" altLang="zh-CN" sz="2400" dirty="0">
                <a:latin typeface="Calibri" panose="020F0502020204030204" pitchFamily="34" charset="0"/>
                <a:cs typeface="Calibri" panose="020F0502020204030204" pitchFamily="34" charset="0"/>
              </a:rPr>
              <a:t>)). This enables us to calculate the likelihood of sample given an label (i.e., p(</a:t>
            </a:r>
            <a:r>
              <a:rPr lang="en-US" altLang="zh-CN" sz="2400" dirty="0" err="1">
                <a:latin typeface="Calibri" panose="020F0502020204030204" pitchFamily="34" charset="0"/>
                <a:cs typeface="Calibri" panose="020F0502020204030204" pitchFamily="34" charset="0"/>
              </a:rPr>
              <a:t>x|y</a:t>
            </a:r>
            <a:r>
              <a:rPr lang="en-US" altLang="zh-CN" sz="2400" dirty="0">
                <a:latin typeface="Calibri" panose="020F0502020204030204" pitchFamily="34" charset="0"/>
                <a:cs typeface="Calibri" panose="020F0502020204030204" pitchFamily="34" charset="0"/>
              </a:rPr>
              <a:t>)).</a:t>
            </a:r>
          </a:p>
          <a:p>
            <a:pPr lvl="1"/>
            <a:r>
              <a:rPr lang="en-US" altLang="zh-CN" sz="1800" dirty="0">
                <a:latin typeface="Calibri" panose="020F0502020204030204" pitchFamily="34" charset="0"/>
                <a:cs typeface="Calibri" panose="020F0502020204030204" pitchFamily="34" charset="0"/>
              </a:rPr>
              <a:t>Analogous to the calculation of observation likelihood given the state, which is necessary for HMM learning and inference.</a:t>
            </a:r>
          </a:p>
          <a:p>
            <a:pPr marL="457200" lvl="1" indent="0">
              <a:buNone/>
            </a:pPr>
            <a:endParaRPr lang="en-US" altLang="zh-CN" sz="1800" dirty="0">
              <a:latin typeface="Calibri" panose="020F0502020204030204" pitchFamily="34" charset="0"/>
              <a:cs typeface="Calibri" panose="020F0502020204030204" pitchFamily="34" charset="0"/>
            </a:endParaRPr>
          </a:p>
          <a:p>
            <a:r>
              <a:rPr lang="en-US" altLang="zh-CN" sz="2400" dirty="0">
                <a:latin typeface="Calibri" panose="020F0502020204030204" pitchFamily="34" charset="0"/>
                <a:cs typeface="Calibri" panose="020F0502020204030204" pitchFamily="34" charset="0"/>
              </a:rPr>
              <a:t>Therefore, we choose deep generative models in this research.</a:t>
            </a:r>
          </a:p>
          <a:p>
            <a:endParaRPr lang="en-US" altLang="zh-CN" sz="2400" dirty="0">
              <a:latin typeface="Calibri" panose="020F0502020204030204" pitchFamily="34" charset="0"/>
              <a:cs typeface="Calibri" panose="020F0502020204030204" pitchFamily="34" charset="0"/>
            </a:endParaRPr>
          </a:p>
          <a:p>
            <a:r>
              <a:rPr lang="en-US" altLang="zh-CN" sz="2400" dirty="0">
                <a:latin typeface="Calibri" panose="020F0502020204030204" pitchFamily="34" charset="0"/>
                <a:cs typeface="Calibri" panose="020F0502020204030204" pitchFamily="34" charset="0"/>
              </a:rPr>
              <a:t>Common deep generative models include </a:t>
            </a:r>
            <a:r>
              <a:rPr lang="en-US" altLang="zh-CN" sz="2400" dirty="0" err="1">
                <a:latin typeface="Calibri" panose="020F0502020204030204" pitchFamily="34" charset="0"/>
                <a:cs typeface="Calibri" panose="020F0502020204030204" pitchFamily="34" charset="0"/>
              </a:rPr>
              <a:t>variational</a:t>
            </a:r>
            <a:r>
              <a:rPr lang="en-US" altLang="zh-CN" sz="2400" dirty="0">
                <a:latin typeface="Calibri" panose="020F0502020204030204" pitchFamily="34" charset="0"/>
                <a:cs typeface="Calibri" panose="020F0502020204030204" pitchFamily="34" charset="0"/>
              </a:rPr>
              <a:t> autoencoders (VAEs) and generative adversarial networks (GANs).</a:t>
            </a:r>
          </a:p>
          <a:p>
            <a:pPr lvl="3"/>
            <a:endParaRPr lang="en-US" altLang="zh-CN" sz="1400" dirty="0">
              <a:latin typeface="Calibri" panose="020F0502020204030204" pitchFamily="34" charset="0"/>
              <a:cs typeface="Calibri" panose="020F0502020204030204" pitchFamily="34" charset="0"/>
            </a:endParaRPr>
          </a:p>
          <a:p>
            <a:r>
              <a:rPr lang="en-US" altLang="zh-CN" sz="2400" dirty="0">
                <a:latin typeface="Calibri" panose="020F0502020204030204" pitchFamily="34" charset="0"/>
                <a:cs typeface="Calibri" panose="020F0502020204030204" pitchFamily="34" charset="0"/>
              </a:rPr>
              <a:t>GANs have several advantages over VAEs:</a:t>
            </a:r>
          </a:p>
          <a:p>
            <a:pPr lvl="1"/>
            <a:r>
              <a:rPr lang="en-US" altLang="zh-CN" sz="1800" dirty="0">
                <a:latin typeface="Calibri" panose="020F0502020204030204" pitchFamily="34" charset="0"/>
                <a:cs typeface="Calibri" panose="020F0502020204030204" pitchFamily="34" charset="0"/>
              </a:rPr>
              <a:t>GANs lead to the exact data distribution with infinite data and a large model, while VAEs may not lead to the exact data distribution even with infinite data and a large model. (Goodfellow, 2016)</a:t>
            </a:r>
            <a:endParaRPr lang="en-US" altLang="zh-CN" sz="1800" dirty="0">
              <a:solidFill>
                <a:srgbClr val="FF0000"/>
              </a:solidFill>
              <a:latin typeface="Calibri" panose="020F0502020204030204" pitchFamily="34" charset="0"/>
              <a:cs typeface="Calibri" panose="020F0502020204030204" pitchFamily="34" charset="0"/>
            </a:endParaRPr>
          </a:p>
          <a:p>
            <a:pPr lvl="1"/>
            <a:r>
              <a:rPr lang="en-US" altLang="zh-CN" sz="1800" dirty="0">
                <a:latin typeface="Calibri" panose="020F0502020204030204" pitchFamily="34" charset="0"/>
                <a:cs typeface="Calibri" panose="020F0502020204030204" pitchFamily="34" charset="0"/>
              </a:rPr>
              <a:t>GANs tend to generate better samples than the other deep learning models </a:t>
            </a:r>
          </a:p>
          <a:p>
            <a:pPr lvl="1"/>
            <a:endParaRPr lang="en-US" altLang="zh-CN" sz="1800"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Therefore, we focus on GANs in this research.</a:t>
            </a:r>
          </a:p>
        </p:txBody>
      </p:sp>
      <p:sp>
        <p:nvSpPr>
          <p:cNvPr id="4" name="灯片编号占位符 3">
            <a:extLst>
              <a:ext uri="{FF2B5EF4-FFF2-40B4-BE49-F238E27FC236}">
                <a16:creationId xmlns:a16="http://schemas.microsoft.com/office/drawing/2014/main" id="{23103EF5-EDD8-4CEE-B632-0765166EEC4D}"/>
              </a:ext>
            </a:extLst>
          </p:cNvPr>
          <p:cNvSpPr>
            <a:spLocks noGrp="1"/>
          </p:cNvSpPr>
          <p:nvPr>
            <p:ph type="sldNum" sz="quarter" idx="12"/>
          </p:nvPr>
        </p:nvSpPr>
        <p:spPr/>
        <p:txBody>
          <a:bodyPr/>
          <a:lstStyle/>
          <a:p>
            <a:fld id="{B97FEE54-A28B-430D-8613-4CDA86A8B1F0}" type="slidenum">
              <a:rPr lang="zh-CN" altLang="en-US" smtClean="0"/>
              <a:t>47</a:t>
            </a:fld>
            <a:endParaRPr lang="zh-CN" altLang="en-US" dirty="0"/>
          </a:p>
        </p:txBody>
      </p:sp>
    </p:spTree>
    <p:extLst>
      <p:ext uri="{BB962C8B-B14F-4D97-AF65-F5344CB8AC3E}">
        <p14:creationId xmlns:p14="http://schemas.microsoft.com/office/powerpoint/2010/main" val="1844258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03861-BA8C-4B1E-A749-8FD8235D97A8}"/>
              </a:ext>
            </a:extLst>
          </p:cNvPr>
          <p:cNvSpPr>
            <a:spLocks noGrp="1"/>
          </p:cNvSpPr>
          <p:nvPr>
            <p:ph type="title"/>
          </p:nvPr>
        </p:nvSpPr>
        <p:spPr>
          <a:xfrm>
            <a:off x="838200" y="365125"/>
            <a:ext cx="10096893" cy="1325563"/>
          </a:xfrm>
        </p:spPr>
        <p:txBody>
          <a:bodyPr>
            <a:normAutofit fontScale="90000"/>
          </a:bodyPr>
          <a:lstStyle/>
          <a:p>
            <a:r>
              <a:rPr lang="en-US" altLang="zh-CN" dirty="0">
                <a:latin typeface="Calibri" panose="020F0502020204030204" pitchFamily="34" charset="0"/>
                <a:cs typeface="Calibri" panose="020F0502020204030204" pitchFamily="34" charset="0"/>
              </a:rPr>
              <a:t>Literature Review – Likelihood Calculation Methods for Generative Adversarial Networks</a:t>
            </a:r>
            <a:endParaRPr lang="zh-CN" altLang="en-US" dirty="0"/>
          </a:p>
        </p:txBody>
      </p:sp>
      <p:sp>
        <p:nvSpPr>
          <p:cNvPr id="3" name="内容占位符 2">
            <a:extLst>
              <a:ext uri="{FF2B5EF4-FFF2-40B4-BE49-F238E27FC236}">
                <a16:creationId xmlns:a16="http://schemas.microsoft.com/office/drawing/2014/main" id="{AD35391E-2F2C-4753-9430-88E66F9382E7}"/>
              </a:ext>
            </a:extLst>
          </p:cNvPr>
          <p:cNvSpPr>
            <a:spLocks noGrp="1"/>
          </p:cNvSpPr>
          <p:nvPr>
            <p:ph idx="1"/>
          </p:nvPr>
        </p:nvSpPr>
        <p:spPr>
          <a:xfrm>
            <a:off x="770021" y="1825625"/>
            <a:ext cx="10895798" cy="4667250"/>
          </a:xfrm>
        </p:spPr>
        <p:txBody>
          <a:bodyPr>
            <a:normAutofit/>
          </a:bodyPr>
          <a:lstStyle/>
          <a:p>
            <a:r>
              <a:rPr lang="en-US" altLang="zh-CN" sz="2200" dirty="0">
                <a:latin typeface="Calibri" panose="020F0502020204030204" pitchFamily="34" charset="0"/>
                <a:cs typeface="Calibri" panose="020F0502020204030204" pitchFamily="34" charset="0"/>
              </a:rPr>
              <a:t>While the GANs’ generative networks can address prevailing limitations of GMMs, they cannot directly replace GMMs in HMMs:</a:t>
            </a:r>
          </a:p>
          <a:p>
            <a:pPr lvl="1"/>
            <a:r>
              <a:rPr lang="en-US" altLang="zh-CN" sz="1900" dirty="0">
                <a:latin typeface="Calibri" panose="020F0502020204030204" pitchFamily="34" charset="0"/>
                <a:cs typeface="Calibri" panose="020F0502020204030204" pitchFamily="34" charset="0"/>
              </a:rPr>
              <a:t>GANs lack an explicit probability distribution. Computing the exact likelihood is intractable.</a:t>
            </a:r>
          </a:p>
          <a:p>
            <a:pPr lvl="1"/>
            <a:r>
              <a:rPr lang="en-US" altLang="zh-CN" sz="1900" dirty="0">
                <a:latin typeface="Calibri" panose="020F0502020204030204" pitchFamily="34" charset="0"/>
                <a:cs typeface="Calibri" panose="020F0502020204030204" pitchFamily="34" charset="0"/>
              </a:rPr>
              <a:t>Observation likelihood values are required by the conventional Baum-Welch algorithm for HMM learning (i.e., the forward and backward procedures rely on observation likelihood values).</a:t>
            </a:r>
          </a:p>
          <a:p>
            <a:pPr lvl="1"/>
            <a:endParaRPr lang="en-US" altLang="zh-CN" sz="1800" dirty="0">
              <a:latin typeface="Calibri" panose="020F0502020204030204" pitchFamily="34" charset="0"/>
              <a:cs typeface="Calibri" panose="020F0502020204030204" pitchFamily="34" charset="0"/>
            </a:endParaRPr>
          </a:p>
          <a:p>
            <a:r>
              <a:rPr lang="en-US" altLang="zh-CN" sz="2200" dirty="0">
                <a:latin typeface="Calibri" panose="020F0502020204030204" pitchFamily="34" charset="0"/>
                <a:cs typeface="Calibri" panose="020F0502020204030204" pitchFamily="34" charset="0"/>
              </a:rPr>
              <a:t>These limitations necessitate an approximation algorithm to obtain observation likelihoods.</a:t>
            </a:r>
          </a:p>
          <a:p>
            <a:pPr lvl="1"/>
            <a:endParaRPr lang="en-US" altLang="zh-CN" sz="1900" dirty="0">
              <a:latin typeface="Calibri" panose="020F0502020204030204" pitchFamily="34" charset="0"/>
              <a:cs typeface="Calibri" panose="020F0502020204030204" pitchFamily="34" charset="0"/>
            </a:endParaRPr>
          </a:p>
          <a:p>
            <a:r>
              <a:rPr lang="en-US" altLang="zh-CN" sz="2200" dirty="0">
                <a:latin typeface="Calibri" panose="020F0502020204030204" pitchFamily="34" charset="0"/>
                <a:cs typeface="Calibri" panose="020F0502020204030204" pitchFamily="34" charset="0"/>
              </a:rPr>
              <a:t>Two prevailing methods can approximate likelihoods for GANs: </a:t>
            </a:r>
            <a:r>
              <a:rPr lang="de-DE" altLang="zh-CN" sz="2200" dirty="0">
                <a:latin typeface="Calibri" panose="020F0502020204030204" pitchFamily="34" charset="0"/>
                <a:cs typeface="Calibri" panose="020F0502020204030204" pitchFamily="34" charset="0"/>
              </a:rPr>
              <a:t>Kernel Density Estimator (KDE) (Parzen, 1962) and </a:t>
            </a:r>
            <a:r>
              <a:rPr lang="en-US" altLang="zh-CN" sz="2200" dirty="0">
                <a:latin typeface="Calibri" panose="020F0502020204030204" pitchFamily="34" charset="0"/>
                <a:cs typeface="Calibri" panose="020F0502020204030204" pitchFamily="34" charset="0"/>
              </a:rPr>
              <a:t>Annealed Importance Sampling (AIS) (Neal, 2001)</a:t>
            </a:r>
          </a:p>
          <a:p>
            <a:pPr lvl="1"/>
            <a:r>
              <a:rPr lang="en-US" altLang="zh-CN" sz="1800" dirty="0">
                <a:latin typeface="Calibri" panose="020F0502020204030204" pitchFamily="34" charset="0"/>
                <a:cs typeface="Calibri" panose="020F0502020204030204" pitchFamily="34" charset="0"/>
              </a:rPr>
              <a:t>Recent work notes AIS is preferred, as KDE is inaccurate with high-dimensional data (Wu et al., 2017).</a:t>
            </a:r>
          </a:p>
          <a:p>
            <a:pPr lvl="1"/>
            <a:r>
              <a:rPr lang="en-US" altLang="zh-CN" sz="1800" dirty="0">
                <a:latin typeface="Calibri" panose="020F0502020204030204" pitchFamily="34" charset="0"/>
                <a:cs typeface="Calibri" panose="020F0502020204030204" pitchFamily="34" charset="0"/>
              </a:rPr>
              <a:t>AIS is much more accurate than KDE (two orders of magnitude) (Wu et al., 2017)</a:t>
            </a:r>
          </a:p>
        </p:txBody>
      </p:sp>
      <p:sp>
        <p:nvSpPr>
          <p:cNvPr id="4" name="灯片编号占位符 3">
            <a:extLst>
              <a:ext uri="{FF2B5EF4-FFF2-40B4-BE49-F238E27FC236}">
                <a16:creationId xmlns:a16="http://schemas.microsoft.com/office/drawing/2014/main" id="{B14D5FDE-D656-4087-80CB-FD0BB889BAEA}"/>
              </a:ext>
            </a:extLst>
          </p:cNvPr>
          <p:cNvSpPr>
            <a:spLocks noGrp="1"/>
          </p:cNvSpPr>
          <p:nvPr>
            <p:ph type="sldNum" sz="quarter" idx="12"/>
          </p:nvPr>
        </p:nvSpPr>
        <p:spPr/>
        <p:txBody>
          <a:bodyPr/>
          <a:lstStyle/>
          <a:p>
            <a:fld id="{B97FEE54-A28B-430D-8613-4CDA86A8B1F0}" type="slidenum">
              <a:rPr lang="zh-CN" altLang="en-US" smtClean="0"/>
              <a:t>48</a:t>
            </a:fld>
            <a:endParaRPr lang="zh-CN" altLang="en-US"/>
          </a:p>
        </p:txBody>
      </p:sp>
    </p:spTree>
    <p:extLst>
      <p:ext uri="{BB962C8B-B14F-4D97-AF65-F5344CB8AC3E}">
        <p14:creationId xmlns:p14="http://schemas.microsoft.com/office/powerpoint/2010/main" val="765687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Research Gaps and Questions</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38200" y="1610140"/>
            <a:ext cx="10786450" cy="4677538"/>
          </a:xfrm>
        </p:spPr>
        <p:txBody>
          <a:bodyPr>
            <a:normAutofit fontScale="92500" lnSpcReduction="20000"/>
          </a:bodyPr>
          <a:lstStyle/>
          <a:p>
            <a:r>
              <a:rPr lang="en-US" dirty="0">
                <a:latin typeface="Calibri" panose="020F0502020204030204" pitchFamily="34" charset="0"/>
                <a:cs typeface="Calibri" panose="020F0502020204030204" pitchFamily="34" charset="0"/>
              </a:rPr>
              <a:t>We identified several domain and methodological gaps within extant literature. </a:t>
            </a:r>
          </a:p>
          <a:p>
            <a:pPr lvl="1"/>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Domain: </a:t>
            </a:r>
            <a:r>
              <a:rPr lang="en-US" dirty="0">
                <a:latin typeface="Calibri" panose="020F0502020204030204" pitchFamily="34" charset="0"/>
                <a:cs typeface="Calibri" panose="020F0502020204030204" pitchFamily="34" charset="0"/>
              </a:rPr>
              <a:t>Current approaches for fall risk assessment have several key drawbacks. </a:t>
            </a:r>
          </a:p>
          <a:p>
            <a:pPr lvl="1"/>
            <a:r>
              <a:rPr lang="en-US" altLang="zh-CN" b="1" dirty="0">
                <a:latin typeface="Calibri" panose="020F0502020204030204" pitchFamily="34" charset="0"/>
                <a:cs typeface="Calibri" panose="020F0502020204030204" pitchFamily="34" charset="0"/>
              </a:rPr>
              <a:t>Independent samples:</a:t>
            </a:r>
            <a:r>
              <a:rPr lang="en-US" altLang="zh-CN" dirty="0">
                <a:latin typeface="Calibri" panose="020F0502020204030204" pitchFamily="34" charset="0"/>
                <a:cs typeface="Calibri" panose="020F0502020204030204" pitchFamily="34" charset="0"/>
              </a:rPr>
              <a:t> missing sequential (state transition) information</a:t>
            </a:r>
          </a:p>
          <a:p>
            <a:pPr lvl="1"/>
            <a:r>
              <a:rPr lang="en-US" altLang="zh-CN" b="1" dirty="0">
                <a:latin typeface="Calibri" panose="020F0502020204030204" pitchFamily="34" charset="0"/>
                <a:cs typeface="Calibri" panose="020F0502020204030204" pitchFamily="34" charset="0"/>
              </a:rPr>
              <a:t>Sequential samples:</a:t>
            </a:r>
            <a:r>
              <a:rPr lang="en-US" altLang="zh-CN" dirty="0">
                <a:latin typeface="Calibri" panose="020F0502020204030204" pitchFamily="34" charset="0"/>
                <a:cs typeface="Calibri" panose="020F0502020204030204" pitchFamily="34" charset="0"/>
              </a:rPr>
              <a:t> feature engineering (ad-hoc, not generalizable) and GMM.</a:t>
            </a:r>
          </a:p>
          <a:p>
            <a:pPr lvl="1"/>
            <a:endParaRPr lang="en-US" altLang="zh-CN"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Methodological: </a:t>
            </a:r>
          </a:p>
          <a:p>
            <a:pPr lvl="1"/>
            <a:r>
              <a:rPr lang="en-US" dirty="0">
                <a:latin typeface="Calibri" panose="020F0502020204030204" pitchFamily="34" charset="0"/>
                <a:cs typeface="Calibri" panose="020F0502020204030204" pitchFamily="34" charset="0"/>
              </a:rPr>
              <a:t>HMMs typically use GMMs to calculate observation likelihoods.</a:t>
            </a:r>
          </a:p>
          <a:p>
            <a:pPr lvl="2"/>
            <a:r>
              <a:rPr lang="en-US" altLang="zh-CN" dirty="0">
                <a:latin typeface="Calibri" panose="020F0502020204030204" pitchFamily="34" charset="0"/>
                <a:cs typeface="Calibri" panose="020F0502020204030204" pitchFamily="34" charset="0"/>
              </a:rPr>
              <a:t>However, the mixture Gaussian assumption is not valid in some cases. </a:t>
            </a:r>
          </a:p>
          <a:p>
            <a:pPr lvl="1"/>
            <a:r>
              <a:rPr lang="en-US" dirty="0">
                <a:latin typeface="Calibri" panose="020F0502020204030204" pitchFamily="34" charset="0"/>
                <a:cs typeface="Calibri" panose="020F0502020204030204" pitchFamily="34" charset="0"/>
              </a:rPr>
              <a:t>GANs learn distributions (Gaussian or otherwise) without feature engineering, but their likelihood is </a:t>
            </a:r>
            <a:r>
              <a:rPr lang="en-US" altLang="zh-CN" dirty="0">
                <a:latin typeface="Calibri" panose="020F0502020204030204" pitchFamily="34" charset="0"/>
                <a:cs typeface="Calibri" panose="020F0502020204030204" pitchFamily="34" charset="0"/>
              </a:rPr>
              <a:t>intractable</a:t>
            </a:r>
            <a:r>
              <a:rPr lang="en-US" dirty="0">
                <a:latin typeface="Calibri" panose="020F0502020204030204" pitchFamily="34" charset="0"/>
                <a:cs typeface="Calibri" panose="020F0502020204030204" pitchFamily="34" charset="0"/>
              </a:rPr>
              <a:t> (required by the Baum-Welch HMM training algorithm).</a:t>
            </a:r>
          </a:p>
          <a:p>
            <a:pPr lvl="2"/>
            <a:r>
              <a:rPr lang="en-US" dirty="0">
                <a:latin typeface="Calibri" panose="020F0502020204030204" pitchFamily="34" charset="0"/>
                <a:cs typeface="Calibri" panose="020F0502020204030204" pitchFamily="34" charset="0"/>
              </a:rPr>
              <a:t>AIS can approximate observation likelihoods for GAN</a:t>
            </a:r>
            <a:r>
              <a:rPr lang="en-US" altLang="zh-CN" dirty="0">
                <a:latin typeface="Calibri" panose="020F0502020204030204" pitchFamily="34" charset="0"/>
                <a:cs typeface="Calibri" panose="020F0502020204030204" pitchFamily="34" charset="0"/>
              </a:rPr>
              <a:t>s, but we are unaware of any approaches integrating this technique into an HMM.</a:t>
            </a: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E81B1545-7947-49C3-90B7-0E522D8BDDB4}" type="slidenum">
              <a:rPr lang="en-US" smtClean="0"/>
              <a:t>49</a:t>
            </a:fld>
            <a:endParaRPr lang="en-US"/>
          </a:p>
        </p:txBody>
      </p:sp>
    </p:spTree>
    <p:extLst>
      <p:ext uri="{BB962C8B-B14F-4D97-AF65-F5344CB8AC3E}">
        <p14:creationId xmlns:p14="http://schemas.microsoft.com/office/powerpoint/2010/main" val="373902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Generative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a:t>Generative models discover patterns from the data by modeling the data generating distribution, a probabilistic model of the data generating process that includes latent variables capturing the </a:t>
                </a:r>
                <a:r>
                  <a:rPr lang="en-US" dirty="0" err="1"/>
                  <a:t>unobservables</a:t>
                </a:r>
                <a:r>
                  <a:rPr lang="en-US" dirty="0"/>
                  <a:t>.</a:t>
                </a:r>
              </a:p>
              <a:p>
                <a:pPr lvl="1">
                  <a:lnSpc>
                    <a:spcPct val="120000"/>
                  </a:lnSpc>
                </a:pPr>
                <a:r>
                  <a:rPr lang="en-US" dirty="0"/>
                  <a:t>For example, in latent </a:t>
                </a:r>
                <a:r>
                  <a:rPr lang="en-US" dirty="0" err="1"/>
                  <a:t>Dirichlet</a:t>
                </a:r>
                <a:r>
                  <a:rPr lang="en-US" dirty="0"/>
                  <a:t> allocation (</a:t>
                </a:r>
                <a:r>
                  <a:rPr lang="en-US" dirty="0" err="1"/>
                  <a:t>Blei</a:t>
                </a:r>
                <a:r>
                  <a:rPr lang="en-US" dirty="0"/>
                  <a:t> et al. 2003), the joint distribution of documents and topics is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𝜷</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𝒛</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𝜷</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𝜽</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𝒛</m:t>
                        </m:r>
                      </m:e>
                      <m:e>
                        <m:r>
                          <a:rPr lang="en-US" b="1" i="1">
                            <a:latin typeface="Cambria Math" panose="02040503050406030204" pitchFamily="18" charset="0"/>
                            <a:ea typeface="Cambria Math" panose="02040503050406030204" pitchFamily="18" charset="0"/>
                          </a:rPr>
                          <m:t>𝜽</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𝜷</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𝒛</m:t>
                    </m:r>
                    <m:r>
                      <a:rPr lang="en-US" b="0" i="1" smtClean="0">
                        <a:latin typeface="Cambria Math" panose="02040503050406030204" pitchFamily="18" charset="0"/>
                      </a:rPr>
                      <m:t>)</m:t>
                    </m:r>
                  </m:oMath>
                </a14:m>
                <a:r>
                  <a:rPr lang="en-US" dirty="0"/>
                  <a:t>, where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dirty="0"/>
                  <a:t> are latent topics,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r>
                  <a:rPr lang="en-US" dirty="0"/>
                  <a:t> are document-level topic proportion (also latent), </a:t>
                </a:r>
                <a14:m>
                  <m:oMath xmlns:m="http://schemas.openxmlformats.org/officeDocument/2006/math">
                    <m:r>
                      <a:rPr lang="en-US" b="1" i="1">
                        <a:latin typeface="Cambria Math" panose="02040503050406030204" pitchFamily="18" charset="0"/>
                        <a:ea typeface="Cambria Math" panose="02040503050406030204" pitchFamily="18" charset="0"/>
                      </a:rPr>
                      <m:t>𝒛</m:t>
                    </m:r>
                  </m:oMath>
                </a14:m>
                <a:r>
                  <a:rPr lang="en-US" dirty="0"/>
                  <a:t> are word-level latent topic, and </a:t>
                </a:r>
                <a14:m>
                  <m:oMath xmlns:m="http://schemas.openxmlformats.org/officeDocument/2006/math">
                    <m:r>
                      <a:rPr lang="en-US" b="1" i="1">
                        <a:latin typeface="Cambria Math" panose="02040503050406030204" pitchFamily="18" charset="0"/>
                      </a:rPr>
                      <m:t>𝒘</m:t>
                    </m:r>
                  </m:oMath>
                </a14:m>
                <a:r>
                  <a:rPr lang="en-US" dirty="0"/>
                  <a:t> are observed words.</a:t>
                </a:r>
              </a:p>
              <a:p>
                <a:pPr lvl="1">
                  <a:lnSpc>
                    <a:spcPct val="120000"/>
                  </a:lnSpc>
                </a:pPr>
                <a:r>
                  <a:rPr lang="en-US" dirty="0"/>
                  <a:t>The inference of new document likelihood </a:t>
                </a:r>
                <a14:m>
                  <m:oMath xmlns:m="http://schemas.openxmlformats.org/officeDocument/2006/math">
                    <m:r>
                      <a:rPr lang="en-US" i="1">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oMath>
                </a14:m>
                <a:r>
                  <a:rPr lang="en-US" dirty="0"/>
                  <a:t> and posteriors such as topics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𝜷</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a14:m>
                <a:r>
                  <a:rPr lang="en-US" dirty="0"/>
                  <a:t> and topic proportions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a14:m>
                <a:r>
                  <a:rPr lang="en-US" dirty="0"/>
                  <a:t> often uses </a:t>
                </a:r>
                <a:r>
                  <a:rPr lang="en-US" i="1" dirty="0"/>
                  <a:t>sampling</a:t>
                </a:r>
                <a:r>
                  <a:rPr lang="en-US" dirty="0"/>
                  <a:t>-based methods or </a:t>
                </a:r>
                <a:r>
                  <a:rPr lang="en-US" i="1" dirty="0" err="1"/>
                  <a:t>variational</a:t>
                </a:r>
                <a:r>
                  <a:rPr lang="en-US" dirty="0"/>
                  <a:t> methods.</a:t>
                </a:r>
              </a:p>
              <a:p>
                <a:pPr lvl="1"/>
                <a:endParaRPr lang="en-US" dirty="0"/>
              </a:p>
              <a:p>
                <a:r>
                  <a:rPr lang="en-US" dirty="0"/>
                  <a:t>Such generative models often face the tradeoffs between model complexity and computational efficiency.</a:t>
                </a:r>
              </a:p>
              <a:p>
                <a:pPr lvl="1"/>
                <a:r>
                  <a:rPr lang="en-US" dirty="0"/>
                  <a:t>S</a:t>
                </a:r>
                <a:r>
                  <a:rPr lang="en-US" i="1" dirty="0"/>
                  <a:t>ampling</a:t>
                </a:r>
                <a:r>
                  <a:rPr lang="en-US" dirty="0"/>
                  <a:t>-based methods: the more latent variables are involved in the data generating distribution, the more iterations are needed.</a:t>
                </a:r>
              </a:p>
              <a:p>
                <a:pPr lvl="1"/>
                <a:r>
                  <a:rPr lang="en-US" i="1" dirty="0" err="1"/>
                  <a:t>Variational</a:t>
                </a:r>
                <a:r>
                  <a:rPr lang="en-US" dirty="0"/>
                  <a:t> methods:  the more latent variables are involved, the less reliable the </a:t>
                </a:r>
                <a:r>
                  <a:rPr lang="en-US" dirty="0" err="1"/>
                  <a:t>variational</a:t>
                </a:r>
                <a:r>
                  <a:rPr lang="en-US" dirty="0"/>
                  <a:t> approximation becomes. </a:t>
                </a:r>
              </a:p>
              <a:p>
                <a:pPr lvl="1"/>
                <a:r>
                  <a:rPr lang="en-US" dirty="0"/>
                  <a:t>In many cases, simplifying assumptions have to be made to the data generating process, as a compromise, to avoid intractable joint distributions.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2521" r="-4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E956BBE-3D31-4B0A-BF98-054C39F2604A}" type="slidenum">
              <a:rPr lang="en-US" smtClean="0"/>
              <a:t>5</a:t>
            </a:fld>
            <a:endParaRPr lang="en-US"/>
          </a:p>
        </p:txBody>
      </p:sp>
    </p:spTree>
    <p:extLst>
      <p:ext uri="{BB962C8B-B14F-4D97-AF65-F5344CB8AC3E}">
        <p14:creationId xmlns:p14="http://schemas.microsoft.com/office/powerpoint/2010/main" val="1966999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Research Gaps and Questions</a:t>
            </a:r>
          </a:p>
        </p:txBody>
      </p:sp>
      <p:sp>
        <p:nvSpPr>
          <p:cNvPr id="3" name="Content Placeholder 2"/>
          <p:cNvSpPr>
            <a:spLocks noGrp="1"/>
          </p:cNvSpPr>
          <p:nvPr>
            <p:ph idx="1"/>
          </p:nvPr>
        </p:nvSpPr>
        <p:spPr>
          <a:xfrm>
            <a:off x="838200" y="1753500"/>
            <a:ext cx="10515600" cy="4602849"/>
          </a:xfrm>
        </p:spPr>
        <p:txBody>
          <a:bodyPr>
            <a:normAutofit/>
          </a:bodyPr>
          <a:lstStyle/>
          <a:p>
            <a:r>
              <a:rPr lang="en-US" dirty="0">
                <a:latin typeface="Calibri" panose="020F0502020204030204" pitchFamily="34" charset="0"/>
                <a:cs typeface="Calibri" panose="020F0502020204030204" pitchFamily="34" charset="0"/>
              </a:rPr>
              <a:t>These gaps motivate the following research questions:</a:t>
            </a:r>
          </a:p>
          <a:p>
            <a:pPr lvl="1"/>
            <a:r>
              <a:rPr lang="en-US" altLang="zh-CN" sz="2000" b="1" dirty="0">
                <a:latin typeface="Calibri" panose="020F0502020204030204" pitchFamily="34" charset="0"/>
                <a:cs typeface="Calibri" panose="020F0502020204030204" pitchFamily="34" charset="0"/>
              </a:rPr>
              <a:t>Question 1:</a:t>
            </a:r>
            <a:r>
              <a:rPr lang="en-US" altLang="zh-CN" sz="2000" dirty="0">
                <a:latin typeface="Calibri" panose="020F0502020204030204" pitchFamily="34" charset="0"/>
                <a:cs typeface="Calibri" panose="020F0502020204030204" pitchFamily="34" charset="0"/>
              </a:rPr>
              <a:t> How can HMM’s GMM be replaced with a GAN such that both independent and sequential information can be captured from varying data distributions without manual feature engineering?</a:t>
            </a:r>
          </a:p>
          <a:p>
            <a:pPr lvl="1"/>
            <a:endParaRPr lang="en-US" altLang="zh-CN" sz="2000" dirty="0">
              <a:latin typeface="Calibri" panose="020F0502020204030204" pitchFamily="34" charset="0"/>
              <a:cs typeface="Calibri" panose="020F0502020204030204" pitchFamily="34" charset="0"/>
            </a:endParaRPr>
          </a:p>
          <a:p>
            <a:pPr lvl="1"/>
            <a:r>
              <a:rPr lang="en-US" altLang="zh-CN" sz="2000" b="1" dirty="0">
                <a:latin typeface="Calibri" panose="020F0502020204030204" pitchFamily="34" charset="0"/>
                <a:cs typeface="Calibri" panose="020F0502020204030204" pitchFamily="34" charset="0"/>
              </a:rPr>
              <a:t>Question 2:</a:t>
            </a:r>
            <a:r>
              <a:rPr lang="en-US" altLang="zh-CN" sz="2000" dirty="0">
                <a:latin typeface="Calibri" panose="020F0502020204030204" pitchFamily="34" charset="0"/>
                <a:cs typeface="Calibri" panose="020F0502020204030204" pitchFamily="34" charset="0"/>
              </a:rPr>
              <a:t> How can AIS be used to generate likelihood values of GANs for subsequent integration into HMM training procedures?</a:t>
            </a: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2000" dirty="0">
              <a:latin typeface="Calibri" panose="020F0502020204030204" pitchFamily="34" charset="0"/>
              <a:cs typeface="Calibri" panose="020F0502020204030204" pitchFamily="34" charset="0"/>
            </a:endParaRPr>
          </a:p>
          <a:p>
            <a:pPr lvl="1"/>
            <a:r>
              <a:rPr lang="en-US" altLang="zh-CN" sz="2000" b="1" dirty="0">
                <a:latin typeface="Calibri" panose="020F0502020204030204" pitchFamily="34" charset="0"/>
                <a:cs typeface="Calibri" panose="020F0502020204030204" pitchFamily="34" charset="0"/>
              </a:rPr>
              <a:t>Question 3:</a:t>
            </a:r>
            <a:r>
              <a:rPr lang="en-US" altLang="zh-CN" sz="2000" dirty="0">
                <a:latin typeface="Calibri" panose="020F0502020204030204" pitchFamily="34" charset="0"/>
                <a:cs typeface="Calibri" panose="020F0502020204030204" pitchFamily="34" charset="0"/>
              </a:rPr>
              <a:t> How can an integrated HMM-GAN model be used to improve performance fall risk assessment (detection and prediction) over the previous benchmark systems?</a:t>
            </a:r>
          </a:p>
          <a:p>
            <a:pPr lvl="1"/>
            <a:endParaRPr lang="en-US" altLang="zh-CN" sz="2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 answer these questions, we developed a novel fall risk assessment research framework with four major components (Fig. 16).</a:t>
            </a:r>
          </a:p>
        </p:txBody>
      </p:sp>
      <p:sp>
        <p:nvSpPr>
          <p:cNvPr id="4" name="Slide Number Placeholder 3"/>
          <p:cNvSpPr>
            <a:spLocks noGrp="1"/>
          </p:cNvSpPr>
          <p:nvPr>
            <p:ph type="sldNum" sz="quarter" idx="12"/>
          </p:nvPr>
        </p:nvSpPr>
        <p:spPr/>
        <p:txBody>
          <a:bodyPr/>
          <a:lstStyle/>
          <a:p>
            <a:fld id="{E81B1545-7947-49C3-90B7-0E522D8BDDB4}" type="slidenum">
              <a:rPr lang="en-US" smtClean="0">
                <a:latin typeface="Calibri" panose="020F0502020204030204" pitchFamily="34" charset="0"/>
                <a:cs typeface="Calibri" panose="020F0502020204030204" pitchFamily="34" charset="0"/>
              </a:rPr>
              <a:t>50</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2019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7EFF-E0F3-4C17-B1C7-7324DB784F3A}"/>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Research Design</a:t>
            </a:r>
            <a:endParaRPr lang="en-US" dirty="0"/>
          </a:p>
        </p:txBody>
      </p:sp>
      <p:grpSp>
        <p:nvGrpSpPr>
          <p:cNvPr id="50" name="Group 49">
            <a:extLst>
              <a:ext uri="{FF2B5EF4-FFF2-40B4-BE49-F238E27FC236}">
                <a16:creationId xmlns:a16="http://schemas.microsoft.com/office/drawing/2014/main" id="{95CC8138-5782-494F-BD19-FF60D4A2BDB3}"/>
              </a:ext>
            </a:extLst>
          </p:cNvPr>
          <p:cNvGrpSpPr/>
          <p:nvPr/>
        </p:nvGrpSpPr>
        <p:grpSpPr>
          <a:xfrm>
            <a:off x="442973" y="1359419"/>
            <a:ext cx="11306054" cy="5216398"/>
            <a:chOff x="442973" y="1447101"/>
            <a:chExt cx="11306054" cy="5216398"/>
          </a:xfrm>
        </p:grpSpPr>
        <p:sp>
          <p:nvSpPr>
            <p:cNvPr id="5" name="TextBox 4">
              <a:extLst>
                <a:ext uri="{FF2B5EF4-FFF2-40B4-BE49-F238E27FC236}">
                  <a16:creationId xmlns:a16="http://schemas.microsoft.com/office/drawing/2014/main" id="{1440F8AD-8739-4331-8CD3-1E2810F8CE49}"/>
                </a:ext>
              </a:extLst>
            </p:cNvPr>
            <p:cNvSpPr txBox="1"/>
            <p:nvPr/>
          </p:nvSpPr>
          <p:spPr>
            <a:xfrm>
              <a:off x="455973" y="1496719"/>
              <a:ext cx="2535887"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b="1" u="sng" dirty="0">
                  <a:solidFill>
                    <a:srgbClr val="C00000"/>
                  </a:solidFill>
                </a:rPr>
                <a:t>Data Collection</a:t>
              </a:r>
            </a:p>
          </p:txBody>
        </p:sp>
        <p:sp>
          <p:nvSpPr>
            <p:cNvPr id="6" name="Rectangle 5">
              <a:extLst>
                <a:ext uri="{FF2B5EF4-FFF2-40B4-BE49-F238E27FC236}">
                  <a16:creationId xmlns:a16="http://schemas.microsoft.com/office/drawing/2014/main" id="{1B4521BE-5EEE-4C50-9103-1B4056382767}"/>
                </a:ext>
              </a:extLst>
            </p:cNvPr>
            <p:cNvSpPr/>
            <p:nvPr/>
          </p:nvSpPr>
          <p:spPr>
            <a:xfrm>
              <a:off x="442973" y="1447101"/>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ight Arrow 6">
              <a:extLst>
                <a:ext uri="{FF2B5EF4-FFF2-40B4-BE49-F238E27FC236}">
                  <a16:creationId xmlns:a16="http://schemas.microsoft.com/office/drawing/2014/main" id="{E2A0AB6E-77C4-4869-9237-872871133909}"/>
                </a:ext>
              </a:extLst>
            </p:cNvPr>
            <p:cNvSpPr/>
            <p:nvPr/>
          </p:nvSpPr>
          <p:spPr>
            <a:xfrm>
              <a:off x="2978136" y="3913300"/>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ight Arrow 7">
              <a:extLst>
                <a:ext uri="{FF2B5EF4-FFF2-40B4-BE49-F238E27FC236}">
                  <a16:creationId xmlns:a16="http://schemas.microsoft.com/office/drawing/2014/main" id="{037BA1A6-48A3-415A-AF90-351B15D62CBE}"/>
                </a:ext>
              </a:extLst>
            </p:cNvPr>
            <p:cNvSpPr/>
            <p:nvPr/>
          </p:nvSpPr>
          <p:spPr>
            <a:xfrm rot="5400000">
              <a:off x="1553114" y="4298540"/>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3">
              <a:extLst>
                <a:ext uri="{FF2B5EF4-FFF2-40B4-BE49-F238E27FC236}">
                  <a16:creationId xmlns:a16="http://schemas.microsoft.com/office/drawing/2014/main" id="{6B9E2BA0-7C07-454B-80EE-913EB502B99D}"/>
                </a:ext>
              </a:extLst>
            </p:cNvPr>
            <p:cNvSpPr txBox="1"/>
            <p:nvPr/>
          </p:nvSpPr>
          <p:spPr>
            <a:xfrm>
              <a:off x="884335" y="5916065"/>
              <a:ext cx="1606530"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Data Collection</a:t>
              </a:r>
            </a:p>
          </p:txBody>
        </p:sp>
        <p:sp>
          <p:nvSpPr>
            <p:cNvPr id="15" name="TextBox 14">
              <a:extLst>
                <a:ext uri="{FF2B5EF4-FFF2-40B4-BE49-F238E27FC236}">
                  <a16:creationId xmlns:a16="http://schemas.microsoft.com/office/drawing/2014/main" id="{99DB8163-F265-43AE-BF0D-249E3E4D684B}"/>
                </a:ext>
              </a:extLst>
            </p:cNvPr>
            <p:cNvSpPr txBox="1"/>
            <p:nvPr/>
          </p:nvSpPr>
          <p:spPr>
            <a:xfrm>
              <a:off x="700171" y="3758289"/>
              <a:ext cx="1960794"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Sensor Attachment</a:t>
              </a:r>
            </a:p>
          </p:txBody>
        </p:sp>
        <p:sp>
          <p:nvSpPr>
            <p:cNvPr id="17" name="TextBox 17">
              <a:extLst>
                <a:ext uri="{FF2B5EF4-FFF2-40B4-BE49-F238E27FC236}">
                  <a16:creationId xmlns:a16="http://schemas.microsoft.com/office/drawing/2014/main" id="{7FADFAA2-6F37-4DFF-BDB3-029C531553BE}"/>
                </a:ext>
              </a:extLst>
            </p:cNvPr>
            <p:cNvSpPr txBox="1"/>
            <p:nvPr/>
          </p:nvSpPr>
          <p:spPr>
            <a:xfrm>
              <a:off x="3354499" y="1496719"/>
              <a:ext cx="2535887"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b="1" u="sng" dirty="0">
                  <a:solidFill>
                    <a:srgbClr val="C00000"/>
                  </a:solidFill>
                </a:rPr>
                <a:t>Data Pre-Processing</a:t>
              </a:r>
            </a:p>
          </p:txBody>
        </p:sp>
        <p:sp>
          <p:nvSpPr>
            <p:cNvPr id="18" name="Rectangle 17">
              <a:extLst>
                <a:ext uri="{FF2B5EF4-FFF2-40B4-BE49-F238E27FC236}">
                  <a16:creationId xmlns:a16="http://schemas.microsoft.com/office/drawing/2014/main" id="{7C4B4D34-4F1D-41FD-B61E-CEE9F308DC63}"/>
                </a:ext>
              </a:extLst>
            </p:cNvPr>
            <p:cNvSpPr/>
            <p:nvPr/>
          </p:nvSpPr>
          <p:spPr>
            <a:xfrm>
              <a:off x="3341499" y="1447101"/>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ight Arrow 19">
              <a:extLst>
                <a:ext uri="{FF2B5EF4-FFF2-40B4-BE49-F238E27FC236}">
                  <a16:creationId xmlns:a16="http://schemas.microsoft.com/office/drawing/2014/main" id="{D93430AE-0AAA-4406-A1B6-A87F43A5BE39}"/>
                </a:ext>
              </a:extLst>
            </p:cNvPr>
            <p:cNvSpPr/>
            <p:nvPr/>
          </p:nvSpPr>
          <p:spPr>
            <a:xfrm>
              <a:off x="5876662" y="3913300"/>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ight Arrow 20">
              <a:extLst>
                <a:ext uri="{FF2B5EF4-FFF2-40B4-BE49-F238E27FC236}">
                  <a16:creationId xmlns:a16="http://schemas.microsoft.com/office/drawing/2014/main" id="{2DF1BFC8-303B-4FF7-AA5F-CC26208BE1C9}"/>
                </a:ext>
              </a:extLst>
            </p:cNvPr>
            <p:cNvSpPr/>
            <p:nvPr/>
          </p:nvSpPr>
          <p:spPr>
            <a:xfrm rot="5400000">
              <a:off x="4424392" y="4279154"/>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TextBox 23">
              <a:extLst>
                <a:ext uri="{FF2B5EF4-FFF2-40B4-BE49-F238E27FC236}">
                  <a16:creationId xmlns:a16="http://schemas.microsoft.com/office/drawing/2014/main" id="{F524433A-0821-49C1-87BA-F3A92B9C937C}"/>
                </a:ext>
              </a:extLst>
            </p:cNvPr>
            <p:cNvSpPr txBox="1"/>
            <p:nvPr/>
          </p:nvSpPr>
          <p:spPr>
            <a:xfrm>
              <a:off x="3732611" y="5973781"/>
              <a:ext cx="1798890"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Snippet Labelling</a:t>
              </a:r>
            </a:p>
          </p:txBody>
        </p:sp>
        <p:sp>
          <p:nvSpPr>
            <p:cNvPr id="23" name="TextBox 24">
              <a:extLst>
                <a:ext uri="{FF2B5EF4-FFF2-40B4-BE49-F238E27FC236}">
                  <a16:creationId xmlns:a16="http://schemas.microsoft.com/office/drawing/2014/main" id="{A6BA0176-FB4A-451E-B9F5-2570CB41AF20}"/>
                </a:ext>
              </a:extLst>
            </p:cNvPr>
            <p:cNvSpPr txBox="1"/>
            <p:nvPr/>
          </p:nvSpPr>
          <p:spPr>
            <a:xfrm>
              <a:off x="3531026" y="3797495"/>
              <a:ext cx="211468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Signal Segmentation</a:t>
              </a:r>
            </a:p>
          </p:txBody>
        </p:sp>
        <p:sp>
          <p:nvSpPr>
            <p:cNvPr id="24" name="TextBox 26">
              <a:extLst>
                <a:ext uri="{FF2B5EF4-FFF2-40B4-BE49-F238E27FC236}">
                  <a16:creationId xmlns:a16="http://schemas.microsoft.com/office/drawing/2014/main" id="{7D037E06-C1A2-4A11-8ED0-2EC3A9A5372C}"/>
                </a:ext>
              </a:extLst>
            </p:cNvPr>
            <p:cNvSpPr txBox="1"/>
            <p:nvPr/>
          </p:nvSpPr>
          <p:spPr>
            <a:xfrm>
              <a:off x="6195447" y="1514986"/>
              <a:ext cx="257915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b="1" u="sng" dirty="0">
                  <a:solidFill>
                    <a:srgbClr val="C00000"/>
                  </a:solidFill>
                </a:rPr>
                <a:t>HMM-Generative Adversarial Network</a:t>
              </a:r>
            </a:p>
          </p:txBody>
        </p:sp>
        <p:sp>
          <p:nvSpPr>
            <p:cNvPr id="25" name="Rectangle 24">
              <a:extLst>
                <a:ext uri="{FF2B5EF4-FFF2-40B4-BE49-F238E27FC236}">
                  <a16:creationId xmlns:a16="http://schemas.microsoft.com/office/drawing/2014/main" id="{D2A8FD7F-DAF6-4D9A-A2FF-88577ED96C85}"/>
                </a:ext>
              </a:extLst>
            </p:cNvPr>
            <p:cNvSpPr/>
            <p:nvPr/>
          </p:nvSpPr>
          <p:spPr>
            <a:xfrm>
              <a:off x="6213013" y="1465368"/>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ight Arrow 28">
              <a:extLst>
                <a:ext uri="{FF2B5EF4-FFF2-40B4-BE49-F238E27FC236}">
                  <a16:creationId xmlns:a16="http://schemas.microsoft.com/office/drawing/2014/main" id="{2137AD73-E7CC-4739-A49A-3CD7C2A036EC}"/>
                </a:ext>
              </a:extLst>
            </p:cNvPr>
            <p:cNvSpPr/>
            <p:nvPr/>
          </p:nvSpPr>
          <p:spPr>
            <a:xfrm>
              <a:off x="8748176" y="3931567"/>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ight Arrow 29">
              <a:extLst>
                <a:ext uri="{FF2B5EF4-FFF2-40B4-BE49-F238E27FC236}">
                  <a16:creationId xmlns:a16="http://schemas.microsoft.com/office/drawing/2014/main" id="{F15EBAC0-3230-4A8F-BBB7-F163DD2E596C}"/>
                </a:ext>
              </a:extLst>
            </p:cNvPr>
            <p:cNvSpPr/>
            <p:nvPr/>
          </p:nvSpPr>
          <p:spPr>
            <a:xfrm rot="5400000">
              <a:off x="7323154" y="4280982"/>
              <a:ext cx="331240" cy="299289"/>
            </a:xfrm>
            <a:prstGeom prst="rightArrow">
              <a:avLst/>
            </a:prstGeom>
            <a:solidFill>
              <a:srgbClr val="0C234B"/>
            </a:solidFill>
            <a:ln>
              <a:noFill/>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TextBox 30">
              <a:extLst>
                <a:ext uri="{FF2B5EF4-FFF2-40B4-BE49-F238E27FC236}">
                  <a16:creationId xmlns:a16="http://schemas.microsoft.com/office/drawing/2014/main" id="{0D8A182D-2C57-40C0-8A57-3EB0B4DA840D}"/>
                </a:ext>
              </a:extLst>
            </p:cNvPr>
            <p:cNvSpPr txBox="1"/>
            <p:nvPr/>
          </p:nvSpPr>
          <p:spPr>
            <a:xfrm>
              <a:off x="6233144" y="5974187"/>
              <a:ext cx="24224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Benchmark Experiments</a:t>
              </a:r>
            </a:p>
          </p:txBody>
        </p:sp>
        <p:sp>
          <p:nvSpPr>
            <p:cNvPr id="29" name="TextBox 31">
              <a:extLst>
                <a:ext uri="{FF2B5EF4-FFF2-40B4-BE49-F238E27FC236}">
                  <a16:creationId xmlns:a16="http://schemas.microsoft.com/office/drawing/2014/main" id="{94D4A7EB-4D37-4C1F-B2EF-0BC6409EB839}"/>
                </a:ext>
              </a:extLst>
            </p:cNvPr>
            <p:cNvSpPr txBox="1"/>
            <p:nvPr/>
          </p:nvSpPr>
          <p:spPr>
            <a:xfrm>
              <a:off x="6202408" y="3842892"/>
              <a:ext cx="255941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HMM-GAN</a:t>
              </a:r>
            </a:p>
          </p:txBody>
        </p:sp>
        <p:sp>
          <p:nvSpPr>
            <p:cNvPr id="30" name="TextBox 32">
              <a:extLst>
                <a:ext uri="{FF2B5EF4-FFF2-40B4-BE49-F238E27FC236}">
                  <a16:creationId xmlns:a16="http://schemas.microsoft.com/office/drawing/2014/main" id="{DC5BF128-978E-480A-9868-29797184A2F6}"/>
                </a:ext>
              </a:extLst>
            </p:cNvPr>
            <p:cNvSpPr txBox="1"/>
            <p:nvPr/>
          </p:nvSpPr>
          <p:spPr>
            <a:xfrm>
              <a:off x="8987555" y="1500624"/>
              <a:ext cx="2761472"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b="1" u="sng" dirty="0">
                  <a:solidFill>
                    <a:srgbClr val="C00000"/>
                  </a:solidFill>
                </a:rPr>
                <a:t>Fall Risk Assessment Case Study</a:t>
              </a:r>
            </a:p>
          </p:txBody>
        </p:sp>
        <p:sp>
          <p:nvSpPr>
            <p:cNvPr id="31" name="Rectangle 30">
              <a:extLst>
                <a:ext uri="{FF2B5EF4-FFF2-40B4-BE49-F238E27FC236}">
                  <a16:creationId xmlns:a16="http://schemas.microsoft.com/office/drawing/2014/main" id="{E8A84F33-D6DC-4FB6-A2BE-1FCA17FDC810}"/>
                </a:ext>
              </a:extLst>
            </p:cNvPr>
            <p:cNvSpPr/>
            <p:nvPr/>
          </p:nvSpPr>
          <p:spPr>
            <a:xfrm>
              <a:off x="9098539" y="1451006"/>
              <a:ext cx="2518621" cy="5198131"/>
            </a:xfrm>
            <a:prstGeom prst="rect">
              <a:avLst/>
            </a:prstGeom>
            <a:noFill/>
            <a:ln w="28575">
              <a:solidFill>
                <a:srgbClr val="0C2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TextBox 35">
              <a:extLst>
                <a:ext uri="{FF2B5EF4-FFF2-40B4-BE49-F238E27FC236}">
                  <a16:creationId xmlns:a16="http://schemas.microsoft.com/office/drawing/2014/main" id="{17A14C5E-97BA-4B10-BA5D-D31568096C81}"/>
                </a:ext>
              </a:extLst>
            </p:cNvPr>
            <p:cNvSpPr txBox="1"/>
            <p:nvPr/>
          </p:nvSpPr>
          <p:spPr>
            <a:xfrm>
              <a:off x="9668504" y="6005747"/>
              <a:ext cx="1502335"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Fall Prediction</a:t>
              </a:r>
            </a:p>
          </p:txBody>
        </p:sp>
        <p:sp>
          <p:nvSpPr>
            <p:cNvPr id="33" name="TextBox 36">
              <a:extLst>
                <a:ext uri="{FF2B5EF4-FFF2-40B4-BE49-F238E27FC236}">
                  <a16:creationId xmlns:a16="http://schemas.microsoft.com/office/drawing/2014/main" id="{C32CF467-FC90-4444-91D3-0A9DB326754F}"/>
                </a:ext>
              </a:extLst>
            </p:cNvPr>
            <p:cNvSpPr txBox="1"/>
            <p:nvPr/>
          </p:nvSpPr>
          <p:spPr>
            <a:xfrm>
              <a:off x="9637898" y="3862793"/>
              <a:ext cx="1460656"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Fall Detection</a:t>
              </a:r>
            </a:p>
          </p:txBody>
        </p:sp>
        <p:pic>
          <p:nvPicPr>
            <p:cNvPr id="42" name="Picture 41">
              <a:extLst>
                <a:ext uri="{FF2B5EF4-FFF2-40B4-BE49-F238E27FC236}">
                  <a16:creationId xmlns:a16="http://schemas.microsoft.com/office/drawing/2014/main" id="{B87E6D2D-1C18-4E3E-8018-A043DBF0AE92}"/>
                </a:ext>
              </a:extLst>
            </p:cNvPr>
            <p:cNvPicPr>
              <a:picLocks noChangeAspect="1"/>
            </p:cNvPicPr>
            <p:nvPr/>
          </p:nvPicPr>
          <p:blipFill>
            <a:blip r:embed="rId3"/>
            <a:stretch>
              <a:fillRect/>
            </a:stretch>
          </p:blipFill>
          <p:spPr>
            <a:xfrm>
              <a:off x="1207906" y="2190569"/>
              <a:ext cx="1133475" cy="1543050"/>
            </a:xfrm>
            <a:prstGeom prst="rect">
              <a:avLst/>
            </a:prstGeom>
          </p:spPr>
        </p:pic>
        <p:pic>
          <p:nvPicPr>
            <p:cNvPr id="43" name="Picture 42">
              <a:extLst>
                <a:ext uri="{FF2B5EF4-FFF2-40B4-BE49-F238E27FC236}">
                  <a16:creationId xmlns:a16="http://schemas.microsoft.com/office/drawing/2014/main" id="{9183E220-868B-4876-A0E4-CCF595378403}"/>
                </a:ext>
              </a:extLst>
            </p:cNvPr>
            <p:cNvPicPr>
              <a:picLocks noChangeAspect="1"/>
            </p:cNvPicPr>
            <p:nvPr/>
          </p:nvPicPr>
          <p:blipFill>
            <a:blip r:embed="rId4"/>
            <a:stretch>
              <a:fillRect/>
            </a:stretch>
          </p:blipFill>
          <p:spPr>
            <a:xfrm>
              <a:off x="719333" y="4996718"/>
              <a:ext cx="1901918" cy="763885"/>
            </a:xfrm>
            <a:prstGeom prst="rect">
              <a:avLst/>
            </a:prstGeom>
          </p:spPr>
        </p:pic>
        <p:pic>
          <p:nvPicPr>
            <p:cNvPr id="44" name="Picture 43">
              <a:extLst>
                <a:ext uri="{FF2B5EF4-FFF2-40B4-BE49-F238E27FC236}">
                  <a16:creationId xmlns:a16="http://schemas.microsoft.com/office/drawing/2014/main" id="{6F3D2BCB-47DE-4642-9753-E4B6950F6849}"/>
                </a:ext>
              </a:extLst>
            </p:cNvPr>
            <p:cNvPicPr>
              <a:picLocks noChangeAspect="1"/>
            </p:cNvPicPr>
            <p:nvPr/>
          </p:nvPicPr>
          <p:blipFill>
            <a:blip r:embed="rId5"/>
            <a:stretch>
              <a:fillRect/>
            </a:stretch>
          </p:blipFill>
          <p:spPr>
            <a:xfrm>
              <a:off x="3576512" y="2613441"/>
              <a:ext cx="2016288" cy="1056925"/>
            </a:xfrm>
            <a:prstGeom prst="rect">
              <a:avLst/>
            </a:prstGeom>
          </p:spPr>
        </p:pic>
        <p:pic>
          <p:nvPicPr>
            <p:cNvPr id="47" name="Picture 46">
              <a:extLst>
                <a:ext uri="{FF2B5EF4-FFF2-40B4-BE49-F238E27FC236}">
                  <a16:creationId xmlns:a16="http://schemas.microsoft.com/office/drawing/2014/main" id="{94FCD17E-294E-4DE1-8EBD-F15F3F7B18F3}"/>
                </a:ext>
              </a:extLst>
            </p:cNvPr>
            <p:cNvPicPr>
              <a:picLocks noChangeAspect="1"/>
            </p:cNvPicPr>
            <p:nvPr/>
          </p:nvPicPr>
          <p:blipFill>
            <a:blip r:embed="rId6"/>
            <a:stretch>
              <a:fillRect/>
            </a:stretch>
          </p:blipFill>
          <p:spPr>
            <a:xfrm>
              <a:off x="6358826" y="4907906"/>
              <a:ext cx="2211649" cy="985060"/>
            </a:xfrm>
            <a:prstGeom prst="rect">
              <a:avLst/>
            </a:prstGeom>
          </p:spPr>
        </p:pic>
        <p:pic>
          <p:nvPicPr>
            <p:cNvPr id="48" name="Picture 47">
              <a:extLst>
                <a:ext uri="{FF2B5EF4-FFF2-40B4-BE49-F238E27FC236}">
                  <a16:creationId xmlns:a16="http://schemas.microsoft.com/office/drawing/2014/main" id="{34A783A9-3FD7-4CE2-96D8-46C0A879AE65}"/>
                </a:ext>
              </a:extLst>
            </p:cNvPr>
            <p:cNvPicPr>
              <a:picLocks noChangeAspect="1"/>
            </p:cNvPicPr>
            <p:nvPr/>
          </p:nvPicPr>
          <p:blipFill>
            <a:blip r:embed="rId7"/>
            <a:stretch>
              <a:fillRect/>
            </a:stretch>
          </p:blipFill>
          <p:spPr>
            <a:xfrm>
              <a:off x="9217428" y="2882457"/>
              <a:ext cx="2248413" cy="863472"/>
            </a:xfrm>
            <a:prstGeom prst="rect">
              <a:avLst/>
            </a:prstGeom>
          </p:spPr>
        </p:pic>
        <p:pic>
          <p:nvPicPr>
            <p:cNvPr id="49" name="Picture 48">
              <a:extLst>
                <a:ext uri="{FF2B5EF4-FFF2-40B4-BE49-F238E27FC236}">
                  <a16:creationId xmlns:a16="http://schemas.microsoft.com/office/drawing/2014/main" id="{2EEDCCA9-4BED-41F5-8AE2-92E4BEDC684F}"/>
                </a:ext>
              </a:extLst>
            </p:cNvPr>
            <p:cNvPicPr>
              <a:picLocks noChangeAspect="1"/>
            </p:cNvPicPr>
            <p:nvPr/>
          </p:nvPicPr>
          <p:blipFill>
            <a:blip r:embed="rId8"/>
            <a:stretch>
              <a:fillRect/>
            </a:stretch>
          </p:blipFill>
          <p:spPr>
            <a:xfrm>
              <a:off x="9217428" y="4831810"/>
              <a:ext cx="2163492" cy="1023425"/>
            </a:xfrm>
            <a:prstGeom prst="rect">
              <a:avLst/>
            </a:prstGeom>
          </p:spPr>
        </p:pic>
      </p:grpSp>
      <p:sp>
        <p:nvSpPr>
          <p:cNvPr id="51" name="TextBox 50">
            <a:extLst>
              <a:ext uri="{FF2B5EF4-FFF2-40B4-BE49-F238E27FC236}">
                <a16:creationId xmlns:a16="http://schemas.microsoft.com/office/drawing/2014/main" id="{D8215A7E-66E2-4B6C-84FB-C016852AF78F}"/>
              </a:ext>
            </a:extLst>
          </p:cNvPr>
          <p:cNvSpPr txBox="1"/>
          <p:nvPr/>
        </p:nvSpPr>
        <p:spPr>
          <a:xfrm>
            <a:off x="4826261" y="6521059"/>
            <a:ext cx="2410981" cy="369332"/>
          </a:xfrm>
          <a:prstGeom prst="rect">
            <a:avLst/>
          </a:prstGeom>
          <a:noFill/>
        </p:spPr>
        <p:txBody>
          <a:bodyPr wrap="none" rtlCol="0">
            <a:spAutoFit/>
          </a:bodyPr>
          <a:lstStyle/>
          <a:p>
            <a:r>
              <a:rPr lang="en-US" b="1" dirty="0"/>
              <a:t>Fig 16. Research Design</a:t>
            </a:r>
          </a:p>
        </p:txBody>
      </p:sp>
      <p:pic>
        <p:nvPicPr>
          <p:cNvPr id="3" name="图片 2">
            <a:extLst>
              <a:ext uri="{FF2B5EF4-FFF2-40B4-BE49-F238E27FC236}">
                <a16:creationId xmlns:a16="http://schemas.microsoft.com/office/drawing/2014/main" id="{4F6E2A7E-E239-4967-89B4-16234474684D}"/>
              </a:ext>
            </a:extLst>
          </p:cNvPr>
          <p:cNvPicPr>
            <a:picLocks noChangeAspect="1"/>
          </p:cNvPicPr>
          <p:nvPr/>
        </p:nvPicPr>
        <p:blipFill>
          <a:blip r:embed="rId9"/>
          <a:stretch>
            <a:fillRect/>
          </a:stretch>
        </p:blipFill>
        <p:spPr>
          <a:xfrm>
            <a:off x="3647929" y="4483940"/>
            <a:ext cx="1968254" cy="1379562"/>
          </a:xfrm>
          <a:prstGeom prst="rect">
            <a:avLst/>
          </a:prstGeom>
        </p:spPr>
      </p:pic>
      <p:pic>
        <p:nvPicPr>
          <p:cNvPr id="36" name="图片 35">
            <a:extLst>
              <a:ext uri="{FF2B5EF4-FFF2-40B4-BE49-F238E27FC236}">
                <a16:creationId xmlns:a16="http://schemas.microsoft.com/office/drawing/2014/main" id="{9CFB5439-9A17-411B-8049-78F4420874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6444" y="2607468"/>
            <a:ext cx="2071758" cy="1188305"/>
          </a:xfrm>
          <a:prstGeom prst="rect">
            <a:avLst/>
          </a:prstGeom>
        </p:spPr>
      </p:pic>
    </p:spTree>
    <p:extLst>
      <p:ext uri="{BB962C8B-B14F-4D97-AF65-F5344CB8AC3E}">
        <p14:creationId xmlns:p14="http://schemas.microsoft.com/office/powerpoint/2010/main" val="2057102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5469"/>
            <a:ext cx="10515600" cy="1325563"/>
          </a:xfrm>
        </p:spPr>
        <p:txBody>
          <a:bodyPr/>
          <a:lstStyle/>
          <a:p>
            <a:r>
              <a:rPr lang="en-US" dirty="0">
                <a:latin typeface="Calibri" panose="020F0502020204030204" pitchFamily="34" charset="0"/>
                <a:cs typeface="Calibri" panose="020F0502020204030204" pitchFamily="34" charset="0"/>
              </a:rPr>
              <a:t>Research Design – Data Collection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449" y="1155451"/>
                <a:ext cx="11157735" cy="5200899"/>
              </a:xfrm>
            </p:spPr>
            <p:txBody>
              <a:bodyPr>
                <a:normAutofit fontScale="62500" lnSpcReduction="20000"/>
              </a:bodyPr>
              <a:lstStyle/>
              <a:p>
                <a:r>
                  <a:rPr lang="en-US" altLang="zh-CN" sz="3600" dirty="0">
                    <a:latin typeface="Calibri" panose="020F0502020204030204" pitchFamily="34" charset="0"/>
                    <a:cs typeface="Calibri" panose="020F0502020204030204" pitchFamily="34" charset="0"/>
                  </a:rPr>
                  <a:t>Two publicly available</a:t>
                </a:r>
                <a:r>
                  <a:rPr lang="zh-CN" altLang="en-US" sz="3600" dirty="0">
                    <a:latin typeface="Calibri" panose="020F0502020204030204" pitchFamily="34" charset="0"/>
                    <a:cs typeface="Calibri" panose="020F0502020204030204" pitchFamily="34" charset="0"/>
                  </a:rPr>
                  <a:t> </a:t>
                </a:r>
                <a:r>
                  <a:rPr lang="en-US" altLang="zh-CN" sz="3600" dirty="0">
                    <a:latin typeface="Calibri" panose="020F0502020204030204" pitchFamily="34" charset="0"/>
                    <a:cs typeface="Calibri" panose="020F0502020204030204" pitchFamily="34" charset="0"/>
                  </a:rPr>
                  <a:t>FARSEEING and UR datasets were identified.</a:t>
                </a:r>
              </a:p>
              <a:p>
                <a:pPr lvl="1"/>
                <a:r>
                  <a:rPr lang="en-US" altLang="zh-CN" sz="3200" dirty="0">
                    <a:latin typeface="Calibri" panose="020F0502020204030204" pitchFamily="34" charset="0"/>
                    <a:ea typeface="Tahoma" panose="020B0604030504040204" pitchFamily="34" charset="0"/>
                    <a:cs typeface="Calibri" panose="020F0502020204030204" pitchFamily="34" charset="0"/>
                  </a:rPr>
                  <a:t>Selected studies using FARSEEING or UR Fall include: </a:t>
                </a:r>
                <a:r>
                  <a:rPr lang="en-US" altLang="zh-CN" sz="3200" dirty="0" err="1">
                    <a:latin typeface="Calibri" panose="020F0502020204030204" pitchFamily="34" charset="0"/>
                    <a:ea typeface="Tahoma" panose="020B0604030504040204" pitchFamily="34" charset="0"/>
                    <a:cs typeface="Calibri" panose="020F0502020204030204" pitchFamily="34" charset="0"/>
                  </a:rPr>
                  <a:t>Broadley</a:t>
                </a:r>
                <a:r>
                  <a:rPr lang="en-US" altLang="zh-CN" sz="3200" dirty="0">
                    <a:latin typeface="Calibri" panose="020F0502020204030204" pitchFamily="34" charset="0"/>
                    <a:ea typeface="Tahoma" panose="020B0604030504040204" pitchFamily="34" charset="0"/>
                    <a:cs typeface="Calibri" panose="020F0502020204030204" pitchFamily="34" charset="0"/>
                  </a:rPr>
                  <a:t> et al., 2018; </a:t>
                </a:r>
                <a:r>
                  <a:rPr lang="en-US" altLang="zh-CN" sz="3200" dirty="0" err="1">
                    <a:latin typeface="Calibri" panose="020F0502020204030204" pitchFamily="34" charset="0"/>
                    <a:ea typeface="Tahoma" panose="020B0604030504040204" pitchFamily="34" charset="0"/>
                    <a:cs typeface="Calibri" panose="020F0502020204030204" pitchFamily="34" charset="0"/>
                  </a:rPr>
                  <a:t>Khojasteh</a:t>
                </a:r>
                <a:r>
                  <a:rPr lang="en-US" altLang="zh-CN" sz="3200" dirty="0">
                    <a:latin typeface="Calibri" panose="020F0502020204030204" pitchFamily="34" charset="0"/>
                    <a:ea typeface="Tahoma" panose="020B0604030504040204" pitchFamily="34" charset="0"/>
                    <a:cs typeface="Calibri" panose="020F0502020204030204" pitchFamily="34" charset="0"/>
                  </a:rPr>
                  <a:t> et al., 2018; Shuo et al., 2017; Guo et al., 2017; Yun et al., 2015; </a:t>
                </a:r>
                <a:r>
                  <a:rPr lang="en-US" altLang="zh-CN" sz="3200" dirty="0" err="1">
                    <a:latin typeface="Calibri" panose="020F0502020204030204" pitchFamily="34" charset="0"/>
                    <a:ea typeface="Tahoma" panose="020B0604030504040204" pitchFamily="34" charset="0"/>
                    <a:cs typeface="Calibri" panose="020F0502020204030204" pitchFamily="34" charset="0"/>
                  </a:rPr>
                  <a:t>Baldewijns</a:t>
                </a:r>
                <a:r>
                  <a:rPr lang="en-US" altLang="zh-CN" sz="3200" dirty="0">
                    <a:latin typeface="Calibri" panose="020F0502020204030204" pitchFamily="34" charset="0"/>
                    <a:ea typeface="Tahoma" panose="020B0604030504040204" pitchFamily="34" charset="0"/>
                    <a:cs typeface="Calibri" panose="020F0502020204030204" pitchFamily="34" charset="0"/>
                  </a:rPr>
                  <a:t> et al., 2015.</a:t>
                </a:r>
                <a:endParaRPr lang="en-US" altLang="zh-CN" sz="4200" dirty="0">
                  <a:latin typeface="Calibri" panose="020F0502020204030204" pitchFamily="34" charset="0"/>
                  <a:cs typeface="Calibri" panose="020F0502020204030204" pitchFamily="34" charset="0"/>
                </a:endParaRPr>
              </a:p>
              <a:p>
                <a:pPr lvl="1"/>
                <a:endParaRPr lang="en-US" altLang="zh-CN" sz="3400" dirty="0">
                  <a:latin typeface="Calibri" panose="020F0502020204030204" pitchFamily="34" charset="0"/>
                  <a:cs typeface="Calibri" panose="020F0502020204030204" pitchFamily="34" charset="0"/>
                </a:endParaRPr>
              </a:p>
              <a:p>
                <a:r>
                  <a:rPr lang="en-US" altLang="zh-CN" sz="3600" dirty="0">
                    <a:latin typeface="Calibri" panose="020F0502020204030204" pitchFamily="34" charset="0"/>
                    <a:cs typeface="Calibri" panose="020F0502020204030204" pitchFamily="34" charset="0"/>
                  </a:rPr>
                  <a:t>FARSEEING (real-world dataset):</a:t>
                </a:r>
              </a:p>
              <a:p>
                <a:pPr lvl="1"/>
                <a:r>
                  <a:rPr lang="en-US" altLang="zh-CN" sz="2900" dirty="0">
                    <a:latin typeface="Calibri" panose="020F0502020204030204" pitchFamily="34" charset="0"/>
                    <a:cs typeface="Calibri" panose="020F0502020204030204" pitchFamily="34" charset="0"/>
                  </a:rPr>
                  <a:t>22 real falls captured using accelerometers with sampling frequency of 20 Hz. </a:t>
                </a:r>
              </a:p>
              <a:p>
                <a:pPr lvl="1"/>
                <a:r>
                  <a:rPr lang="en-US" altLang="zh-CN" sz="2900" dirty="0">
                    <a:latin typeface="Calibri" panose="020F0502020204030204" pitchFamily="34" charset="0"/>
                    <a:cs typeface="Calibri" panose="020F0502020204030204" pitchFamily="34" charset="0"/>
                  </a:rPr>
                  <a:t>Each fall contains signals and a corresponding report describing subject profile, sensor information, caused injuries, and context of the fall.</a:t>
                </a:r>
              </a:p>
              <a:p>
                <a:endParaRPr lang="en-US" altLang="zh-CN" sz="3800" dirty="0">
                  <a:latin typeface="Calibri" panose="020F0502020204030204" pitchFamily="34" charset="0"/>
                  <a:ea typeface="Tahoma" panose="020B0604030504040204" pitchFamily="34" charset="0"/>
                  <a:cs typeface="Calibri" panose="020F0502020204030204" pitchFamily="34" charset="0"/>
                </a:endParaRPr>
              </a:p>
              <a:p>
                <a:r>
                  <a:rPr lang="en-US" altLang="zh-CN" sz="3600" dirty="0">
                    <a:latin typeface="Calibri" panose="020F0502020204030204" pitchFamily="34" charset="0"/>
                    <a:ea typeface="Tahoma" panose="020B0604030504040204" pitchFamily="34" charset="0"/>
                    <a:cs typeface="Calibri" panose="020F0502020204030204" pitchFamily="34" charset="0"/>
                  </a:rPr>
                  <a:t>UR Fall Detection (simulated dataset) </a:t>
                </a:r>
                <a:r>
                  <a:rPr lang="en-US" altLang="zh-CN" sz="3600" dirty="0">
                    <a:latin typeface="Calibri" panose="020F0502020204030204" pitchFamily="34" charset="0"/>
                    <a:cs typeface="Calibri" panose="020F0502020204030204" pitchFamily="34" charset="0"/>
                  </a:rPr>
                  <a:t>(</a:t>
                </a:r>
                <a:r>
                  <a:rPr lang="en-US" altLang="zh-CN" sz="3600" dirty="0" err="1">
                    <a:latin typeface="Calibri" panose="020F0502020204030204" pitchFamily="34" charset="0"/>
                    <a:cs typeface="Calibri" panose="020F0502020204030204" pitchFamily="34" charset="0"/>
                  </a:rPr>
                  <a:t>Kwolek</a:t>
                </a:r>
                <a:r>
                  <a:rPr lang="en-US" altLang="zh-CN" sz="3600" dirty="0">
                    <a:latin typeface="Calibri" panose="020F0502020204030204" pitchFamily="34" charset="0"/>
                    <a:cs typeface="Calibri" panose="020F0502020204030204" pitchFamily="34" charset="0"/>
                  </a:rPr>
                  <a:t> et al., 2014):</a:t>
                </a:r>
                <a:endParaRPr lang="en-US" altLang="zh-CN" sz="3600" dirty="0">
                  <a:latin typeface="Calibri" panose="020F0502020204030204" pitchFamily="34" charset="0"/>
                  <a:ea typeface="Tahoma" panose="020B0604030504040204" pitchFamily="34" charset="0"/>
                  <a:cs typeface="Calibri" panose="020F0502020204030204" pitchFamily="34" charset="0"/>
                </a:endParaRPr>
              </a:p>
              <a:p>
                <a:pPr lvl="1"/>
                <a:r>
                  <a:rPr lang="en-US" altLang="zh-CN" sz="2900" dirty="0">
                    <a:latin typeface="Calibri" panose="020F0502020204030204" pitchFamily="34" charset="0"/>
                    <a:ea typeface="Tahoma" panose="020B0604030504040204" pitchFamily="34" charset="0"/>
                    <a:cs typeface="Calibri" panose="020F0502020204030204" pitchFamily="34" charset="0"/>
                  </a:rPr>
                  <a:t>30 synthetic fall sequences, each having a corresponding video recorded. </a:t>
                </a:r>
              </a:p>
              <a:p>
                <a:pPr lvl="1"/>
                <a:endParaRPr lang="en-US" altLang="zh-CN" sz="2900" dirty="0">
                  <a:latin typeface="Calibri" panose="020F0502020204030204" pitchFamily="34" charset="0"/>
                  <a:cs typeface="Calibri" panose="020F0502020204030204" pitchFamily="34" charset="0"/>
                </a:endParaRPr>
              </a:p>
              <a:p>
                <a:r>
                  <a:rPr lang="en-US" altLang="zh-CN" sz="3300" dirty="0">
                    <a:latin typeface="Calibri" panose="020F0502020204030204" pitchFamily="34" charset="0"/>
                    <a:cs typeface="Calibri" panose="020F0502020204030204" pitchFamily="34" charset="0"/>
                  </a:rPr>
                  <a:t>Consistent with common practice in past literature examining motion-sensor based fall risk assessment, we segment signal data into snippets using a sliding window (</a:t>
                </a:r>
                <a:r>
                  <a:rPr lang="en-US" altLang="zh-CN" sz="3300" dirty="0" err="1">
                    <a:latin typeface="Calibri" panose="020F0502020204030204" pitchFamily="34" charset="0"/>
                    <a:cs typeface="Calibri" panose="020F0502020204030204" pitchFamily="34" charset="0"/>
                  </a:rPr>
                  <a:t>Özdemir</a:t>
                </a:r>
                <a:r>
                  <a:rPr lang="en-US" altLang="zh-CN" sz="3300" dirty="0">
                    <a:latin typeface="Calibri" panose="020F0502020204030204" pitchFamily="34" charset="0"/>
                    <a:cs typeface="Calibri" panose="020F0502020204030204" pitchFamily="34" charset="0"/>
                  </a:rPr>
                  <a:t> and </a:t>
                </a:r>
                <a:r>
                  <a:rPr lang="en-US" altLang="zh-CN" sz="3300" dirty="0" err="1">
                    <a:latin typeface="Calibri" panose="020F0502020204030204" pitchFamily="34" charset="0"/>
                    <a:cs typeface="Calibri" panose="020F0502020204030204" pitchFamily="34" charset="0"/>
                  </a:rPr>
                  <a:t>Barshan</a:t>
                </a:r>
                <a:r>
                  <a:rPr lang="en-US" altLang="zh-CN" sz="3300" dirty="0">
                    <a:latin typeface="Calibri" panose="020F0502020204030204" pitchFamily="34" charset="0"/>
                    <a:cs typeface="Calibri" panose="020F0502020204030204" pitchFamily="34" charset="0"/>
                  </a:rPr>
                  <a:t> 2014; Shuo et al., 2017). </a:t>
                </a:r>
              </a:p>
              <a:p>
                <a:pPr marL="457200" lvl="1" indent="0">
                  <a:buNone/>
                </a:pPr>
                <a:r>
                  <a:rPr lang="en-US" altLang="zh-CN" sz="3300" dirty="0">
                    <a:latin typeface="Calibri" panose="020F0502020204030204" pitchFamily="34" charset="0"/>
                    <a:cs typeface="Calibri" panose="020F0502020204030204" pitchFamily="34" charset="0"/>
                  </a:rPr>
                  <a:t> </a:t>
                </a:r>
              </a:p>
              <a:p>
                <a:r>
                  <a:rPr lang="en-US" altLang="zh-CN" sz="3300" dirty="0">
                    <a:latin typeface="Calibri" panose="020F0502020204030204" pitchFamily="34" charset="0"/>
                    <a:cs typeface="Calibri" panose="020F0502020204030204" pitchFamily="34" charset="0"/>
                  </a:rPr>
                  <a:t>Acceleration magnitude</a:t>
                </a:r>
                <a14:m>
                  <m:oMath xmlns:m="http://schemas.openxmlformats.org/officeDocument/2006/math">
                    <m:r>
                      <a:rPr lang="en-US" altLang="zh-CN" sz="3300">
                        <a:latin typeface="Cambria Math" panose="02040503050406030204" pitchFamily="18" charset="0"/>
                        <a:cs typeface="Times New Roman" panose="02020603050405020304" pitchFamily="18" charset="0"/>
                      </a:rPr>
                      <m:t> (</m:t>
                    </m:r>
                    <m:r>
                      <m:rPr>
                        <m:sty m:val="p"/>
                      </m:rPr>
                      <a:rPr lang="en-US" altLang="zh-CN" sz="3300">
                        <a:latin typeface="Cambria Math" panose="02040503050406030204" pitchFamily="18" charset="0"/>
                        <a:cs typeface="Times New Roman" panose="02020603050405020304" pitchFamily="18" charset="0"/>
                      </a:rPr>
                      <m:t>i</m:t>
                    </m:r>
                    <m:r>
                      <a:rPr lang="en-US" altLang="zh-CN" sz="3300">
                        <a:latin typeface="Cambria Math" panose="02040503050406030204" pitchFamily="18" charset="0"/>
                        <a:cs typeface="Times New Roman" panose="02020603050405020304" pitchFamily="18" charset="0"/>
                      </a:rPr>
                      <m:t>.</m:t>
                    </m:r>
                    <m:r>
                      <m:rPr>
                        <m:sty m:val="p"/>
                      </m:rPr>
                      <a:rPr lang="en-US" altLang="zh-CN" sz="3300">
                        <a:latin typeface="Cambria Math" panose="02040503050406030204" pitchFamily="18" charset="0"/>
                        <a:cs typeface="Times New Roman" panose="02020603050405020304" pitchFamily="18" charset="0"/>
                      </a:rPr>
                      <m:t>e</m:t>
                    </m:r>
                    <m:r>
                      <a:rPr lang="en-US" altLang="zh-CN" sz="3300">
                        <a:latin typeface="Cambria Math" panose="02040503050406030204" pitchFamily="18" charset="0"/>
                        <a:cs typeface="Times New Roman" panose="02020603050405020304" pitchFamily="18" charset="0"/>
                      </a:rPr>
                      <m:t>., </m:t>
                    </m:r>
                    <m:r>
                      <m:rPr>
                        <m:sty m:val="p"/>
                      </m:rPr>
                      <a:rPr lang="en-US" altLang="zh-CN" sz="3300">
                        <a:latin typeface="Cambria Math" panose="02040503050406030204" pitchFamily="18" charset="0"/>
                        <a:cs typeface="Times New Roman" panose="02020603050405020304" pitchFamily="18" charset="0"/>
                      </a:rPr>
                      <m:t>acc</m:t>
                    </m:r>
                    <m:r>
                      <a:rPr lang="en-US" altLang="zh-CN" sz="3300">
                        <a:latin typeface="Cambria Math" panose="02040503050406030204" pitchFamily="18" charset="0"/>
                        <a:cs typeface="Times New Roman" panose="02020603050405020304" pitchFamily="18" charset="0"/>
                      </a:rPr>
                      <m:t>=</m:t>
                    </m:r>
                    <m:rad>
                      <m:radPr>
                        <m:degHide m:val="on"/>
                        <m:ctrlPr>
                          <a:rPr lang="zh-CN" altLang="zh-CN" sz="3300" i="1">
                            <a:latin typeface="Cambria Math" panose="02040503050406030204" pitchFamily="18" charset="0"/>
                            <a:cs typeface="Times New Roman" panose="02020603050405020304" pitchFamily="18" charset="0"/>
                          </a:rPr>
                        </m:ctrlPr>
                      </m:radPr>
                      <m:deg/>
                      <m:e>
                        <m:sSubSup>
                          <m:sSubSupPr>
                            <m:ctrlPr>
                              <a:rPr lang="zh-CN" altLang="zh-CN" sz="3300" i="1">
                                <a:latin typeface="Cambria Math" panose="02040503050406030204" pitchFamily="18" charset="0"/>
                                <a:cs typeface="Times New Roman" panose="02020603050405020304" pitchFamily="18" charset="0"/>
                              </a:rPr>
                            </m:ctrlPr>
                          </m:sSubSupPr>
                          <m:e>
                            <m:r>
                              <a:rPr lang="en-US" altLang="zh-CN" sz="3300">
                                <a:latin typeface="Cambria Math" panose="02040503050406030204" pitchFamily="18" charset="0"/>
                                <a:cs typeface="Times New Roman" panose="02020603050405020304" pitchFamily="18" charset="0"/>
                              </a:rPr>
                              <m:t>𝑥</m:t>
                            </m:r>
                          </m:e>
                          <m:sub>
                            <m:r>
                              <a:rPr lang="en-US" altLang="zh-CN" sz="3300">
                                <a:latin typeface="Cambria Math" panose="02040503050406030204" pitchFamily="18" charset="0"/>
                                <a:cs typeface="Times New Roman" panose="02020603050405020304" pitchFamily="18" charset="0"/>
                              </a:rPr>
                              <m:t>𝑎𝑐𝑐</m:t>
                            </m:r>
                          </m:sub>
                          <m:sup>
                            <m:r>
                              <a:rPr lang="en-US" altLang="zh-CN" sz="3300">
                                <a:latin typeface="Cambria Math" panose="02040503050406030204" pitchFamily="18" charset="0"/>
                                <a:cs typeface="Times New Roman" panose="02020603050405020304" pitchFamily="18" charset="0"/>
                              </a:rPr>
                              <m:t>2</m:t>
                            </m:r>
                          </m:sup>
                        </m:sSubSup>
                        <m:r>
                          <a:rPr lang="en-US" altLang="zh-CN" sz="3300">
                            <a:latin typeface="Cambria Math" panose="02040503050406030204" pitchFamily="18" charset="0"/>
                            <a:cs typeface="Times New Roman" panose="02020603050405020304" pitchFamily="18" charset="0"/>
                          </a:rPr>
                          <m:t>+</m:t>
                        </m:r>
                        <m:sSubSup>
                          <m:sSubSupPr>
                            <m:ctrlPr>
                              <a:rPr lang="zh-CN" altLang="zh-CN" sz="3300" i="1">
                                <a:latin typeface="Cambria Math" panose="02040503050406030204" pitchFamily="18" charset="0"/>
                                <a:cs typeface="Times New Roman" panose="02020603050405020304" pitchFamily="18" charset="0"/>
                              </a:rPr>
                            </m:ctrlPr>
                          </m:sSubSupPr>
                          <m:e>
                            <m:r>
                              <a:rPr lang="en-US" altLang="zh-CN" sz="3300">
                                <a:latin typeface="Cambria Math" panose="02040503050406030204" pitchFamily="18" charset="0"/>
                                <a:cs typeface="Times New Roman" panose="02020603050405020304" pitchFamily="18" charset="0"/>
                              </a:rPr>
                              <m:t>𝑦</m:t>
                            </m:r>
                          </m:e>
                          <m:sub>
                            <m:r>
                              <a:rPr lang="en-US" altLang="zh-CN" sz="3300">
                                <a:latin typeface="Cambria Math" panose="02040503050406030204" pitchFamily="18" charset="0"/>
                                <a:cs typeface="Times New Roman" panose="02020603050405020304" pitchFamily="18" charset="0"/>
                              </a:rPr>
                              <m:t>𝑎𝑐𝑐</m:t>
                            </m:r>
                          </m:sub>
                          <m:sup>
                            <m:r>
                              <a:rPr lang="en-US" altLang="zh-CN" sz="3300">
                                <a:latin typeface="Cambria Math" panose="02040503050406030204" pitchFamily="18" charset="0"/>
                                <a:cs typeface="Times New Roman" panose="02020603050405020304" pitchFamily="18" charset="0"/>
                              </a:rPr>
                              <m:t>2</m:t>
                            </m:r>
                          </m:sup>
                        </m:sSubSup>
                        <m:r>
                          <a:rPr lang="en-US" altLang="zh-CN" sz="3300">
                            <a:latin typeface="Cambria Math" panose="02040503050406030204" pitchFamily="18" charset="0"/>
                            <a:cs typeface="Times New Roman" panose="02020603050405020304" pitchFamily="18" charset="0"/>
                          </a:rPr>
                          <m:t>+</m:t>
                        </m:r>
                        <m:sSubSup>
                          <m:sSubSupPr>
                            <m:ctrlPr>
                              <a:rPr lang="zh-CN" altLang="zh-CN" sz="3300" i="1">
                                <a:latin typeface="Cambria Math" panose="02040503050406030204" pitchFamily="18" charset="0"/>
                                <a:cs typeface="Times New Roman" panose="02020603050405020304" pitchFamily="18" charset="0"/>
                              </a:rPr>
                            </m:ctrlPr>
                          </m:sSubSupPr>
                          <m:e>
                            <m:r>
                              <a:rPr lang="en-US" altLang="zh-CN" sz="3300">
                                <a:latin typeface="Cambria Math" panose="02040503050406030204" pitchFamily="18" charset="0"/>
                                <a:cs typeface="Times New Roman" panose="02020603050405020304" pitchFamily="18" charset="0"/>
                              </a:rPr>
                              <m:t>𝑧</m:t>
                            </m:r>
                          </m:e>
                          <m:sub>
                            <m:r>
                              <a:rPr lang="en-US" altLang="zh-CN" sz="3300">
                                <a:latin typeface="Cambria Math" panose="02040503050406030204" pitchFamily="18" charset="0"/>
                                <a:cs typeface="Times New Roman" panose="02020603050405020304" pitchFamily="18" charset="0"/>
                              </a:rPr>
                              <m:t>𝑎𝑐𝑐</m:t>
                            </m:r>
                          </m:sub>
                          <m:sup>
                            <m:r>
                              <a:rPr lang="en-US" altLang="zh-CN" sz="3300">
                                <a:latin typeface="Cambria Math" panose="02040503050406030204" pitchFamily="18" charset="0"/>
                                <a:cs typeface="Times New Roman" panose="02020603050405020304" pitchFamily="18" charset="0"/>
                              </a:rPr>
                              <m:t>2</m:t>
                            </m:r>
                          </m:sup>
                        </m:sSubSup>
                      </m:e>
                    </m:rad>
                  </m:oMath>
                </a14:m>
                <a:r>
                  <a:rPr lang="en-US" altLang="zh-CN" sz="3300" dirty="0">
                    <a:latin typeface="Calibri" panose="020F0502020204030204" pitchFamily="34" charset="0"/>
                    <a:cs typeface="Calibri" panose="020F0502020204030204" pitchFamily="34" charset="0"/>
                  </a:rPr>
                  <a:t>) is computed to avoid sensor orientation misalignment (Tong et al., 2013).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449" y="1155451"/>
                <a:ext cx="11157735" cy="5200899"/>
              </a:xfrm>
              <a:blipFill>
                <a:blip r:embed="rId2"/>
                <a:stretch>
                  <a:fillRect l="-656" t="-2696" r="-328" b="-187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97FEE54-A28B-430D-8613-4CDA86A8B1F0}" type="slidenum">
              <a:rPr lang="zh-CN" altLang="en-US" smtClean="0"/>
              <a:t>52</a:t>
            </a:fld>
            <a:endParaRPr lang="zh-CN" altLang="en-US"/>
          </a:p>
        </p:txBody>
      </p:sp>
    </p:spTree>
    <p:extLst>
      <p:ext uri="{BB962C8B-B14F-4D97-AF65-F5344CB8AC3E}">
        <p14:creationId xmlns:p14="http://schemas.microsoft.com/office/powerpoint/2010/main" val="3573417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A2E93C-E44A-467C-B52A-86C6DAC916D9}"/>
              </a:ext>
            </a:extLst>
          </p:cNvPr>
          <p:cNvSpPr>
            <a:spLocks noGrp="1"/>
          </p:cNvSpPr>
          <p:nvPr>
            <p:ph type="title"/>
          </p:nvPr>
        </p:nvSpPr>
        <p:spPr>
          <a:xfrm>
            <a:off x="596267" y="136525"/>
            <a:ext cx="9090714" cy="540215"/>
          </a:xfrm>
        </p:spPr>
        <p:txBody>
          <a:bodyPr>
            <a:noAutofit/>
          </a:bodyPr>
          <a:lstStyle/>
          <a:p>
            <a:r>
              <a:rPr lang="en-US" sz="3200" dirty="0">
                <a:latin typeface="Calibri" panose="020F0502020204030204" pitchFamily="34" charset="0"/>
                <a:cs typeface="Calibri" panose="020F0502020204030204" pitchFamily="34" charset="0"/>
              </a:rPr>
              <a:t>Research Design – From HMM-GMM to HMM-GAN</a:t>
            </a:r>
          </a:p>
        </p:txBody>
      </p:sp>
      <p:sp>
        <p:nvSpPr>
          <p:cNvPr id="2" name="灯片编号占位符 1">
            <a:extLst>
              <a:ext uri="{FF2B5EF4-FFF2-40B4-BE49-F238E27FC236}">
                <a16:creationId xmlns:a16="http://schemas.microsoft.com/office/drawing/2014/main" id="{CFEBDCF8-518D-48AC-AF6B-480E22E1FC40}"/>
              </a:ext>
            </a:extLst>
          </p:cNvPr>
          <p:cNvSpPr>
            <a:spLocks noGrp="1"/>
          </p:cNvSpPr>
          <p:nvPr>
            <p:ph type="sldNum" sz="quarter" idx="12"/>
          </p:nvPr>
        </p:nvSpPr>
        <p:spPr/>
        <p:txBody>
          <a:bodyPr/>
          <a:lstStyle/>
          <a:p>
            <a:fld id="{B97FEE54-A28B-430D-8613-4CDA86A8B1F0}" type="slidenum">
              <a:rPr lang="zh-CN" altLang="en-US" smtClean="0"/>
              <a:t>53</a:t>
            </a:fld>
            <a:endParaRPr lang="zh-CN" altLang="en-US" dirty="0"/>
          </a:p>
        </p:txBody>
      </p:sp>
      <p:sp>
        <p:nvSpPr>
          <p:cNvPr id="19" name="TextBox 202">
            <a:extLst>
              <a:ext uri="{FF2B5EF4-FFF2-40B4-BE49-F238E27FC236}">
                <a16:creationId xmlns:a16="http://schemas.microsoft.com/office/drawing/2014/main" id="{CE67B5C5-BA1B-4537-9999-5029DAB05175}"/>
              </a:ext>
            </a:extLst>
          </p:cNvPr>
          <p:cNvSpPr txBox="1"/>
          <p:nvPr/>
        </p:nvSpPr>
        <p:spPr>
          <a:xfrm>
            <a:off x="121575" y="3870334"/>
            <a:ext cx="6939184" cy="523220"/>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Fig. 17  A Breakup on HMM-GMM and HMM-GAN models. </a:t>
            </a:r>
          </a:p>
          <a:p>
            <a:pPr algn="ctr"/>
            <a:r>
              <a:rPr lang="en-US" sz="1400" dirty="0">
                <a:latin typeface="Calibri" panose="020F0502020204030204" pitchFamily="34" charset="0"/>
                <a:cs typeface="Calibri" panose="020F0502020204030204" pitchFamily="34" charset="0"/>
              </a:rPr>
              <a:t>(a) Left: Traditional HMM-GMM Architecture; (b) Right: Proposed HMM-GAN Architecture</a:t>
            </a:r>
          </a:p>
        </p:txBody>
      </p:sp>
      <p:sp>
        <p:nvSpPr>
          <p:cNvPr id="11" name="矩形 10">
            <a:extLst>
              <a:ext uri="{FF2B5EF4-FFF2-40B4-BE49-F238E27FC236}">
                <a16:creationId xmlns:a16="http://schemas.microsoft.com/office/drawing/2014/main" id="{049CA7CF-AF4A-4090-9A41-DB6141DAD08F}"/>
              </a:ext>
            </a:extLst>
          </p:cNvPr>
          <p:cNvSpPr/>
          <p:nvPr/>
        </p:nvSpPr>
        <p:spPr>
          <a:xfrm>
            <a:off x="0" y="4328670"/>
            <a:ext cx="12192000" cy="2431435"/>
          </a:xfrm>
          <a:prstGeom prst="rect">
            <a:avLst/>
          </a:prstGeom>
        </p:spPr>
        <p:txBody>
          <a:bodyPr wrap="square">
            <a:spAutoFit/>
          </a:bodyPr>
          <a:lstStyle/>
          <a:p>
            <a:pPr marL="285750" indent="-28575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The main model novelty is highlighted in red in Fig. 17b.</a:t>
            </a:r>
          </a:p>
          <a:p>
            <a:pPr marL="285750" indent="-28575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HMM-GAN, we (1) substitute GMMs with the generative networks learned from GANs, (2) include AIS approximation for calculating observation probabilities for inference. </a:t>
            </a:r>
          </a:p>
          <a:p>
            <a:pPr marL="742950" lvl="1" indent="-285750">
              <a:buFont typeface="Arial" panose="020B0604020202020204" pitchFamily="34" charset="0"/>
              <a:buChar char="•"/>
            </a:pPr>
            <a:endParaRPr lang="en-US" altLang="zh-CN" sz="2000" b="1"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altLang="zh-CN"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sz="2000" b="1" dirty="0">
                <a:latin typeface="Calibri" panose="020F0502020204030204" pitchFamily="34" charset="0"/>
                <a:cs typeface="Calibri" panose="020F0502020204030204" pitchFamily="34" charset="0"/>
              </a:rPr>
              <a:t>Intuition:</a:t>
            </a:r>
            <a:r>
              <a:rPr lang="en-US" altLang="zh-CN" sz="2000" dirty="0">
                <a:latin typeface="Calibri" panose="020F0502020204030204" pitchFamily="34" charset="0"/>
                <a:cs typeface="Calibri" panose="020F0502020204030204" pitchFamily="34" charset="0"/>
              </a:rPr>
              <a:t> Using neural networks in an adversarial strategy (i.e., employing GAN), we can better learn underlying data distributions of snippets as compared to traditional GMMs.</a:t>
            </a:r>
          </a:p>
        </p:txBody>
      </p:sp>
      <p:pic>
        <p:nvPicPr>
          <p:cNvPr id="12" name="图片 11">
            <a:extLst>
              <a:ext uri="{FF2B5EF4-FFF2-40B4-BE49-F238E27FC236}">
                <a16:creationId xmlns:a16="http://schemas.microsoft.com/office/drawing/2014/main" id="{DFBF0BE4-7A0B-4372-B948-2EB37CE03F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4" y="693883"/>
            <a:ext cx="6016094" cy="3096829"/>
          </a:xfrm>
          <a:prstGeom prst="rect">
            <a:avLst/>
          </a:prstGeom>
        </p:spPr>
      </p:pic>
      <p:pic>
        <p:nvPicPr>
          <p:cNvPr id="8" name="图片 7">
            <a:extLst>
              <a:ext uri="{FF2B5EF4-FFF2-40B4-BE49-F238E27FC236}">
                <a16:creationId xmlns:a16="http://schemas.microsoft.com/office/drawing/2014/main" id="{990FF93D-26B6-45BB-BB8C-EFEE62863F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4" y="630343"/>
            <a:ext cx="5735544" cy="3900042"/>
          </a:xfrm>
          <a:prstGeom prst="rect">
            <a:avLst/>
          </a:prstGeom>
        </p:spPr>
      </p:pic>
    </p:spTree>
    <p:extLst>
      <p:ext uri="{BB962C8B-B14F-4D97-AF65-F5344CB8AC3E}">
        <p14:creationId xmlns:p14="http://schemas.microsoft.com/office/powerpoint/2010/main" val="1297663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Research Design – Difficulty in HMM-GAN Training</a:t>
            </a:r>
            <a:endParaRPr lang="en-US" dirty="0"/>
          </a:p>
        </p:txBody>
      </p:sp>
      <p:sp>
        <p:nvSpPr>
          <p:cNvPr id="3" name="Content Placeholder 2"/>
          <p:cNvSpPr>
            <a:spLocks noGrp="1"/>
          </p:cNvSpPr>
          <p:nvPr>
            <p:ph idx="1"/>
          </p:nvPr>
        </p:nvSpPr>
        <p:spPr/>
        <p:txBody>
          <a:bodyPr>
            <a:normAutofit/>
          </a:bodyPr>
          <a:lstStyle/>
          <a:p>
            <a:pPr marL="342900" indent="-342900"/>
            <a:r>
              <a:rPr lang="en-US" altLang="zh-CN" b="1" dirty="0">
                <a:latin typeface="Calibri" panose="020F0502020204030204" pitchFamily="34" charset="0"/>
                <a:cs typeface="Calibri" panose="020F0502020204030204" pitchFamily="34" charset="0"/>
              </a:rPr>
              <a:t>The parameters of HMM-GAN (state transition probabilities and emission probabilities (i.e., probability implied by GAN)) cannot be jointly obtained via the conventional Baum-Welch HMM learning algorithm.</a:t>
            </a:r>
          </a:p>
          <a:p>
            <a:pPr marL="800100" lvl="1" indent="-342900"/>
            <a:r>
              <a:rPr lang="en-US" altLang="zh-CN" sz="2000" dirty="0">
                <a:latin typeface="Calibri" panose="020F0502020204030204" pitchFamily="34" charset="0"/>
                <a:cs typeface="Calibri" panose="020F0502020204030204" pitchFamily="34" charset="0"/>
              </a:rPr>
              <a:t>No explicit probability distribution in GANs; therefore </a:t>
            </a:r>
            <a:r>
              <a:rPr lang="en-US" altLang="zh-CN" sz="2000" dirty="0">
                <a:latin typeface="Calibri" panose="020F0502020204030204" pitchFamily="34" charset="0"/>
                <a:cs typeface="Calibri" panose="020F0502020204030204" pitchFamily="34" charset="0"/>
                <a:sym typeface="Wingdings" panose="05000000000000000000" pitchFamily="2" charset="2"/>
              </a:rPr>
              <a:t>observation </a:t>
            </a:r>
            <a:r>
              <a:rPr lang="en-US" altLang="zh-CN" sz="2000" dirty="0">
                <a:latin typeface="Calibri" panose="020F0502020204030204" pitchFamily="34" charset="0"/>
                <a:cs typeface="Calibri" panose="020F0502020204030204" pitchFamily="34" charset="0"/>
              </a:rPr>
              <a:t>likelihoods are intractable (</a:t>
            </a:r>
            <a:r>
              <a:rPr lang="en-US" altLang="zh-CN" sz="2000" dirty="0" err="1">
                <a:latin typeface="Calibri" panose="020F0502020204030204" pitchFamily="34" charset="0"/>
                <a:cs typeface="Calibri" panose="020F0502020204030204" pitchFamily="34" charset="0"/>
              </a:rPr>
              <a:t>Goodfellow</a:t>
            </a:r>
            <a:r>
              <a:rPr lang="en-US" altLang="zh-CN" sz="2000" dirty="0">
                <a:latin typeface="Calibri" panose="020F0502020204030204" pitchFamily="34" charset="0"/>
                <a:cs typeface="Calibri" panose="020F0502020204030204" pitchFamily="34" charset="0"/>
              </a:rPr>
              <a:t>, 2016).</a:t>
            </a:r>
            <a:endParaRPr lang="en-US" altLang="zh-CN" sz="2000" dirty="0">
              <a:latin typeface="Calibri" panose="020F0502020204030204" pitchFamily="34" charset="0"/>
              <a:cs typeface="Calibri" panose="020F0502020204030204" pitchFamily="34" charset="0"/>
              <a:sym typeface="Wingdings" panose="05000000000000000000" pitchFamily="2" charset="2"/>
            </a:endParaRPr>
          </a:p>
          <a:p>
            <a:pPr marL="800100" lvl="1" indent="-342900"/>
            <a:r>
              <a:rPr lang="en-US" altLang="zh-CN" sz="2000" dirty="0">
                <a:latin typeface="Calibri" panose="020F0502020204030204" pitchFamily="34" charset="0"/>
                <a:cs typeface="Calibri" panose="020F0502020204030204" pitchFamily="34" charset="0"/>
                <a:sym typeface="Wingdings" panose="05000000000000000000" pitchFamily="2" charset="2"/>
              </a:rPr>
              <a:t>In </a:t>
            </a:r>
            <a:r>
              <a:rPr lang="en-US" altLang="zh-CN" sz="2000" dirty="0">
                <a:latin typeface="Calibri" panose="020F0502020204030204" pitchFamily="34" charset="0"/>
                <a:cs typeface="Calibri" panose="020F0502020204030204" pitchFamily="34" charset="0"/>
              </a:rPr>
              <a:t>the Baum-Welch algorithm, observation likelihood are required in the E-step (i.e., the forward and backward procedure to calculate expectation likelihood).</a:t>
            </a:r>
          </a:p>
          <a:p>
            <a:pPr marL="800100" lvl="1" indent="-342900"/>
            <a:r>
              <a:rPr lang="en-US" altLang="zh-CN" sz="2000" dirty="0">
                <a:latin typeface="Calibri" panose="020F0502020204030204" pitchFamily="34" charset="0"/>
                <a:cs typeface="Calibri" panose="020F0502020204030204" pitchFamily="34" charset="0"/>
              </a:rPr>
              <a:t>Without an observation likelihood, E-step can not be implemented. As M-step is based on the output of E-step, both E-step and M-step cannot be implemented.</a:t>
            </a:r>
          </a:p>
          <a:p>
            <a:pPr marL="800100" lvl="1" indent="-342900"/>
            <a:r>
              <a:rPr lang="en-US" altLang="zh-CN" sz="2000" dirty="0">
                <a:latin typeface="Calibri" panose="020F0502020204030204" pitchFamily="34" charset="0"/>
                <a:cs typeface="Calibri" panose="020F0502020204030204" pitchFamily="34" charset="0"/>
              </a:rPr>
              <a:t>Therefore, HMM-GAN can not be learned in this way.</a:t>
            </a:r>
          </a:p>
          <a:p>
            <a:pPr lvl="2"/>
            <a:endParaRPr lang="en-US" altLang="zh-CN" sz="1800" dirty="0">
              <a:latin typeface="Calibri" panose="020F0502020204030204" pitchFamily="34" charset="0"/>
              <a:cs typeface="Calibri" panose="020F0502020204030204" pitchFamily="34" charset="0"/>
            </a:endParaRPr>
          </a:p>
          <a:p>
            <a:endParaRPr lang="en-US" sz="2400" dirty="0"/>
          </a:p>
        </p:txBody>
      </p:sp>
      <p:sp>
        <p:nvSpPr>
          <p:cNvPr id="4" name="Slide Number Placeholder 3"/>
          <p:cNvSpPr>
            <a:spLocks noGrp="1"/>
          </p:cNvSpPr>
          <p:nvPr>
            <p:ph type="sldNum" sz="quarter" idx="12"/>
          </p:nvPr>
        </p:nvSpPr>
        <p:spPr/>
        <p:txBody>
          <a:bodyPr/>
          <a:lstStyle/>
          <a:p>
            <a:fld id="{B97FEE54-A28B-430D-8613-4CDA86A8B1F0}" type="slidenum">
              <a:rPr lang="zh-CN" altLang="en-US" smtClean="0"/>
              <a:t>54</a:t>
            </a:fld>
            <a:endParaRPr lang="zh-CN" altLang="en-US"/>
          </a:p>
        </p:txBody>
      </p:sp>
    </p:spTree>
    <p:extLst>
      <p:ext uri="{BB962C8B-B14F-4D97-AF65-F5344CB8AC3E}">
        <p14:creationId xmlns:p14="http://schemas.microsoft.com/office/powerpoint/2010/main" val="2906019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2316EA-F398-40A5-A0C6-9445D59E23AF}"/>
              </a:ext>
            </a:extLst>
          </p:cNvPr>
          <p:cNvSpPr>
            <a:spLocks noGrp="1"/>
          </p:cNvSpPr>
          <p:nvPr>
            <p:ph type="title"/>
          </p:nvPr>
        </p:nvSpPr>
        <p:spPr>
          <a:xfrm>
            <a:off x="419100" y="60766"/>
            <a:ext cx="11544300" cy="1325563"/>
          </a:xfrm>
        </p:spPr>
        <p:txBody>
          <a:bodyPr/>
          <a:lstStyle/>
          <a:p>
            <a:r>
              <a:rPr lang="en-US" altLang="zh-CN" dirty="0">
                <a:latin typeface="Calibri" panose="020F0502020204030204" pitchFamily="34" charset="0"/>
                <a:cs typeface="Calibri" panose="020F0502020204030204" pitchFamily="34" charset="0"/>
              </a:rPr>
              <a:t>Research Design – HMM-GAN Learning Process</a:t>
            </a:r>
            <a:endParaRPr lang="zh-CN" altLang="en-US" dirty="0"/>
          </a:p>
        </p:txBody>
      </p:sp>
      <p:sp>
        <p:nvSpPr>
          <p:cNvPr id="3" name="内容占位符 2">
            <a:extLst>
              <a:ext uri="{FF2B5EF4-FFF2-40B4-BE49-F238E27FC236}">
                <a16:creationId xmlns:a16="http://schemas.microsoft.com/office/drawing/2014/main" id="{896D65FB-D60F-4942-BAB3-11EEA90B95BB}"/>
              </a:ext>
            </a:extLst>
          </p:cNvPr>
          <p:cNvSpPr>
            <a:spLocks noGrp="1"/>
          </p:cNvSpPr>
          <p:nvPr>
            <p:ph idx="1"/>
          </p:nvPr>
        </p:nvSpPr>
        <p:spPr>
          <a:xfrm>
            <a:off x="228600" y="1120333"/>
            <a:ext cx="11734800" cy="3786645"/>
          </a:xfrm>
        </p:spPr>
        <p:txBody>
          <a:bodyPr>
            <a:normAutofit fontScale="85000" lnSpcReduction="20000"/>
          </a:bodyPr>
          <a:lstStyle/>
          <a:p>
            <a:pPr marL="342900" indent="-342900"/>
            <a:r>
              <a:rPr lang="en-US" altLang="zh-CN" b="1" dirty="0">
                <a:latin typeface="Calibri" panose="020F0502020204030204" pitchFamily="34" charset="0"/>
                <a:cs typeface="Calibri" panose="020F0502020204030204" pitchFamily="34" charset="0"/>
              </a:rPr>
              <a:t>Solution: a three-step learning process (Fig. 18)</a:t>
            </a:r>
          </a:p>
          <a:p>
            <a:pPr lvl="1"/>
            <a:r>
              <a:rPr lang="en-US" altLang="zh-CN" dirty="0">
                <a:latin typeface="Calibri" panose="020F0502020204030204" pitchFamily="34" charset="0"/>
                <a:cs typeface="Calibri" panose="020F0502020204030204" pitchFamily="34" charset="0"/>
              </a:rPr>
              <a:t>Step 1: Train GAN for each state independently to obtain emission probability of each state of HMM-GAN (i.e., probability contained in GAN);</a:t>
            </a:r>
          </a:p>
          <a:p>
            <a:pPr lvl="2"/>
            <a:r>
              <a:rPr lang="en-US" altLang="zh-CN" dirty="0">
                <a:latin typeface="Calibri" panose="020F0502020204030204" pitchFamily="34" charset="0"/>
                <a:cs typeface="Calibri" panose="020F0502020204030204" pitchFamily="34" charset="0"/>
              </a:rPr>
              <a:t>Input: snippets of different states</a:t>
            </a:r>
          </a:p>
          <a:p>
            <a:pPr lvl="2"/>
            <a:r>
              <a:rPr lang="en-US" altLang="zh-CN" dirty="0">
                <a:latin typeface="Calibri" panose="020F0502020204030204" pitchFamily="34" charset="0"/>
                <a:cs typeface="Calibri" panose="020F0502020204030204" pitchFamily="34" charset="0"/>
              </a:rPr>
              <a:t>Output: GANs for each state</a:t>
            </a:r>
          </a:p>
          <a:p>
            <a:pPr lvl="1"/>
            <a:r>
              <a:rPr lang="en-US" altLang="zh-CN" dirty="0">
                <a:latin typeface="Calibri" panose="020F0502020204030204" pitchFamily="34" charset="0"/>
                <a:cs typeface="Calibri" panose="020F0502020204030204" pitchFamily="34" charset="0"/>
              </a:rPr>
              <a:t>Step 2: Apply AIS on the trained GANs to approximate observation likelihoods for each state of HMM-GAN;</a:t>
            </a:r>
          </a:p>
          <a:p>
            <a:pPr lvl="2"/>
            <a:r>
              <a:rPr lang="en-US" altLang="zh-CN" dirty="0">
                <a:latin typeface="Calibri" panose="020F0502020204030204" pitchFamily="34" charset="0"/>
                <a:cs typeface="Calibri" panose="020F0502020204030204" pitchFamily="34" charset="0"/>
              </a:rPr>
              <a:t>Input: snippets and GANs trained</a:t>
            </a:r>
          </a:p>
          <a:p>
            <a:pPr lvl="2"/>
            <a:r>
              <a:rPr lang="en-US" altLang="zh-CN" dirty="0">
                <a:latin typeface="Calibri" panose="020F0502020204030204" pitchFamily="34" charset="0"/>
                <a:cs typeface="Calibri" panose="020F0502020204030204" pitchFamily="34" charset="0"/>
              </a:rPr>
              <a:t>Output: likelihood of each snippet</a:t>
            </a:r>
          </a:p>
          <a:p>
            <a:pPr lvl="1"/>
            <a:r>
              <a:rPr lang="en-US" altLang="zh-CN" dirty="0">
                <a:latin typeface="Calibri" panose="020F0502020204030204" pitchFamily="34" charset="0"/>
                <a:cs typeface="Calibri" panose="020F0502020204030204" pitchFamily="34" charset="0"/>
              </a:rPr>
              <a:t>Step 3: Run the Baum-Welch algorithm to learn state transition probabilities based on observation likelihoods obtained in Step 2.</a:t>
            </a:r>
          </a:p>
          <a:p>
            <a:pPr lvl="2"/>
            <a:r>
              <a:rPr lang="en-US" altLang="zh-CN" dirty="0">
                <a:latin typeface="Calibri" panose="020F0502020204030204" pitchFamily="34" charset="0"/>
                <a:cs typeface="Calibri" panose="020F0502020204030204" pitchFamily="34" charset="0"/>
              </a:rPr>
              <a:t>Input: likelihood of each snippet</a:t>
            </a:r>
          </a:p>
          <a:p>
            <a:pPr lvl="2"/>
            <a:r>
              <a:rPr lang="en-US" altLang="zh-CN" dirty="0">
                <a:latin typeface="Calibri" panose="020F0502020204030204" pitchFamily="34" charset="0"/>
                <a:cs typeface="Calibri" panose="020F0502020204030204" pitchFamily="34" charset="0"/>
              </a:rPr>
              <a:t>Output: state transition probabilities</a:t>
            </a:r>
          </a:p>
          <a:p>
            <a:pPr lvl="2"/>
            <a:r>
              <a:rPr lang="en-US" altLang="zh-CN" dirty="0">
                <a:latin typeface="Calibri" panose="020F0502020204030204" pitchFamily="34" charset="0"/>
                <a:cs typeface="Calibri" panose="020F0502020204030204" pitchFamily="34" charset="0"/>
              </a:rPr>
              <a:t>Note: although Baum-Welch is used to learn state transition and emission probabilities in HMMs, we only use it to learn the former as we already obtained the latter in Step 1.</a:t>
            </a:r>
          </a:p>
          <a:p>
            <a:endParaRPr lang="zh-CN" altLang="en-US" dirty="0"/>
          </a:p>
        </p:txBody>
      </p:sp>
      <p:sp>
        <p:nvSpPr>
          <p:cNvPr id="4" name="灯片编号占位符 3">
            <a:extLst>
              <a:ext uri="{FF2B5EF4-FFF2-40B4-BE49-F238E27FC236}">
                <a16:creationId xmlns:a16="http://schemas.microsoft.com/office/drawing/2014/main" id="{B7203419-33F9-4C32-8261-3B27B409FA26}"/>
              </a:ext>
            </a:extLst>
          </p:cNvPr>
          <p:cNvSpPr>
            <a:spLocks noGrp="1"/>
          </p:cNvSpPr>
          <p:nvPr>
            <p:ph type="sldNum" sz="quarter" idx="12"/>
          </p:nvPr>
        </p:nvSpPr>
        <p:spPr>
          <a:xfrm>
            <a:off x="8610600" y="6284462"/>
            <a:ext cx="2743200" cy="365125"/>
          </a:xfrm>
        </p:spPr>
        <p:txBody>
          <a:bodyPr/>
          <a:lstStyle/>
          <a:p>
            <a:fld id="{B97FEE54-A28B-430D-8613-4CDA86A8B1F0}" type="slidenum">
              <a:rPr lang="zh-CN" altLang="en-US" smtClean="0"/>
              <a:t>55</a:t>
            </a:fld>
            <a:endParaRPr lang="zh-CN" altLang="en-US"/>
          </a:p>
        </p:txBody>
      </p:sp>
      <p:grpSp>
        <p:nvGrpSpPr>
          <p:cNvPr id="5" name="组合 4">
            <a:extLst>
              <a:ext uri="{FF2B5EF4-FFF2-40B4-BE49-F238E27FC236}">
                <a16:creationId xmlns:a16="http://schemas.microsoft.com/office/drawing/2014/main" id="{064A4C88-703B-41B4-8BCE-74E7A466DE7F}"/>
              </a:ext>
            </a:extLst>
          </p:cNvPr>
          <p:cNvGrpSpPr/>
          <p:nvPr/>
        </p:nvGrpSpPr>
        <p:grpSpPr>
          <a:xfrm>
            <a:off x="1458659" y="5358091"/>
            <a:ext cx="9061662" cy="908050"/>
            <a:chOff x="1383140" y="2592255"/>
            <a:chExt cx="7754031" cy="1396491"/>
          </a:xfrm>
        </p:grpSpPr>
        <p:sp>
          <p:nvSpPr>
            <p:cNvPr id="6" name="任意多边形: 形状 5">
              <a:extLst>
                <a:ext uri="{FF2B5EF4-FFF2-40B4-BE49-F238E27FC236}">
                  <a16:creationId xmlns:a16="http://schemas.microsoft.com/office/drawing/2014/main" id="{88DA8A1F-5E2A-4347-B247-650B5F2DBD66}"/>
                </a:ext>
              </a:extLst>
            </p:cNvPr>
            <p:cNvSpPr/>
            <p:nvPr/>
          </p:nvSpPr>
          <p:spPr>
            <a:xfrm>
              <a:off x="1383140" y="2592255"/>
              <a:ext cx="2040534" cy="1396491"/>
            </a:xfrm>
            <a:custGeom>
              <a:avLst/>
              <a:gdLst>
                <a:gd name="connsiteX0" fmla="*/ 0 w 2040534"/>
                <a:gd name="connsiteY0" fmla="*/ 139649 h 1396491"/>
                <a:gd name="connsiteX1" fmla="*/ 139649 w 2040534"/>
                <a:gd name="connsiteY1" fmla="*/ 0 h 1396491"/>
                <a:gd name="connsiteX2" fmla="*/ 1900885 w 2040534"/>
                <a:gd name="connsiteY2" fmla="*/ 0 h 1396491"/>
                <a:gd name="connsiteX3" fmla="*/ 2040534 w 2040534"/>
                <a:gd name="connsiteY3" fmla="*/ 139649 h 1396491"/>
                <a:gd name="connsiteX4" fmla="*/ 2040534 w 2040534"/>
                <a:gd name="connsiteY4" fmla="*/ 1256842 h 1396491"/>
                <a:gd name="connsiteX5" fmla="*/ 1900885 w 2040534"/>
                <a:gd name="connsiteY5" fmla="*/ 1396491 h 1396491"/>
                <a:gd name="connsiteX6" fmla="*/ 139649 w 2040534"/>
                <a:gd name="connsiteY6" fmla="*/ 1396491 h 1396491"/>
                <a:gd name="connsiteX7" fmla="*/ 0 w 2040534"/>
                <a:gd name="connsiteY7" fmla="*/ 1256842 h 1396491"/>
                <a:gd name="connsiteX8" fmla="*/ 0 w 2040534"/>
                <a:gd name="connsiteY8" fmla="*/ 139649 h 13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534" h="1396491">
                  <a:moveTo>
                    <a:pt x="0" y="139649"/>
                  </a:moveTo>
                  <a:cubicBezTo>
                    <a:pt x="0" y="62523"/>
                    <a:pt x="62523" y="0"/>
                    <a:pt x="139649" y="0"/>
                  </a:cubicBezTo>
                  <a:lnTo>
                    <a:pt x="1900885" y="0"/>
                  </a:lnTo>
                  <a:cubicBezTo>
                    <a:pt x="1978011" y="0"/>
                    <a:pt x="2040534" y="62523"/>
                    <a:pt x="2040534" y="139649"/>
                  </a:cubicBezTo>
                  <a:lnTo>
                    <a:pt x="2040534" y="1256842"/>
                  </a:lnTo>
                  <a:cubicBezTo>
                    <a:pt x="2040534" y="1333968"/>
                    <a:pt x="1978011" y="1396491"/>
                    <a:pt x="1900885" y="1396491"/>
                  </a:cubicBezTo>
                  <a:lnTo>
                    <a:pt x="139649" y="1396491"/>
                  </a:lnTo>
                  <a:cubicBezTo>
                    <a:pt x="62523" y="1396491"/>
                    <a:pt x="0" y="1333968"/>
                    <a:pt x="0" y="1256842"/>
                  </a:cubicBezTo>
                  <a:lnTo>
                    <a:pt x="0" y="139649"/>
                  </a:lnTo>
                  <a:close/>
                </a:path>
              </a:pathLst>
            </a:custGeom>
            <a:ln w="19050"/>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432" tIns="90432" rIns="90432" bIns="90432" numCol="1" spcCol="1270" anchor="ctr" anchorCtr="0">
              <a:noAutofit/>
            </a:bodyPr>
            <a:lstStyle/>
            <a:p>
              <a:pPr lvl="0" algn="ctr" defTabSz="577850">
                <a:lnSpc>
                  <a:spcPct val="90000"/>
                </a:lnSpc>
                <a:spcBef>
                  <a:spcPct val="0"/>
                </a:spcBef>
                <a:spcAft>
                  <a:spcPct val="35000"/>
                </a:spcAft>
              </a:pPr>
              <a:r>
                <a:rPr lang="en-US" altLang="zh-CN" dirty="0">
                  <a:latin typeface="Calibri" panose="020F0502020204030204" pitchFamily="34" charset="0"/>
                  <a:cs typeface="Calibri" panose="020F0502020204030204" pitchFamily="34" charset="0"/>
                </a:rPr>
                <a:t>Train GAN for each state independently</a:t>
              </a:r>
              <a:endParaRPr lang="zh-CN" kern="1200" dirty="0">
                <a:latin typeface="Calibri" panose="020F0502020204030204" pitchFamily="34" charset="0"/>
                <a:cs typeface="Calibri" panose="020F0502020204030204" pitchFamily="34" charset="0"/>
              </a:endParaRPr>
            </a:p>
          </p:txBody>
        </p:sp>
        <p:sp>
          <p:nvSpPr>
            <p:cNvPr id="7" name="任意多边形: 形状 6">
              <a:extLst>
                <a:ext uri="{FF2B5EF4-FFF2-40B4-BE49-F238E27FC236}">
                  <a16:creationId xmlns:a16="http://schemas.microsoft.com/office/drawing/2014/main" id="{ECD3FA14-24A3-4AE4-8F3E-73DDCFE2E20E}"/>
                </a:ext>
              </a:extLst>
            </p:cNvPr>
            <p:cNvSpPr/>
            <p:nvPr/>
          </p:nvSpPr>
          <p:spPr>
            <a:xfrm>
              <a:off x="3627728" y="3037474"/>
              <a:ext cx="432593" cy="506052"/>
            </a:xfrm>
            <a:custGeom>
              <a:avLst/>
              <a:gdLst>
                <a:gd name="connsiteX0" fmla="*/ 0 w 432593"/>
                <a:gd name="connsiteY0" fmla="*/ 101210 h 506052"/>
                <a:gd name="connsiteX1" fmla="*/ 216297 w 432593"/>
                <a:gd name="connsiteY1" fmla="*/ 101210 h 506052"/>
                <a:gd name="connsiteX2" fmla="*/ 216297 w 432593"/>
                <a:gd name="connsiteY2" fmla="*/ 0 h 506052"/>
                <a:gd name="connsiteX3" fmla="*/ 432593 w 432593"/>
                <a:gd name="connsiteY3" fmla="*/ 253026 h 506052"/>
                <a:gd name="connsiteX4" fmla="*/ 216297 w 432593"/>
                <a:gd name="connsiteY4" fmla="*/ 506052 h 506052"/>
                <a:gd name="connsiteX5" fmla="*/ 216297 w 432593"/>
                <a:gd name="connsiteY5" fmla="*/ 404842 h 506052"/>
                <a:gd name="connsiteX6" fmla="*/ 0 w 432593"/>
                <a:gd name="connsiteY6" fmla="*/ 404842 h 506052"/>
                <a:gd name="connsiteX7" fmla="*/ 0 w 432593"/>
                <a:gd name="connsiteY7" fmla="*/ 101210 h 50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593" h="506052">
                  <a:moveTo>
                    <a:pt x="0" y="101210"/>
                  </a:moveTo>
                  <a:lnTo>
                    <a:pt x="216297" y="101210"/>
                  </a:lnTo>
                  <a:lnTo>
                    <a:pt x="216297" y="0"/>
                  </a:lnTo>
                  <a:lnTo>
                    <a:pt x="432593" y="253026"/>
                  </a:lnTo>
                  <a:lnTo>
                    <a:pt x="216297" y="506052"/>
                  </a:lnTo>
                  <a:lnTo>
                    <a:pt x="216297" y="404842"/>
                  </a:lnTo>
                  <a:lnTo>
                    <a:pt x="0" y="404842"/>
                  </a:lnTo>
                  <a:lnTo>
                    <a:pt x="0" y="101210"/>
                  </a:lnTo>
                  <a:close/>
                </a:path>
              </a:pathLst>
            </a:custGeom>
            <a:ln w="19050"/>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spcFirstLastPara="0" vert="horz" wrap="square" lIns="0" tIns="101210" rIns="129778" bIns="101210" numCol="1" spcCol="1270" anchor="ctr" anchorCtr="0">
              <a:noAutofit/>
            </a:bodyPr>
            <a:lstStyle/>
            <a:p>
              <a:pPr marL="0" lvl="0" indent="0" algn="ctr" defTabSz="488950">
                <a:lnSpc>
                  <a:spcPct val="90000"/>
                </a:lnSpc>
                <a:spcBef>
                  <a:spcPct val="0"/>
                </a:spcBef>
                <a:spcAft>
                  <a:spcPct val="35000"/>
                </a:spcAft>
                <a:buNone/>
              </a:pPr>
              <a:endParaRPr lang="zh-CN" altLang="en-US" sz="1600" kern="1200" dirty="0">
                <a:latin typeface="Calibri" panose="020F0502020204030204" pitchFamily="34" charset="0"/>
                <a:cs typeface="Calibri" panose="020F0502020204030204" pitchFamily="34" charset="0"/>
              </a:endParaRPr>
            </a:p>
          </p:txBody>
        </p:sp>
        <p:sp>
          <p:nvSpPr>
            <p:cNvPr id="8" name="任意多边形: 形状 7">
              <a:extLst>
                <a:ext uri="{FF2B5EF4-FFF2-40B4-BE49-F238E27FC236}">
                  <a16:creationId xmlns:a16="http://schemas.microsoft.com/office/drawing/2014/main" id="{F3F1CD34-C7BA-477B-888A-DF7EFF8D01B8}"/>
                </a:ext>
              </a:extLst>
            </p:cNvPr>
            <p:cNvSpPr/>
            <p:nvPr/>
          </p:nvSpPr>
          <p:spPr>
            <a:xfrm>
              <a:off x="4264375" y="2592255"/>
              <a:ext cx="2016048" cy="1396491"/>
            </a:xfrm>
            <a:custGeom>
              <a:avLst/>
              <a:gdLst>
                <a:gd name="connsiteX0" fmla="*/ 0 w 2040534"/>
                <a:gd name="connsiteY0" fmla="*/ 139649 h 1396491"/>
                <a:gd name="connsiteX1" fmla="*/ 139649 w 2040534"/>
                <a:gd name="connsiteY1" fmla="*/ 0 h 1396491"/>
                <a:gd name="connsiteX2" fmla="*/ 1900885 w 2040534"/>
                <a:gd name="connsiteY2" fmla="*/ 0 h 1396491"/>
                <a:gd name="connsiteX3" fmla="*/ 2040534 w 2040534"/>
                <a:gd name="connsiteY3" fmla="*/ 139649 h 1396491"/>
                <a:gd name="connsiteX4" fmla="*/ 2040534 w 2040534"/>
                <a:gd name="connsiteY4" fmla="*/ 1256842 h 1396491"/>
                <a:gd name="connsiteX5" fmla="*/ 1900885 w 2040534"/>
                <a:gd name="connsiteY5" fmla="*/ 1396491 h 1396491"/>
                <a:gd name="connsiteX6" fmla="*/ 139649 w 2040534"/>
                <a:gd name="connsiteY6" fmla="*/ 1396491 h 1396491"/>
                <a:gd name="connsiteX7" fmla="*/ 0 w 2040534"/>
                <a:gd name="connsiteY7" fmla="*/ 1256842 h 1396491"/>
                <a:gd name="connsiteX8" fmla="*/ 0 w 2040534"/>
                <a:gd name="connsiteY8" fmla="*/ 139649 h 13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534" h="1396491">
                  <a:moveTo>
                    <a:pt x="0" y="139649"/>
                  </a:moveTo>
                  <a:cubicBezTo>
                    <a:pt x="0" y="62523"/>
                    <a:pt x="62523" y="0"/>
                    <a:pt x="139649" y="0"/>
                  </a:cubicBezTo>
                  <a:lnTo>
                    <a:pt x="1900885" y="0"/>
                  </a:lnTo>
                  <a:cubicBezTo>
                    <a:pt x="1978011" y="0"/>
                    <a:pt x="2040534" y="62523"/>
                    <a:pt x="2040534" y="139649"/>
                  </a:cubicBezTo>
                  <a:lnTo>
                    <a:pt x="2040534" y="1256842"/>
                  </a:lnTo>
                  <a:cubicBezTo>
                    <a:pt x="2040534" y="1333968"/>
                    <a:pt x="1978011" y="1396491"/>
                    <a:pt x="1900885" y="1396491"/>
                  </a:cubicBezTo>
                  <a:lnTo>
                    <a:pt x="139649" y="1396491"/>
                  </a:lnTo>
                  <a:cubicBezTo>
                    <a:pt x="62523" y="1396491"/>
                    <a:pt x="0" y="1333968"/>
                    <a:pt x="0" y="1256842"/>
                  </a:cubicBezTo>
                  <a:lnTo>
                    <a:pt x="0" y="139649"/>
                  </a:lnTo>
                  <a:close/>
                </a:path>
              </a:pathLst>
            </a:custGeom>
            <a:ln w="19050"/>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432" tIns="90432" rIns="90432" bIns="90432" numCol="1" spcCol="1270" anchor="ctr" anchorCtr="0">
              <a:noAutofit/>
            </a:bodyPr>
            <a:lstStyle/>
            <a:p>
              <a:pPr lvl="0" algn="ctr" defTabSz="577850">
                <a:lnSpc>
                  <a:spcPct val="90000"/>
                </a:lnSpc>
                <a:spcBef>
                  <a:spcPct val="0"/>
                </a:spcBef>
                <a:spcAft>
                  <a:spcPct val="35000"/>
                </a:spcAft>
              </a:pPr>
              <a:r>
                <a:rPr lang="en-US" altLang="zh-CN" dirty="0">
                  <a:latin typeface="Calibri" panose="020F0502020204030204" pitchFamily="34" charset="0"/>
                  <a:cs typeface="Calibri" panose="020F0502020204030204" pitchFamily="34" charset="0"/>
                </a:rPr>
                <a:t>Apply AIS on the trained GANs</a:t>
              </a:r>
              <a:endParaRPr lang="zh-CN" kern="1200" dirty="0">
                <a:latin typeface="Calibri" panose="020F0502020204030204" pitchFamily="34" charset="0"/>
                <a:cs typeface="Calibri" panose="020F0502020204030204" pitchFamily="34" charset="0"/>
              </a:endParaRPr>
            </a:p>
          </p:txBody>
        </p:sp>
        <p:sp>
          <p:nvSpPr>
            <p:cNvPr id="9" name="任意多边形: 形状 8">
              <a:extLst>
                <a:ext uri="{FF2B5EF4-FFF2-40B4-BE49-F238E27FC236}">
                  <a16:creationId xmlns:a16="http://schemas.microsoft.com/office/drawing/2014/main" id="{F22FAA5F-453C-4E47-B671-A16A4B0E1EC6}"/>
                </a:ext>
              </a:extLst>
            </p:cNvPr>
            <p:cNvSpPr/>
            <p:nvPr/>
          </p:nvSpPr>
          <p:spPr>
            <a:xfrm>
              <a:off x="6484477" y="3037474"/>
              <a:ext cx="432593" cy="506052"/>
            </a:xfrm>
            <a:custGeom>
              <a:avLst/>
              <a:gdLst>
                <a:gd name="connsiteX0" fmla="*/ 0 w 432593"/>
                <a:gd name="connsiteY0" fmla="*/ 101210 h 506052"/>
                <a:gd name="connsiteX1" fmla="*/ 216297 w 432593"/>
                <a:gd name="connsiteY1" fmla="*/ 101210 h 506052"/>
                <a:gd name="connsiteX2" fmla="*/ 216297 w 432593"/>
                <a:gd name="connsiteY2" fmla="*/ 0 h 506052"/>
                <a:gd name="connsiteX3" fmla="*/ 432593 w 432593"/>
                <a:gd name="connsiteY3" fmla="*/ 253026 h 506052"/>
                <a:gd name="connsiteX4" fmla="*/ 216297 w 432593"/>
                <a:gd name="connsiteY4" fmla="*/ 506052 h 506052"/>
                <a:gd name="connsiteX5" fmla="*/ 216297 w 432593"/>
                <a:gd name="connsiteY5" fmla="*/ 404842 h 506052"/>
                <a:gd name="connsiteX6" fmla="*/ 0 w 432593"/>
                <a:gd name="connsiteY6" fmla="*/ 404842 h 506052"/>
                <a:gd name="connsiteX7" fmla="*/ 0 w 432593"/>
                <a:gd name="connsiteY7" fmla="*/ 101210 h 50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593" h="506052">
                  <a:moveTo>
                    <a:pt x="0" y="101210"/>
                  </a:moveTo>
                  <a:lnTo>
                    <a:pt x="216297" y="101210"/>
                  </a:lnTo>
                  <a:lnTo>
                    <a:pt x="216297" y="0"/>
                  </a:lnTo>
                  <a:lnTo>
                    <a:pt x="432593" y="253026"/>
                  </a:lnTo>
                  <a:lnTo>
                    <a:pt x="216297" y="506052"/>
                  </a:lnTo>
                  <a:lnTo>
                    <a:pt x="216297" y="404842"/>
                  </a:lnTo>
                  <a:lnTo>
                    <a:pt x="0" y="404842"/>
                  </a:lnTo>
                  <a:lnTo>
                    <a:pt x="0" y="101210"/>
                  </a:lnTo>
                  <a:close/>
                </a:path>
              </a:pathLst>
            </a:custGeom>
            <a:ln w="19050"/>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spcFirstLastPara="0" vert="horz" wrap="square" lIns="0" tIns="101210" rIns="129778" bIns="101210" numCol="1" spcCol="1270" anchor="ctr" anchorCtr="0">
              <a:noAutofit/>
            </a:bodyPr>
            <a:lstStyle/>
            <a:p>
              <a:pPr marL="0" lvl="0" indent="0" algn="ctr" defTabSz="488950">
                <a:lnSpc>
                  <a:spcPct val="90000"/>
                </a:lnSpc>
                <a:spcBef>
                  <a:spcPct val="0"/>
                </a:spcBef>
                <a:spcAft>
                  <a:spcPct val="35000"/>
                </a:spcAft>
                <a:buNone/>
              </a:pPr>
              <a:endParaRPr lang="zh-CN" altLang="en-US" sz="1600" kern="1200" dirty="0">
                <a:latin typeface="Calibri" panose="020F0502020204030204" pitchFamily="34" charset="0"/>
                <a:cs typeface="Calibri" panose="020F0502020204030204" pitchFamily="34" charset="0"/>
              </a:endParaRPr>
            </a:p>
          </p:txBody>
        </p:sp>
        <p:sp>
          <p:nvSpPr>
            <p:cNvPr id="10" name="任意多边形: 形状 9">
              <a:extLst>
                <a:ext uri="{FF2B5EF4-FFF2-40B4-BE49-F238E27FC236}">
                  <a16:creationId xmlns:a16="http://schemas.microsoft.com/office/drawing/2014/main" id="{C410BBC9-1020-443A-9AB7-97B78D4F8B3F}"/>
                </a:ext>
              </a:extLst>
            </p:cNvPr>
            <p:cNvSpPr/>
            <p:nvPr/>
          </p:nvSpPr>
          <p:spPr>
            <a:xfrm>
              <a:off x="7096637" y="2592255"/>
              <a:ext cx="2040534" cy="1396491"/>
            </a:xfrm>
            <a:custGeom>
              <a:avLst/>
              <a:gdLst>
                <a:gd name="connsiteX0" fmla="*/ 0 w 2040534"/>
                <a:gd name="connsiteY0" fmla="*/ 139649 h 1396491"/>
                <a:gd name="connsiteX1" fmla="*/ 139649 w 2040534"/>
                <a:gd name="connsiteY1" fmla="*/ 0 h 1396491"/>
                <a:gd name="connsiteX2" fmla="*/ 1900885 w 2040534"/>
                <a:gd name="connsiteY2" fmla="*/ 0 h 1396491"/>
                <a:gd name="connsiteX3" fmla="*/ 2040534 w 2040534"/>
                <a:gd name="connsiteY3" fmla="*/ 139649 h 1396491"/>
                <a:gd name="connsiteX4" fmla="*/ 2040534 w 2040534"/>
                <a:gd name="connsiteY4" fmla="*/ 1256842 h 1396491"/>
                <a:gd name="connsiteX5" fmla="*/ 1900885 w 2040534"/>
                <a:gd name="connsiteY5" fmla="*/ 1396491 h 1396491"/>
                <a:gd name="connsiteX6" fmla="*/ 139649 w 2040534"/>
                <a:gd name="connsiteY6" fmla="*/ 1396491 h 1396491"/>
                <a:gd name="connsiteX7" fmla="*/ 0 w 2040534"/>
                <a:gd name="connsiteY7" fmla="*/ 1256842 h 1396491"/>
                <a:gd name="connsiteX8" fmla="*/ 0 w 2040534"/>
                <a:gd name="connsiteY8" fmla="*/ 139649 h 13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534" h="1396491">
                  <a:moveTo>
                    <a:pt x="0" y="139649"/>
                  </a:moveTo>
                  <a:cubicBezTo>
                    <a:pt x="0" y="62523"/>
                    <a:pt x="62523" y="0"/>
                    <a:pt x="139649" y="0"/>
                  </a:cubicBezTo>
                  <a:lnTo>
                    <a:pt x="1900885" y="0"/>
                  </a:lnTo>
                  <a:cubicBezTo>
                    <a:pt x="1978011" y="0"/>
                    <a:pt x="2040534" y="62523"/>
                    <a:pt x="2040534" y="139649"/>
                  </a:cubicBezTo>
                  <a:lnTo>
                    <a:pt x="2040534" y="1256842"/>
                  </a:lnTo>
                  <a:cubicBezTo>
                    <a:pt x="2040534" y="1333968"/>
                    <a:pt x="1978011" y="1396491"/>
                    <a:pt x="1900885" y="1396491"/>
                  </a:cubicBezTo>
                  <a:lnTo>
                    <a:pt x="139649" y="1396491"/>
                  </a:lnTo>
                  <a:cubicBezTo>
                    <a:pt x="62523" y="1396491"/>
                    <a:pt x="0" y="1333968"/>
                    <a:pt x="0" y="1256842"/>
                  </a:cubicBezTo>
                  <a:lnTo>
                    <a:pt x="0" y="139649"/>
                  </a:lnTo>
                  <a:close/>
                </a:path>
              </a:pathLst>
            </a:custGeom>
            <a:ln w="19050"/>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0432" tIns="90432" rIns="90432" bIns="90432" numCol="1" spcCol="1270" anchor="ctr" anchorCtr="0">
              <a:noAutofit/>
            </a:bodyPr>
            <a:lstStyle/>
            <a:p>
              <a:pPr marL="0" lvl="0" indent="0" algn="ctr" defTabSz="577850">
                <a:lnSpc>
                  <a:spcPct val="90000"/>
                </a:lnSpc>
                <a:spcBef>
                  <a:spcPct val="0"/>
                </a:spcBef>
                <a:spcAft>
                  <a:spcPct val="35000"/>
                </a:spcAft>
                <a:buNone/>
              </a:pPr>
              <a:r>
                <a:rPr lang="en-US" kern="1200" dirty="0">
                  <a:latin typeface="Calibri" panose="020F0502020204030204" pitchFamily="34" charset="0"/>
                  <a:cs typeface="Calibri" panose="020F0502020204030204" pitchFamily="34" charset="0"/>
                </a:rPr>
                <a:t>Run Baum-Welch algorithm</a:t>
              </a:r>
              <a:endParaRPr lang="zh-CN" kern="1200" dirty="0">
                <a:latin typeface="Calibri" panose="020F0502020204030204" pitchFamily="34" charset="0"/>
                <a:cs typeface="Calibri" panose="020F0502020204030204" pitchFamily="34" charset="0"/>
              </a:endParaRPr>
            </a:p>
          </p:txBody>
        </p:sp>
      </p:grpSp>
      <p:sp>
        <p:nvSpPr>
          <p:cNvPr id="11" name="文本框 10">
            <a:extLst>
              <a:ext uri="{FF2B5EF4-FFF2-40B4-BE49-F238E27FC236}">
                <a16:creationId xmlns:a16="http://schemas.microsoft.com/office/drawing/2014/main" id="{EF76768F-083B-4D6A-8ED9-57EE87FCB4C6}"/>
              </a:ext>
            </a:extLst>
          </p:cNvPr>
          <p:cNvSpPr txBox="1"/>
          <p:nvPr/>
        </p:nvSpPr>
        <p:spPr>
          <a:xfrm>
            <a:off x="2055128" y="4867892"/>
            <a:ext cx="768159"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Step 1</a:t>
            </a:r>
            <a:endParaRPr lang="zh-CN" altLang="en-US" dirty="0">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9030A962-E195-4872-A749-20B0ED191AAE}"/>
              </a:ext>
            </a:extLst>
          </p:cNvPr>
          <p:cNvSpPr txBox="1"/>
          <p:nvPr/>
        </p:nvSpPr>
        <p:spPr>
          <a:xfrm>
            <a:off x="5619718" y="4854355"/>
            <a:ext cx="768159"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Step 2</a:t>
            </a:r>
            <a:endParaRPr lang="zh-CN" altLang="en-US" dirty="0">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64B107A1-B0DF-433F-A38C-741AE02C5F7A}"/>
              </a:ext>
            </a:extLst>
          </p:cNvPr>
          <p:cNvSpPr txBox="1"/>
          <p:nvPr/>
        </p:nvSpPr>
        <p:spPr>
          <a:xfrm>
            <a:off x="9019894" y="4880667"/>
            <a:ext cx="768159"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Step 3</a:t>
            </a:r>
            <a:endParaRPr lang="zh-CN" altLang="en-US"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A851978C-7C59-40F0-8FB0-E44BF0837259}"/>
              </a:ext>
            </a:extLst>
          </p:cNvPr>
          <p:cNvSpPr/>
          <p:nvPr/>
        </p:nvSpPr>
        <p:spPr>
          <a:xfrm>
            <a:off x="4505939" y="6257393"/>
            <a:ext cx="4369658"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Fig. 18. Diagram of HMM-GAN Learn Process</a:t>
            </a:r>
            <a:endParaRPr lang="zh-CN" altLang="en-US" dirty="0"/>
          </a:p>
        </p:txBody>
      </p:sp>
    </p:spTree>
    <p:extLst>
      <p:ext uri="{BB962C8B-B14F-4D97-AF65-F5344CB8AC3E}">
        <p14:creationId xmlns:p14="http://schemas.microsoft.com/office/powerpoint/2010/main" val="1573766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a:extLst>
              <a:ext uri="{FF2B5EF4-FFF2-40B4-BE49-F238E27FC236}">
                <a16:creationId xmlns:a16="http://schemas.microsoft.com/office/drawing/2014/main" id="{1BBEA664-3FE6-4B0E-8F9A-9B759C68E993}"/>
              </a:ext>
            </a:extLst>
          </p:cNvPr>
          <p:cNvSpPr>
            <a:spLocks noGrp="1"/>
          </p:cNvSpPr>
          <p:nvPr>
            <p:ph type="title"/>
          </p:nvPr>
        </p:nvSpPr>
        <p:spPr>
          <a:xfrm>
            <a:off x="912993" y="444178"/>
            <a:ext cx="10810458" cy="1325563"/>
          </a:xfrm>
        </p:spPr>
        <p:txBody>
          <a:bodyPr>
            <a:normAutofit/>
          </a:bodyPr>
          <a:lstStyle/>
          <a:p>
            <a:r>
              <a:rPr lang="en-US" altLang="zh-CN" dirty="0">
                <a:latin typeface="Calibri" panose="020F0502020204030204" pitchFamily="34" charset="0"/>
                <a:cs typeface="Calibri" panose="020F0502020204030204" pitchFamily="34" charset="0"/>
              </a:rPr>
              <a:t>Research Design – Fall Risk Assessment</a:t>
            </a:r>
            <a:endParaRPr lang="zh-CN" altLang="en-US" dirty="0"/>
          </a:p>
        </p:txBody>
      </p:sp>
      <mc:AlternateContent xmlns:mc="http://schemas.openxmlformats.org/markup-compatibility/2006" xmlns:a14="http://schemas.microsoft.com/office/drawing/2010/main">
        <mc:Choice Requires="a14">
          <p:sp>
            <p:nvSpPr>
              <p:cNvPr id="25" name="内容占位符 2">
                <a:extLst>
                  <a:ext uri="{FF2B5EF4-FFF2-40B4-BE49-F238E27FC236}">
                    <a16:creationId xmlns:a16="http://schemas.microsoft.com/office/drawing/2014/main" id="{FB665D23-92E5-4A81-ABAA-CF944B914899}"/>
                  </a:ext>
                </a:extLst>
              </p:cNvPr>
              <p:cNvSpPr>
                <a:spLocks noGrp="1"/>
              </p:cNvSpPr>
              <p:nvPr>
                <p:ph idx="1"/>
              </p:nvPr>
            </p:nvSpPr>
            <p:spPr>
              <a:xfrm>
                <a:off x="912993" y="1769741"/>
                <a:ext cx="11114202" cy="4387868"/>
              </a:xfrm>
            </p:spPr>
            <p:txBody>
              <a:bodyPr>
                <a:normAutofit/>
              </a:bodyPr>
              <a:lstStyle/>
              <a:p>
                <a:r>
                  <a:rPr lang="en-US" altLang="zh-CN" dirty="0">
                    <a:latin typeface="Calibri" panose="020F0502020204030204" pitchFamily="34" charset="0"/>
                    <a:cs typeface="Calibri" panose="020F0502020204030204" pitchFamily="34" charset="0"/>
                  </a:rPr>
                  <a:t>After the HMM-GAN is fully trained, we use it for fall risk assessment.</a:t>
                </a:r>
              </a:p>
              <a:p>
                <a:r>
                  <a:rPr lang="en-US" altLang="zh-CN" dirty="0">
                    <a:latin typeface="Calibri" panose="020F0502020204030204" pitchFamily="34" charset="0"/>
                    <a:cs typeface="Calibri" panose="020F0502020204030204" pitchFamily="34" charset="0"/>
                  </a:rPr>
                  <a:t>Denote x(t) as the hidden state (falling/non-falling) at time t; </a:t>
                </a:r>
                <a:br>
                  <a:rPr lang="en-US" altLang="zh-CN" dirty="0">
                    <a:latin typeface="Calibri" panose="020F0502020204030204" pitchFamily="34" charset="0"/>
                    <a:cs typeface="Calibri" panose="020F0502020204030204" pitchFamily="34" charset="0"/>
                  </a:rPr>
                </a:br>
                <a:r>
                  <a:rPr lang="en-US" altLang="zh-CN" dirty="0">
                    <a:latin typeface="Calibri" panose="020F0502020204030204" pitchFamily="34" charset="0"/>
                    <a:cs typeface="Calibri" panose="020F0502020204030204" pitchFamily="34" charset="0"/>
                  </a:rPr>
                  <a:t>y(t) as the observed sensor signal.</a:t>
                </a:r>
              </a:p>
              <a:p>
                <a:pPr lvl="1"/>
                <a:r>
                  <a:rPr lang="en-US" altLang="zh-CN" b="1" dirty="0">
                    <a:latin typeface="Calibri" panose="020F0502020204030204" pitchFamily="34" charset="0"/>
                    <a:cs typeface="Calibri" panose="020F0502020204030204" pitchFamily="34" charset="0"/>
                  </a:rPr>
                  <a:t>Fall detection:</a:t>
                </a:r>
                <a:r>
                  <a:rPr lang="en-US" altLang="zh-CN" dirty="0">
                    <a:latin typeface="Calibri" panose="020F0502020204030204" pitchFamily="34" charset="0"/>
                    <a:cs typeface="Calibri" panose="020F0502020204030204" pitchFamily="34" charset="0"/>
                    <a:sym typeface="Wingdings" panose="05000000000000000000" pitchFamily="2" charset="2"/>
                  </a:rPr>
                  <a:t> </a:t>
                </a:r>
                <a:r>
                  <a:rPr lang="en-US" altLang="zh-CN" dirty="0">
                    <a:latin typeface="Calibri" panose="020F0502020204030204" pitchFamily="34" charset="0"/>
                    <a:cs typeface="Calibri" panose="020F0502020204030204" pitchFamily="34" charset="0"/>
                  </a:rPr>
                  <a:t>Given the fall risk at time </a:t>
                </a:r>
                <a:r>
                  <a:rPr lang="en-US" altLang="zh-CN" i="1" dirty="0">
                    <a:latin typeface="Calibri" panose="020F0502020204030204" pitchFamily="34" charset="0"/>
                    <a:cs typeface="Calibri" panose="020F0502020204030204" pitchFamily="34" charset="0"/>
                  </a:rPr>
                  <a:t>t</a:t>
                </a:r>
                <a:r>
                  <a:rPr lang="en-US" altLang="zh-CN" dirty="0">
                    <a:latin typeface="Calibri" panose="020F0502020204030204" pitchFamily="34" charset="0"/>
                    <a:cs typeface="Calibri" panose="020F0502020204030204" pitchFamily="34" charset="0"/>
                  </a:rPr>
                  <a:t>-1 and acceleration signal at time </a:t>
                </a:r>
                <a:r>
                  <a:rPr lang="en-US" altLang="zh-CN" i="1" dirty="0">
                    <a:latin typeface="Calibri" panose="020F0502020204030204" pitchFamily="34" charset="0"/>
                    <a:cs typeface="Calibri" panose="020F0502020204030204" pitchFamily="34" charset="0"/>
                  </a:rPr>
                  <a:t>t</a:t>
                </a:r>
                <a:r>
                  <a:rPr lang="en-US" altLang="zh-CN" dirty="0">
                    <a:latin typeface="Calibri" panose="020F0502020204030204" pitchFamily="34" charset="0"/>
                    <a:cs typeface="Calibri" panose="020F0502020204030204" pitchFamily="34" charset="0"/>
                  </a:rPr>
                  <a:t>, infer the fall risk at time </a:t>
                </a:r>
                <a:r>
                  <a:rPr lang="en-US" altLang="zh-CN" i="1" dirty="0">
                    <a:latin typeface="Calibri" panose="020F0502020204030204" pitchFamily="34" charset="0"/>
                    <a:cs typeface="Calibri" panose="020F0502020204030204" pitchFamily="34" charset="0"/>
                  </a:rPr>
                  <a:t>t</a:t>
                </a:r>
                <a:r>
                  <a:rPr lang="en-US" altLang="zh-CN" dirty="0">
                    <a:latin typeface="Calibri" panose="020F0502020204030204" pitchFamily="34" charset="0"/>
                    <a:cs typeface="Calibri" panose="020F0502020204030204" pitchFamily="34" charset="0"/>
                  </a:rPr>
                  <a:t>.</a:t>
                </a:r>
              </a:p>
              <a:p>
                <a:pPr marL="914400" lvl="2"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zh-CN" altLang="zh-CN" i="1">
                              <a:latin typeface="Cambria Math" panose="02040503050406030204" pitchFamily="18" charset="0"/>
                            </a:rPr>
                          </m:ctrlPr>
                        </m:dPr>
                        <m:e>
                          <m:r>
                            <m:rPr>
                              <m:sty m:val="p"/>
                            </m:rPr>
                            <a:rPr lang="en-US" altLang="zh-CN" b="0" i="0">
                              <a:latin typeface="Cambria Math" panose="02040503050406030204" pitchFamily="18" charset="0"/>
                            </a:rPr>
                            <m:t>x</m:t>
                          </m:r>
                          <m:d>
                            <m:dPr>
                              <m:ctrlPr>
                                <a:rPr lang="zh-CN" altLang="zh-CN" i="1">
                                  <a:latin typeface="Cambria Math" panose="02040503050406030204" pitchFamily="18" charset="0"/>
                                </a:rPr>
                              </m:ctrlPr>
                            </m:dPr>
                            <m:e>
                              <m:r>
                                <m:rPr>
                                  <m:sty m:val="p"/>
                                </m:rPr>
                                <a:rPr lang="en-US" altLang="zh-CN" b="0" i="0">
                                  <a:latin typeface="Cambria Math" panose="02040503050406030204" pitchFamily="18" charset="0"/>
                                </a:rPr>
                                <m:t>t</m:t>
                              </m:r>
                            </m:e>
                          </m:d>
                        </m:e>
                        <m:e>
                          <m:r>
                            <m:rPr>
                              <m:sty m:val="p"/>
                            </m:rPr>
                            <a:rPr lang="en-US" altLang="zh-CN" b="0" i="0" dirty="0">
                              <a:latin typeface="Cambria Math" panose="02040503050406030204" pitchFamily="18" charset="0"/>
                            </a:rPr>
                            <m:t>y</m:t>
                          </m:r>
                          <m:d>
                            <m:dPr>
                              <m:ctrlPr>
                                <a:rPr lang="zh-CN" altLang="zh-CN" i="1">
                                  <a:latin typeface="Cambria Math" panose="02040503050406030204" pitchFamily="18" charset="0"/>
                                </a:rPr>
                              </m:ctrlPr>
                            </m:dPr>
                            <m:e>
                              <m:r>
                                <m:rPr>
                                  <m:sty m:val="p"/>
                                </m:rPr>
                                <a:rPr lang="en-US" altLang="zh-CN" b="0" i="0">
                                  <a:latin typeface="Cambria Math" panose="02040503050406030204" pitchFamily="18" charset="0"/>
                                </a:rPr>
                                <m:t>t</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x</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−1)</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𝑝</m:t>
                          </m:r>
                          <m:d>
                            <m:dPr>
                              <m:ctrlPr>
                                <a:rPr lang="zh-CN" altLang="zh-CN" i="1">
                                  <a:latin typeface="Cambria Math" panose="02040503050406030204" pitchFamily="18" charset="0"/>
                                </a:rPr>
                              </m:ctrlPr>
                            </m:dPr>
                            <m:e>
                              <m:r>
                                <m:rPr>
                                  <m:sty m:val="p"/>
                                </m:rPr>
                                <a:rPr lang="en-US" altLang="zh-CN" dirty="0">
                                  <a:latin typeface="Cambria Math" panose="02040503050406030204" pitchFamily="18" charset="0"/>
                                </a:rPr>
                                <m:t>y</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t</m:t>
                                  </m:r>
                                </m:e>
                              </m:d>
                            </m:e>
                            <m:e>
                              <m:r>
                                <m:rPr>
                                  <m:sty m:val="p"/>
                                </m:rPr>
                                <a:rPr lang="en-US" altLang="zh-CN">
                                  <a:latin typeface="Cambria Math" panose="02040503050406030204" pitchFamily="18" charset="0"/>
                                </a:rPr>
                                <m:t>x</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t</m:t>
                                  </m:r>
                                </m:e>
                              </m:d>
                            </m:e>
                          </m:d>
                          <m:r>
                            <a:rPr lang="en-US" altLang="zh-CN" i="1">
                              <a:latin typeface="Cambria Math" panose="02040503050406030204" pitchFamily="18" charset="0"/>
                            </a:rPr>
                            <m:t>𝑝</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t</m:t>
                                  </m:r>
                                </m:e>
                              </m:d>
                              <m:r>
                                <a:rPr lang="en-US" altLang="zh-CN" i="1">
                                  <a:latin typeface="Cambria Math" panose="02040503050406030204" pitchFamily="18" charset="0"/>
                                </a:rPr>
                                <m:t>|</m:t>
                              </m:r>
                              <m:r>
                                <m:rPr>
                                  <m:sty m:val="p"/>
                                </m:rPr>
                                <a:rPr lang="en-US" altLang="zh-CN">
                                  <a:latin typeface="Cambria Math" panose="02040503050406030204" pitchFamily="18" charset="0"/>
                                </a:rPr>
                                <m:t>x</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−1)</m:t>
                              </m:r>
                            </m:e>
                          </m:d>
                        </m:num>
                        <m:den>
                          <m:r>
                            <a:rPr lang="en-US" altLang="zh-CN" i="1">
                              <a:latin typeface="Cambria Math" panose="02040503050406030204" pitchFamily="18" charset="0"/>
                            </a:rPr>
                            <m:t>𝑝</m:t>
                          </m:r>
                          <m:d>
                            <m:dPr>
                              <m:ctrlPr>
                                <a:rPr lang="zh-CN" altLang="zh-CN" i="1">
                                  <a:latin typeface="Cambria Math" panose="02040503050406030204" pitchFamily="18" charset="0"/>
                                </a:rPr>
                              </m:ctrlPr>
                            </m:dPr>
                            <m:e>
                              <m:r>
                                <m:rPr>
                                  <m:sty m:val="p"/>
                                </m:rPr>
                                <a:rPr lang="en-US" altLang="zh-CN" dirty="0">
                                  <a:latin typeface="Cambria Math" panose="02040503050406030204" pitchFamily="18" charset="0"/>
                                </a:rPr>
                                <m:t>y</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t</m:t>
                                  </m:r>
                                </m:e>
                              </m:d>
                            </m:e>
                          </m:d>
                        </m:den>
                      </m:f>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d>
                        <m:dPr>
                          <m:ctrlPr>
                            <a:rPr lang="zh-CN" altLang="zh-CN" i="1">
                              <a:latin typeface="Cambria Math" panose="02040503050406030204" pitchFamily="18" charset="0"/>
                            </a:rPr>
                          </m:ctrlPr>
                        </m:dPr>
                        <m:e>
                          <m:r>
                            <m:rPr>
                              <m:sty m:val="p"/>
                            </m:rPr>
                            <a:rPr lang="en-US" altLang="zh-CN" dirty="0">
                              <a:latin typeface="Cambria Math" panose="02040503050406030204" pitchFamily="18" charset="0"/>
                            </a:rPr>
                            <m:t>y</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t</m:t>
                              </m:r>
                            </m:e>
                          </m:d>
                        </m:e>
                        <m:e>
                          <m:r>
                            <m:rPr>
                              <m:sty m:val="p"/>
                            </m:rPr>
                            <a:rPr lang="en-US" altLang="zh-CN">
                              <a:latin typeface="Cambria Math" panose="02040503050406030204" pitchFamily="18" charset="0"/>
                            </a:rPr>
                            <m:t>x</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t</m:t>
                              </m:r>
                            </m:e>
                          </m:d>
                        </m:e>
                      </m:d>
                      <m:r>
                        <a:rPr lang="en-US" altLang="zh-CN" i="1">
                          <a:latin typeface="Cambria Math" panose="02040503050406030204" pitchFamily="18" charset="0"/>
                        </a:rPr>
                        <m:t>𝑝</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x</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t</m:t>
                              </m:r>
                            </m:e>
                          </m:d>
                          <m:r>
                            <a:rPr lang="en-US" altLang="zh-CN" i="1">
                              <a:latin typeface="Cambria Math" panose="02040503050406030204" pitchFamily="18" charset="0"/>
                            </a:rPr>
                            <m:t>|</m:t>
                          </m:r>
                          <m:r>
                            <m:rPr>
                              <m:sty m:val="p"/>
                            </m:rPr>
                            <a:rPr lang="en-US" altLang="zh-CN">
                              <a:latin typeface="Cambria Math" panose="02040503050406030204" pitchFamily="18" charset="0"/>
                            </a:rPr>
                            <m:t>x</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−1)</m:t>
                          </m:r>
                        </m:e>
                      </m:d>
                    </m:oMath>
                  </m:oMathPara>
                </a14:m>
                <a:endParaRPr lang="en-US" altLang="zh-CN" dirty="0">
                  <a:latin typeface="Calibri" panose="020F0502020204030204" pitchFamily="34" charset="0"/>
                  <a:cs typeface="Calibri" panose="020F0502020204030204" pitchFamily="34" charset="0"/>
                </a:endParaRPr>
              </a:p>
              <a:p>
                <a:pPr marL="914400" lvl="2" indent="0">
                  <a:buNone/>
                </a:pPr>
                <a:endParaRPr lang="en-US" altLang="zh-CN" dirty="0">
                  <a:latin typeface="Calibri" panose="020F0502020204030204" pitchFamily="34" charset="0"/>
                  <a:cs typeface="Calibri" panose="020F0502020204030204" pitchFamily="34" charset="0"/>
                </a:endParaRPr>
              </a:p>
              <a:p>
                <a:pPr lvl="1"/>
                <a:r>
                  <a:rPr lang="en-US" altLang="zh-CN" b="1" dirty="0">
                    <a:latin typeface="Calibri" panose="020F0502020204030204" pitchFamily="34" charset="0"/>
                    <a:cs typeface="Calibri" panose="020F0502020204030204" pitchFamily="34" charset="0"/>
                  </a:rPr>
                  <a:t>Fall prediction: </a:t>
                </a:r>
                <a:r>
                  <a:rPr lang="en-US" altLang="zh-CN" dirty="0">
                    <a:latin typeface="Calibri" panose="020F0502020204030204" pitchFamily="34" charset="0"/>
                    <a:cs typeface="Calibri" panose="020F0502020204030204" pitchFamily="34" charset="0"/>
                  </a:rPr>
                  <a:t>Only given the fall risk at time </a:t>
                </a:r>
                <a:r>
                  <a:rPr lang="en-US" altLang="zh-CN" i="1" dirty="0">
                    <a:latin typeface="Calibri" panose="020F0502020204030204" pitchFamily="34" charset="0"/>
                    <a:cs typeface="Calibri" panose="020F0502020204030204" pitchFamily="34" charset="0"/>
                  </a:rPr>
                  <a:t>t</a:t>
                </a:r>
                <a:r>
                  <a:rPr lang="en-US" altLang="zh-CN" dirty="0">
                    <a:latin typeface="Calibri" panose="020F0502020204030204" pitchFamily="34" charset="0"/>
                    <a:cs typeface="Calibri" panose="020F0502020204030204" pitchFamily="34" charset="0"/>
                  </a:rPr>
                  <a:t>, infer the fall risk at time </a:t>
                </a:r>
                <a:r>
                  <a:rPr lang="en-US" altLang="zh-CN" i="1" dirty="0">
                    <a:latin typeface="Calibri" panose="020F0502020204030204" pitchFamily="34" charset="0"/>
                    <a:cs typeface="Calibri" panose="020F0502020204030204" pitchFamily="34" charset="0"/>
                  </a:rPr>
                  <a:t>t</a:t>
                </a:r>
                <a:r>
                  <a:rPr lang="en-US" altLang="zh-CN" dirty="0">
                    <a:latin typeface="Calibri" panose="020F0502020204030204" pitchFamily="34" charset="0"/>
                    <a:cs typeface="Calibri" panose="020F0502020204030204" pitchFamily="34" charset="0"/>
                  </a:rPr>
                  <a:t>+1.</a:t>
                </a:r>
              </a:p>
              <a:p>
                <a:pPr marL="914400" lvl="2"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zh-CN" altLang="zh-CN" i="1">
                              <a:latin typeface="Cambria Math" panose="02040503050406030204" pitchFamily="18" charset="0"/>
                            </a:rPr>
                          </m:ctrlPr>
                        </m:dPr>
                        <m:e>
                          <m:r>
                            <m:rPr>
                              <m:sty m:val="p"/>
                            </m:rPr>
                            <a:rPr lang="en-US" altLang="zh-CN" i="1">
                              <a:latin typeface="Cambria Math" panose="02040503050406030204" pitchFamily="18" charset="0"/>
                            </a:rPr>
                            <m:t>x</m:t>
                          </m:r>
                          <m:d>
                            <m:dPr>
                              <m:ctrlPr>
                                <a:rPr lang="zh-CN" altLang="zh-CN" i="1">
                                  <a:latin typeface="Cambria Math" panose="02040503050406030204" pitchFamily="18" charset="0"/>
                                </a:rPr>
                              </m:ctrlPr>
                            </m:dPr>
                            <m:e>
                              <m:r>
                                <m:rPr>
                                  <m:sty m:val="p"/>
                                </m:rPr>
                                <a:rPr lang="en-US" altLang="zh-CN" i="1">
                                  <a:latin typeface="Cambria Math" panose="02040503050406030204" pitchFamily="18" charset="0"/>
                                </a:rPr>
                                <m:t>t</m:t>
                              </m:r>
                              <m:r>
                                <a:rPr lang="en-US" altLang="zh-CN" i="1">
                                  <a:latin typeface="Cambria Math" panose="02040503050406030204" pitchFamily="18" charset="0"/>
                                </a:rPr>
                                <m:t>+1</m:t>
                              </m:r>
                            </m:e>
                          </m:d>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d>
                        <m:dPr>
                          <m:ctrlPr>
                            <a:rPr lang="zh-CN" altLang="zh-CN" i="1">
                              <a:latin typeface="Cambria Math" panose="02040503050406030204" pitchFamily="18" charset="0"/>
                            </a:rPr>
                          </m:ctrlPr>
                        </m:dPr>
                        <m:e>
                          <m:r>
                            <m:rPr>
                              <m:sty m:val="p"/>
                            </m:rPr>
                            <a:rPr lang="en-US" altLang="zh-CN" i="1">
                              <a:latin typeface="Cambria Math" panose="02040503050406030204" pitchFamily="18" charset="0"/>
                            </a:rPr>
                            <m:t>x</m:t>
                          </m:r>
                          <m:d>
                            <m:dPr>
                              <m:ctrlPr>
                                <a:rPr lang="zh-CN" altLang="zh-CN" i="1">
                                  <a:latin typeface="Cambria Math" panose="02040503050406030204" pitchFamily="18" charset="0"/>
                                </a:rPr>
                              </m:ctrlPr>
                            </m:dPr>
                            <m:e>
                              <m:r>
                                <m:rPr>
                                  <m:sty m:val="p"/>
                                </m:rPr>
                                <a:rPr lang="en-US" altLang="zh-CN" i="1">
                                  <a:latin typeface="Cambria Math" panose="02040503050406030204" pitchFamily="18" charset="0"/>
                                </a:rPr>
                                <m:t>t</m:t>
                              </m:r>
                              <m:r>
                                <a:rPr lang="en-US" altLang="zh-CN" i="1">
                                  <a:latin typeface="Cambria Math" panose="02040503050406030204" pitchFamily="18" charset="0"/>
                                </a:rPr>
                                <m:t>+1</m:t>
                              </m:r>
                            </m:e>
                          </m:d>
                          <m:r>
                            <a:rPr lang="en-US" altLang="zh-CN" i="1">
                              <a:latin typeface="Cambria Math" panose="02040503050406030204" pitchFamily="18" charset="0"/>
                            </a:rPr>
                            <m:t>|</m:t>
                          </m:r>
                          <m:r>
                            <m:rPr>
                              <m:sty m:val="p"/>
                            </m:rPr>
                            <a:rPr lang="en-US" altLang="zh-CN" i="1">
                              <a:latin typeface="Cambria Math" panose="02040503050406030204" pitchFamily="18" charset="0"/>
                            </a:rPr>
                            <m:t>x</m:t>
                          </m:r>
                          <m:d>
                            <m:dPr>
                              <m:ctrlPr>
                                <a:rPr lang="zh-CN" altLang="zh-CN" i="1">
                                  <a:latin typeface="Cambria Math" panose="02040503050406030204" pitchFamily="18" charset="0"/>
                                </a:rPr>
                              </m:ctrlPr>
                            </m:dPr>
                            <m:e>
                              <m:r>
                                <m:rPr>
                                  <m:sty m:val="p"/>
                                </m:rPr>
                                <a:rPr lang="en-US" altLang="zh-CN" i="1">
                                  <a:latin typeface="Cambria Math" panose="02040503050406030204" pitchFamily="18" charset="0"/>
                                </a:rPr>
                                <m:t>t</m:t>
                              </m:r>
                            </m:e>
                          </m:d>
                        </m:e>
                      </m:d>
                    </m:oMath>
                  </m:oMathPara>
                </a14:m>
                <a:endParaRPr lang="en-US" altLang="zh-CN" dirty="0">
                  <a:latin typeface="Calibri" panose="020F0502020204030204" pitchFamily="34" charset="0"/>
                  <a:cs typeface="Calibri" panose="020F0502020204030204" pitchFamily="34" charset="0"/>
                </a:endParaRPr>
              </a:p>
            </p:txBody>
          </p:sp>
        </mc:Choice>
        <mc:Fallback xmlns="">
          <p:sp>
            <p:nvSpPr>
              <p:cNvPr id="25" name="内容占位符 2">
                <a:extLst>
                  <a:ext uri="{FF2B5EF4-FFF2-40B4-BE49-F238E27FC236}">
                    <a16:creationId xmlns:a16="http://schemas.microsoft.com/office/drawing/2014/main" id="{FB665D23-92E5-4A81-ABAA-CF944B914899}"/>
                  </a:ext>
                </a:extLst>
              </p:cNvPr>
              <p:cNvSpPr>
                <a:spLocks noGrp="1" noRot="1" noChangeAspect="1" noMove="1" noResize="1" noEditPoints="1" noAdjustHandles="1" noChangeArrowheads="1" noChangeShapeType="1" noTextEdit="1"/>
              </p:cNvSpPr>
              <p:nvPr>
                <p:ph idx="1"/>
              </p:nvPr>
            </p:nvSpPr>
            <p:spPr>
              <a:xfrm>
                <a:off x="912993" y="1769741"/>
                <a:ext cx="11114202" cy="4387868"/>
              </a:xfrm>
              <a:blipFill>
                <a:blip r:embed="rId3"/>
                <a:stretch>
                  <a:fillRect l="-987" t="-2222" r="-55"/>
                </a:stretch>
              </a:blipFill>
            </p:spPr>
            <p:txBody>
              <a:bodyPr/>
              <a:lstStyle/>
              <a:p>
                <a:r>
                  <a:rPr lang="zh-CN" altLang="en-US">
                    <a:noFill/>
                  </a:rPr>
                  <a:t> </a:t>
                </a:r>
              </a:p>
            </p:txBody>
          </p:sp>
        </mc:Fallback>
      </mc:AlternateContent>
      <p:sp>
        <p:nvSpPr>
          <p:cNvPr id="26" name="灯片编号占位符 3">
            <a:extLst>
              <a:ext uri="{FF2B5EF4-FFF2-40B4-BE49-F238E27FC236}">
                <a16:creationId xmlns:a16="http://schemas.microsoft.com/office/drawing/2014/main" id="{3381F818-4670-47B7-86A3-9D0DFC02D83F}"/>
              </a:ext>
            </a:extLst>
          </p:cNvPr>
          <p:cNvSpPr>
            <a:spLocks noGrp="1"/>
          </p:cNvSpPr>
          <p:nvPr>
            <p:ph type="sldNum" sz="quarter" idx="12"/>
          </p:nvPr>
        </p:nvSpPr>
        <p:spPr>
          <a:xfrm>
            <a:off x="8610600" y="6356350"/>
            <a:ext cx="2743200" cy="365125"/>
          </a:xfrm>
        </p:spPr>
        <p:txBody>
          <a:bodyPr/>
          <a:lstStyle/>
          <a:p>
            <a:fld id="{B97FEE54-A28B-430D-8613-4CDA86A8B1F0}" type="slidenum">
              <a:rPr lang="zh-CN" altLang="en-US" smtClean="0"/>
              <a:t>56</a:t>
            </a:fld>
            <a:endParaRPr lang="zh-CN" altLang="en-US"/>
          </a:p>
        </p:txBody>
      </p:sp>
    </p:spTree>
    <p:extLst>
      <p:ext uri="{BB962C8B-B14F-4D97-AF65-F5344CB8AC3E}">
        <p14:creationId xmlns:p14="http://schemas.microsoft.com/office/powerpoint/2010/main" val="3852915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Research Design – HMM-GAN Evaluation Experiments</a:t>
            </a:r>
            <a:endParaRPr lang="en-US" dirty="0"/>
          </a:p>
        </p:txBody>
      </p:sp>
      <p:sp>
        <p:nvSpPr>
          <p:cNvPr id="3" name="Content Placeholder 2"/>
          <p:cNvSpPr>
            <a:spLocks noGrp="1"/>
          </p:cNvSpPr>
          <p:nvPr>
            <p:ph idx="1"/>
          </p:nvPr>
        </p:nvSpPr>
        <p:spPr>
          <a:xfrm>
            <a:off x="838200" y="1690688"/>
            <a:ext cx="11049000" cy="4789185"/>
          </a:xfrm>
        </p:spPr>
        <p:txBody>
          <a:bodyPr>
            <a:normAutofit/>
          </a:bodyPr>
          <a:lstStyle/>
          <a:p>
            <a:r>
              <a:rPr lang="en-US" altLang="zh-CN" sz="2400" dirty="0">
                <a:latin typeface="Calibri" panose="020F0502020204030204" pitchFamily="34" charset="0"/>
                <a:cs typeface="Calibri" panose="020F0502020204030204" pitchFamily="34" charset="0"/>
              </a:rPr>
              <a:t>We rigorously evaluate the proposed HMM-GAN with three sets of experiments:</a:t>
            </a:r>
          </a:p>
          <a:p>
            <a:pPr lvl="1"/>
            <a:endParaRPr lang="en-US" altLang="zh-CN" sz="2000" dirty="0">
              <a:latin typeface="Calibri" panose="020F0502020204030204" pitchFamily="34" charset="0"/>
              <a:cs typeface="Calibri" panose="020F0502020204030204" pitchFamily="34" charset="0"/>
            </a:endParaRPr>
          </a:p>
          <a:p>
            <a:r>
              <a:rPr lang="en-US" altLang="zh-CN" sz="2400" b="1" dirty="0">
                <a:latin typeface="Calibri" panose="020F0502020204030204" pitchFamily="34" charset="0"/>
                <a:cs typeface="Calibri" panose="020F0502020204030204" pitchFamily="34" charset="0"/>
              </a:rPr>
              <a:t>Experiment 1 (internal evaluation): </a:t>
            </a:r>
            <a:r>
              <a:rPr lang="en-US" altLang="zh-CN" sz="2400" dirty="0">
                <a:latin typeface="Calibri" panose="020F0502020204030204" pitchFamily="34" charset="0"/>
                <a:cs typeface="Calibri" panose="020F0502020204030204" pitchFamily="34" charset="0"/>
              </a:rPr>
              <a:t>Evaluate the quality of GAN-generated snippets by using the generated snippets as inputs for down stream tasks</a:t>
            </a:r>
          </a:p>
          <a:p>
            <a:pPr lvl="1"/>
            <a:endParaRPr lang="en-US" altLang="zh-CN" sz="2000" dirty="0">
              <a:latin typeface="Calibri" panose="020F0502020204030204" pitchFamily="34" charset="0"/>
              <a:cs typeface="Calibri" panose="020F0502020204030204" pitchFamily="34" charset="0"/>
            </a:endParaRPr>
          </a:p>
          <a:p>
            <a:r>
              <a:rPr lang="en-US" altLang="zh-CN" sz="2400" b="1" dirty="0">
                <a:latin typeface="Calibri" panose="020F0502020204030204" pitchFamily="34" charset="0"/>
                <a:cs typeface="Calibri" panose="020F0502020204030204" pitchFamily="34" charset="0"/>
              </a:rPr>
              <a:t>Experiment 2 (external evaluation): </a:t>
            </a:r>
            <a:r>
              <a:rPr lang="en-US" altLang="zh-CN" sz="2400" dirty="0">
                <a:latin typeface="Calibri" panose="020F0502020204030204" pitchFamily="34" charset="0"/>
                <a:cs typeface="Calibri" panose="020F0502020204030204" pitchFamily="34" charset="0"/>
              </a:rPr>
              <a:t>Evaluate the quality of HMM-GAN’s learned state transition distributions and signal distributions</a:t>
            </a:r>
          </a:p>
          <a:p>
            <a:pPr lvl="1"/>
            <a:endParaRPr lang="en-US" altLang="zh-CN" sz="2000" dirty="0">
              <a:latin typeface="Calibri" panose="020F0502020204030204" pitchFamily="34" charset="0"/>
              <a:cs typeface="Calibri" panose="020F0502020204030204" pitchFamily="34" charset="0"/>
            </a:endParaRPr>
          </a:p>
          <a:p>
            <a:r>
              <a:rPr lang="en-US" altLang="zh-CN" sz="2400" b="1" dirty="0">
                <a:latin typeface="Calibri" panose="020F0502020204030204" pitchFamily="34" charset="0"/>
                <a:cs typeface="Calibri" panose="020F0502020204030204" pitchFamily="34" charset="0"/>
              </a:rPr>
              <a:t>Experiment 3 (external evaluation):</a:t>
            </a:r>
            <a:r>
              <a:rPr lang="en-US" altLang="zh-CN" sz="2400" dirty="0">
                <a:latin typeface="Calibri" panose="020F0502020204030204" pitchFamily="34" charset="0"/>
                <a:cs typeface="Calibri" panose="020F0502020204030204" pitchFamily="34" charset="0"/>
              </a:rPr>
              <a:t> HMM-GAN fall detection and prediction performances </a:t>
            </a:r>
          </a:p>
        </p:txBody>
      </p:sp>
      <p:sp>
        <p:nvSpPr>
          <p:cNvPr id="4" name="Slide Number Placeholder 3"/>
          <p:cNvSpPr>
            <a:spLocks noGrp="1"/>
          </p:cNvSpPr>
          <p:nvPr>
            <p:ph type="sldNum" sz="quarter" idx="12"/>
          </p:nvPr>
        </p:nvSpPr>
        <p:spPr/>
        <p:txBody>
          <a:bodyPr/>
          <a:lstStyle/>
          <a:p>
            <a:fld id="{B97FEE54-A28B-430D-8613-4CDA86A8B1F0}" type="slidenum">
              <a:rPr lang="zh-CN" altLang="en-US" smtClean="0"/>
              <a:t>57</a:t>
            </a:fld>
            <a:endParaRPr lang="zh-CN" altLang="en-US"/>
          </a:p>
        </p:txBody>
      </p:sp>
    </p:spTree>
    <p:extLst>
      <p:ext uri="{BB962C8B-B14F-4D97-AF65-F5344CB8AC3E}">
        <p14:creationId xmlns:p14="http://schemas.microsoft.com/office/powerpoint/2010/main" val="3501569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072" y="-21641"/>
            <a:ext cx="10515600" cy="781823"/>
          </a:xfrm>
        </p:spPr>
        <p:txBody>
          <a:bodyPr/>
          <a:lstStyle/>
          <a:p>
            <a:r>
              <a:rPr lang="en-US" altLang="zh-CN" dirty="0">
                <a:latin typeface="Calibri" panose="020F0502020204030204" pitchFamily="34" charset="0"/>
                <a:cs typeface="Calibri" panose="020F0502020204030204" pitchFamily="34" charset="0"/>
              </a:rPr>
              <a:t>Experiment 1– Quality of GAN Snippets</a:t>
            </a:r>
            <a:endParaRPr lang="en-US" dirty="0"/>
          </a:p>
        </p:txBody>
      </p:sp>
      <p:sp>
        <p:nvSpPr>
          <p:cNvPr id="4" name="Slide Number Placeholder 3"/>
          <p:cNvSpPr>
            <a:spLocks noGrp="1"/>
          </p:cNvSpPr>
          <p:nvPr>
            <p:ph type="sldNum" sz="quarter" idx="12"/>
          </p:nvPr>
        </p:nvSpPr>
        <p:spPr>
          <a:xfrm>
            <a:off x="8541297" y="4618314"/>
            <a:ext cx="2743200" cy="365125"/>
          </a:xfrm>
        </p:spPr>
        <p:txBody>
          <a:bodyPr/>
          <a:lstStyle/>
          <a:p>
            <a:fld id="{B97FEE54-A28B-430D-8613-4CDA86A8B1F0}" type="slidenum">
              <a:rPr lang="zh-CN" altLang="en-US" smtClean="0"/>
              <a:t>58</a:t>
            </a:fld>
            <a:endParaRPr lang="zh-CN" altLang="en-US" dirty="0"/>
          </a:p>
        </p:txBody>
      </p:sp>
      <p:sp>
        <p:nvSpPr>
          <p:cNvPr id="7" name="Content Placeholder 2"/>
          <p:cNvSpPr txBox="1">
            <a:spLocks/>
          </p:cNvSpPr>
          <p:nvPr/>
        </p:nvSpPr>
        <p:spPr>
          <a:xfrm>
            <a:off x="625390" y="5092393"/>
            <a:ext cx="10926829" cy="15740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dobe 仿宋 Std R" panose="02020400000000000000" pitchFamily="18" charset="-122"/>
                <a:ea typeface="Adobe 仿宋 Std R"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dobe 仿宋 Std R" panose="02020400000000000000" pitchFamily="18" charset="-122"/>
                <a:ea typeface="Adobe 仿宋 Std R"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dobe 仿宋 Std R" panose="02020400000000000000" pitchFamily="18" charset="-122"/>
                <a:ea typeface="Adobe 仿宋 Std R"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dobe 仿宋 Std R" panose="02020400000000000000" pitchFamily="18" charset="-122"/>
                <a:ea typeface="Adobe 仿宋 Std R"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dobe 仿宋 Std R" panose="02020400000000000000" pitchFamily="18" charset="-122"/>
                <a:ea typeface="Adobe 仿宋 Std R"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900" dirty="0">
                <a:latin typeface="Calibri" panose="020F0502020204030204" pitchFamily="34" charset="0"/>
                <a:cs typeface="Calibri" panose="020F0502020204030204" pitchFamily="34" charset="0"/>
              </a:rPr>
              <a:t>Results indicate that differences in performances in accuracy, precision, recall, and F1 were marginal (max 0.0742).</a:t>
            </a:r>
          </a:p>
          <a:p>
            <a:r>
              <a:rPr lang="en-US" altLang="zh-CN" dirty="0">
                <a:latin typeface="Calibri" panose="020F0502020204030204" pitchFamily="34" charset="0"/>
                <a:cs typeface="Calibri" panose="020F0502020204030204" pitchFamily="34" charset="0"/>
              </a:rPr>
              <a:t>Overall, Experiment 1 results suggest that GAN can effectively learn and model the real dataset and generate a nearly identical output. </a:t>
            </a:r>
          </a:p>
          <a:p>
            <a:r>
              <a:rPr lang="en-US" altLang="zh-CN" dirty="0">
                <a:latin typeface="Calibri" panose="020F0502020204030204" pitchFamily="34" charset="0"/>
                <a:cs typeface="Calibri" panose="020F0502020204030204" pitchFamily="34" charset="0"/>
              </a:rPr>
              <a:t>The GANs we have trained can recover the underlying distributions of different sensor snippet types. </a:t>
            </a:r>
            <a:endParaRPr lang="zh-CN" altLang="en-US" sz="2400" dirty="0"/>
          </a:p>
        </p:txBody>
      </p:sp>
      <p:graphicFrame>
        <p:nvGraphicFramePr>
          <p:cNvPr id="12" name="图表 11">
            <a:extLst>
              <a:ext uri="{FF2B5EF4-FFF2-40B4-BE49-F238E27FC236}">
                <a16:creationId xmlns:a16="http://schemas.microsoft.com/office/drawing/2014/main" id="{686967A3-136C-4C2D-A81C-2F8957164A5F}"/>
              </a:ext>
            </a:extLst>
          </p:cNvPr>
          <p:cNvGraphicFramePr>
            <a:graphicFrameLocks/>
          </p:cNvGraphicFramePr>
          <p:nvPr>
            <p:extLst/>
          </p:nvPr>
        </p:nvGraphicFramePr>
        <p:xfrm>
          <a:off x="146785" y="941054"/>
          <a:ext cx="6051148" cy="20662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1D2A3916-A40A-42B8-8A56-A4778AE284A5}"/>
              </a:ext>
            </a:extLst>
          </p:cNvPr>
          <p:cNvGraphicFramePr>
            <a:graphicFrameLocks/>
          </p:cNvGraphicFramePr>
          <p:nvPr>
            <p:extLst/>
          </p:nvPr>
        </p:nvGraphicFramePr>
        <p:xfrm>
          <a:off x="6197933" y="941054"/>
          <a:ext cx="5803983" cy="20662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图表 13">
            <a:extLst>
              <a:ext uri="{FF2B5EF4-FFF2-40B4-BE49-F238E27FC236}">
                <a16:creationId xmlns:a16="http://schemas.microsoft.com/office/drawing/2014/main" id="{DC11F582-1FCC-4848-B7A9-B20E68AA2C69}"/>
              </a:ext>
            </a:extLst>
          </p:cNvPr>
          <p:cNvGraphicFramePr>
            <a:graphicFrameLocks/>
          </p:cNvGraphicFramePr>
          <p:nvPr>
            <p:extLst/>
          </p:nvPr>
        </p:nvGraphicFramePr>
        <p:xfrm>
          <a:off x="146785" y="2820931"/>
          <a:ext cx="5879912" cy="19548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图表 14">
            <a:extLst>
              <a:ext uri="{FF2B5EF4-FFF2-40B4-BE49-F238E27FC236}">
                <a16:creationId xmlns:a16="http://schemas.microsoft.com/office/drawing/2014/main" id="{C730794D-18E5-4169-85D3-8DB59C21109B}"/>
              </a:ext>
            </a:extLst>
          </p:cNvPr>
          <p:cNvGraphicFramePr>
            <a:graphicFrameLocks/>
          </p:cNvGraphicFramePr>
          <p:nvPr>
            <p:extLst/>
          </p:nvPr>
        </p:nvGraphicFramePr>
        <p:xfrm>
          <a:off x="6143469" y="2831205"/>
          <a:ext cx="5879912" cy="1954848"/>
        </p:xfrm>
        <a:graphic>
          <a:graphicData uri="http://schemas.openxmlformats.org/drawingml/2006/chart">
            <c:chart xmlns:c="http://schemas.openxmlformats.org/drawingml/2006/chart" xmlns:r="http://schemas.openxmlformats.org/officeDocument/2006/relationships" r:id="rId6"/>
          </a:graphicData>
        </a:graphic>
      </p:graphicFrame>
      <p:sp>
        <p:nvSpPr>
          <p:cNvPr id="16" name="矩形 10">
            <a:extLst>
              <a:ext uri="{FF2B5EF4-FFF2-40B4-BE49-F238E27FC236}">
                <a16:creationId xmlns:a16="http://schemas.microsoft.com/office/drawing/2014/main" id="{7DE9B019-90E5-4A59-A15E-E0F87005BB18}"/>
              </a:ext>
            </a:extLst>
          </p:cNvPr>
          <p:cNvSpPr/>
          <p:nvPr/>
        </p:nvSpPr>
        <p:spPr>
          <a:xfrm>
            <a:off x="2914516" y="4706608"/>
            <a:ext cx="6766355" cy="369332"/>
          </a:xfrm>
          <a:prstGeom prst="rect">
            <a:avLst/>
          </a:prstGeom>
        </p:spPr>
        <p:txBody>
          <a:bodyPr wrap="square">
            <a:spAutoFit/>
          </a:bodyPr>
          <a:lstStyle/>
          <a:p>
            <a:pPr algn="ctr"/>
            <a:r>
              <a:rPr lang="en-US" altLang="zh-CN" dirty="0">
                <a:latin typeface="Calibri" panose="020F0502020204030204" pitchFamily="34" charset="0"/>
                <a:cs typeface="Calibri" panose="020F0502020204030204" pitchFamily="34" charset="0"/>
              </a:rPr>
              <a:t>Fig. 19. Classifier Comparison for FARSEEING and UR Fall Dataset</a:t>
            </a:r>
          </a:p>
        </p:txBody>
      </p:sp>
      <p:sp>
        <p:nvSpPr>
          <p:cNvPr id="3" name="矩形 2">
            <a:extLst>
              <a:ext uri="{FF2B5EF4-FFF2-40B4-BE49-F238E27FC236}">
                <a16:creationId xmlns:a16="http://schemas.microsoft.com/office/drawing/2014/main" id="{187EF057-55A0-43EB-8DD0-959B7F00300C}"/>
              </a:ext>
            </a:extLst>
          </p:cNvPr>
          <p:cNvSpPr/>
          <p:nvPr/>
        </p:nvSpPr>
        <p:spPr>
          <a:xfrm>
            <a:off x="190084" y="640323"/>
            <a:ext cx="5248232" cy="369332"/>
          </a:xfrm>
          <a:prstGeom prst="rect">
            <a:avLst/>
          </a:prstGeom>
        </p:spPr>
        <p:txBody>
          <a:bodyPr wrap="none">
            <a:spAutoFit/>
          </a:bodyPr>
          <a:lstStyle/>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The procedure is the same as </a:t>
            </a:r>
            <a:r>
              <a:rPr lang="en-US" altLang="zh-CN" dirty="0" err="1">
                <a:latin typeface="Calibri" panose="020F0502020204030204" pitchFamily="34" charset="0"/>
                <a:cs typeface="Calibri" panose="020F0502020204030204" pitchFamily="34" charset="0"/>
              </a:rPr>
              <a:t>Santurkar</a:t>
            </a:r>
            <a:r>
              <a:rPr lang="en-US" altLang="zh-CN" dirty="0">
                <a:latin typeface="Calibri" panose="020F0502020204030204" pitchFamily="34" charset="0"/>
                <a:cs typeface="Calibri" panose="020F0502020204030204" pitchFamily="34" charset="0"/>
              </a:rPr>
              <a:t> et al., 2018</a:t>
            </a:r>
            <a:endParaRPr lang="zh-CN" altLang="en-US" dirty="0"/>
          </a:p>
        </p:txBody>
      </p:sp>
    </p:spTree>
    <p:extLst>
      <p:ext uri="{BB962C8B-B14F-4D97-AF65-F5344CB8AC3E}">
        <p14:creationId xmlns:p14="http://schemas.microsoft.com/office/powerpoint/2010/main" val="2587456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47" y="-27559"/>
            <a:ext cx="10515600" cy="846458"/>
          </a:xfrm>
        </p:spPr>
        <p:txBody>
          <a:bodyPr/>
          <a:lstStyle/>
          <a:p>
            <a:r>
              <a:rPr lang="en-US" altLang="zh-CN" dirty="0">
                <a:latin typeface="Calibri" panose="020F0502020204030204" pitchFamily="34" charset="0"/>
                <a:cs typeface="Calibri" panose="020F0502020204030204" pitchFamily="34" charset="0"/>
              </a:rPr>
              <a:t>Experiment 2 – Overview and Results</a:t>
            </a:r>
            <a:endParaRPr lang="en-US" dirty="0"/>
          </a:p>
        </p:txBody>
      </p:sp>
      <p:sp>
        <p:nvSpPr>
          <p:cNvPr id="3" name="Content Placeholder 2"/>
          <p:cNvSpPr>
            <a:spLocks noGrp="1"/>
          </p:cNvSpPr>
          <p:nvPr>
            <p:ph idx="1"/>
          </p:nvPr>
        </p:nvSpPr>
        <p:spPr>
          <a:xfrm>
            <a:off x="265262" y="951148"/>
            <a:ext cx="8345338" cy="2593379"/>
          </a:xfrm>
        </p:spPr>
        <p:txBody>
          <a:bodyPr>
            <a:normAutofit fontScale="92500" lnSpcReduction="10000"/>
          </a:bodyPr>
          <a:lstStyle/>
          <a:p>
            <a:r>
              <a:rPr lang="en-US" altLang="zh-CN" sz="2200" dirty="0">
                <a:latin typeface="Calibri" panose="020F0502020204030204" pitchFamily="34" charset="0"/>
                <a:cs typeface="Calibri" panose="020F0502020204030204" pitchFamily="34" charset="0"/>
              </a:rPr>
              <a:t>Experiment 2 examines the HMM-GAN’s ability to model the whole signal compared to the traditional HMM-GMM. </a:t>
            </a:r>
          </a:p>
          <a:p>
            <a:r>
              <a:rPr lang="en-US" altLang="zh-CN" sz="2200" dirty="0">
                <a:latin typeface="Calibri" panose="020F0502020204030204" pitchFamily="34" charset="0"/>
                <a:cs typeface="Calibri" panose="020F0502020204030204" pitchFamily="34" charset="0"/>
              </a:rPr>
              <a:t>We compared the log likelihood of HMM-GMM models against HMM-GAN </a:t>
            </a:r>
          </a:p>
          <a:p>
            <a:pPr lvl="1"/>
            <a:r>
              <a:rPr lang="en-US" altLang="zh-CN" sz="2000" dirty="0">
                <a:latin typeface="Calibri" panose="020F0502020204030204" pitchFamily="34" charset="0"/>
                <a:cs typeface="Calibri" panose="020F0502020204030204" pitchFamily="34" charset="0"/>
              </a:rPr>
              <a:t>The likelihood can be seen as a degree of how well the model matches the observations. Therefore, the better model should achieve a higher likelihood value (Lawrence, 1989).</a:t>
            </a:r>
            <a:r>
              <a:rPr lang="en-US" altLang="zh-CN" sz="1800" dirty="0">
                <a:latin typeface="Calibri" panose="020F0502020204030204" pitchFamily="34" charset="0"/>
                <a:cs typeface="Calibri" panose="020F0502020204030204" pitchFamily="34" charset="0"/>
              </a:rPr>
              <a:t> </a:t>
            </a:r>
            <a:endParaRPr lang="en-US" altLang="zh-CN" sz="2000" dirty="0">
              <a:latin typeface="Calibri" panose="020F0502020204030204" pitchFamily="34" charset="0"/>
              <a:cs typeface="Calibri" panose="020F0502020204030204" pitchFamily="34" charset="0"/>
            </a:endParaRPr>
          </a:p>
          <a:p>
            <a:pPr marL="285750" indent="-285750"/>
            <a:r>
              <a:rPr lang="en-US" altLang="zh-CN" sz="2200" dirty="0">
                <a:latin typeface="Calibri" panose="020F0502020204030204" pitchFamily="34" charset="0"/>
                <a:cs typeface="Calibri" panose="020F0502020204030204" pitchFamily="34" charset="0"/>
              </a:rPr>
              <a:t>Overall, HMM-GANs’ higher likelihood values indicate its ability to better capture the underlying data distribution of both datasets as compared to GMM’s Gaussian assumption. </a:t>
            </a:r>
            <a:endParaRPr lang="zh-CN" altLang="en-US" sz="1900" dirty="0"/>
          </a:p>
        </p:txBody>
      </p:sp>
      <p:sp>
        <p:nvSpPr>
          <p:cNvPr id="4" name="Slide Number Placeholder 3"/>
          <p:cNvSpPr>
            <a:spLocks noGrp="1"/>
          </p:cNvSpPr>
          <p:nvPr>
            <p:ph type="sldNum" sz="quarter" idx="12"/>
          </p:nvPr>
        </p:nvSpPr>
        <p:spPr/>
        <p:txBody>
          <a:bodyPr/>
          <a:lstStyle/>
          <a:p>
            <a:fld id="{B97FEE54-A28B-430D-8613-4CDA86A8B1F0}" type="slidenum">
              <a:rPr lang="zh-CN" altLang="en-US" smtClean="0"/>
              <a:t>59</a:t>
            </a:fld>
            <a:endParaRPr lang="zh-CN" altLang="en-US"/>
          </a:p>
        </p:txBody>
      </p:sp>
      <p:graphicFrame>
        <p:nvGraphicFramePr>
          <p:cNvPr id="5" name="图表 5">
            <a:extLst>
              <a:ext uri="{FF2B5EF4-FFF2-40B4-BE49-F238E27FC236}">
                <a16:creationId xmlns:a16="http://schemas.microsoft.com/office/drawing/2014/main" id="{5A46D73F-D8A3-4D65-BCA7-9B108E76EF24}"/>
              </a:ext>
            </a:extLst>
          </p:cNvPr>
          <p:cNvGraphicFramePr>
            <a:graphicFrameLocks/>
          </p:cNvGraphicFramePr>
          <p:nvPr>
            <p:extLst/>
          </p:nvPr>
        </p:nvGraphicFramePr>
        <p:xfrm>
          <a:off x="401235" y="3895222"/>
          <a:ext cx="5756953" cy="2193300"/>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7">
            <a:extLst>
              <a:ext uri="{FF2B5EF4-FFF2-40B4-BE49-F238E27FC236}">
                <a16:creationId xmlns:a16="http://schemas.microsoft.com/office/drawing/2014/main" id="{191794B1-5384-40FA-A49B-42BE21012178}"/>
              </a:ext>
            </a:extLst>
          </p:cNvPr>
          <p:cNvSpPr/>
          <p:nvPr/>
        </p:nvSpPr>
        <p:spPr>
          <a:xfrm>
            <a:off x="7461804" y="6373947"/>
            <a:ext cx="2691250" cy="307777"/>
          </a:xfrm>
          <a:prstGeom prst="rect">
            <a:avLst/>
          </a:prstGeom>
        </p:spPr>
        <p:txBody>
          <a:bodyPr wrap="none">
            <a:spAutoFit/>
          </a:bodyPr>
          <a:lstStyle/>
          <a:p>
            <a:r>
              <a:rPr lang="en-US" altLang="zh-CN" sz="1400" dirty="0">
                <a:solidFill>
                  <a:srgbClr val="222222"/>
                </a:solidFill>
                <a:latin typeface="Calibri" panose="020F0502020204030204" pitchFamily="34" charset="0"/>
                <a:cs typeface="Calibri" panose="020F0502020204030204" pitchFamily="34" charset="0"/>
              </a:rPr>
              <a:t>Note: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sn</a:t>
            </a:r>
            <a:r>
              <a:rPr lang="en-US" sz="1400" dirty="0">
                <a:latin typeface="Calibri" panose="020F0502020204030204" pitchFamily="34" charset="0"/>
                <a:cs typeface="Calibri" panose="020F0502020204030204" pitchFamily="34" charset="0"/>
              </a:rPr>
              <a:t>’ is the n-</a:t>
            </a:r>
            <a:r>
              <a:rPr lang="en-US" sz="1400" dirty="0" err="1">
                <a:latin typeface="Calibri" panose="020F0502020204030204" pitchFamily="34" charset="0"/>
                <a:cs typeface="Calibri" panose="020F0502020204030204" pitchFamily="34" charset="0"/>
              </a:rPr>
              <a:t>th</a:t>
            </a:r>
            <a:r>
              <a:rPr lang="en-US" sz="1400" dirty="0">
                <a:latin typeface="Calibri" panose="020F0502020204030204" pitchFamily="34" charset="0"/>
                <a:cs typeface="Calibri" panose="020F0502020204030204" pitchFamily="34" charset="0"/>
              </a:rPr>
              <a:t> fall sequence</a:t>
            </a:r>
            <a:r>
              <a:rPr lang="en-US" altLang="zh-CN" sz="1400" dirty="0">
                <a:solidFill>
                  <a:srgbClr val="222222"/>
                </a:solidFill>
                <a:latin typeface="Calibri" panose="020F0502020204030204" pitchFamily="34" charset="0"/>
                <a:cs typeface="Calibri" panose="020F0502020204030204" pitchFamily="34" charset="0"/>
              </a:rPr>
              <a:t> </a:t>
            </a:r>
            <a:endParaRPr lang="zh-CN" altLang="en-US" sz="1400" dirty="0">
              <a:latin typeface="Calibri" panose="020F0502020204030204" pitchFamily="34" charset="0"/>
              <a:cs typeface="Calibri" panose="020F0502020204030204" pitchFamily="34" charset="0"/>
            </a:endParaRPr>
          </a:p>
        </p:txBody>
      </p:sp>
      <p:sp>
        <p:nvSpPr>
          <p:cNvPr id="7" name="矩形 10">
            <a:extLst>
              <a:ext uri="{FF2B5EF4-FFF2-40B4-BE49-F238E27FC236}">
                <a16:creationId xmlns:a16="http://schemas.microsoft.com/office/drawing/2014/main" id="{1EA59337-9226-44A1-9C3D-06C6F541B6C2}"/>
              </a:ext>
            </a:extLst>
          </p:cNvPr>
          <p:cNvSpPr/>
          <p:nvPr/>
        </p:nvSpPr>
        <p:spPr>
          <a:xfrm>
            <a:off x="626105" y="5966676"/>
            <a:ext cx="5950714" cy="369332"/>
          </a:xfrm>
          <a:prstGeom prst="rect">
            <a:avLst/>
          </a:prstGeom>
        </p:spPr>
        <p:txBody>
          <a:bodyPr wrap="square">
            <a:spAutoFit/>
          </a:bodyPr>
          <a:lstStyle/>
          <a:p>
            <a:pPr algn="ctr"/>
            <a:r>
              <a:rPr lang="en-US" altLang="zh-CN" dirty="0">
                <a:latin typeface="Calibri" panose="020F0502020204030204" pitchFamily="34" charset="0"/>
                <a:cs typeface="Calibri" panose="020F0502020204030204" pitchFamily="34" charset="0"/>
              </a:rPr>
              <a:t>Fig 20. Log-likelihood Comparison for FARSEEING Dataset</a:t>
            </a:r>
          </a:p>
        </p:txBody>
      </p:sp>
      <p:graphicFrame>
        <p:nvGraphicFramePr>
          <p:cNvPr id="8" name="图表 6">
            <a:extLst>
              <a:ext uri="{FF2B5EF4-FFF2-40B4-BE49-F238E27FC236}">
                <a16:creationId xmlns:a16="http://schemas.microsoft.com/office/drawing/2014/main" id="{5580F873-B835-4E62-A7A4-582DFE660A11}"/>
              </a:ext>
            </a:extLst>
          </p:cNvPr>
          <p:cNvGraphicFramePr>
            <a:graphicFrameLocks/>
          </p:cNvGraphicFramePr>
          <p:nvPr>
            <p:extLst/>
          </p:nvPr>
        </p:nvGraphicFramePr>
        <p:xfrm>
          <a:off x="6182814" y="3652688"/>
          <a:ext cx="6009186" cy="2487341"/>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7">
            <a:extLst>
              <a:ext uri="{FF2B5EF4-FFF2-40B4-BE49-F238E27FC236}">
                <a16:creationId xmlns:a16="http://schemas.microsoft.com/office/drawing/2014/main" id="{191794B1-5384-40FA-A49B-42BE21012178}"/>
              </a:ext>
            </a:extLst>
          </p:cNvPr>
          <p:cNvSpPr/>
          <p:nvPr/>
        </p:nvSpPr>
        <p:spPr>
          <a:xfrm>
            <a:off x="986391" y="6275971"/>
            <a:ext cx="2691250" cy="307777"/>
          </a:xfrm>
          <a:prstGeom prst="rect">
            <a:avLst/>
          </a:prstGeom>
        </p:spPr>
        <p:txBody>
          <a:bodyPr wrap="none">
            <a:spAutoFit/>
          </a:bodyPr>
          <a:lstStyle/>
          <a:p>
            <a:r>
              <a:rPr lang="en-US" altLang="zh-CN" sz="1400" dirty="0">
                <a:solidFill>
                  <a:srgbClr val="222222"/>
                </a:solidFill>
                <a:latin typeface="Calibri" panose="020F0502020204030204" pitchFamily="34" charset="0"/>
                <a:cs typeface="Calibri" panose="020F0502020204030204" pitchFamily="34" charset="0"/>
              </a:rPr>
              <a:t>Note: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sn</a:t>
            </a:r>
            <a:r>
              <a:rPr lang="en-US" sz="1400" dirty="0">
                <a:latin typeface="Calibri" panose="020F0502020204030204" pitchFamily="34" charset="0"/>
                <a:cs typeface="Calibri" panose="020F0502020204030204" pitchFamily="34" charset="0"/>
              </a:rPr>
              <a:t>’ is the n-</a:t>
            </a:r>
            <a:r>
              <a:rPr lang="en-US" sz="1400" dirty="0" err="1">
                <a:latin typeface="Calibri" panose="020F0502020204030204" pitchFamily="34" charset="0"/>
                <a:cs typeface="Calibri" panose="020F0502020204030204" pitchFamily="34" charset="0"/>
              </a:rPr>
              <a:t>th</a:t>
            </a:r>
            <a:r>
              <a:rPr lang="en-US" sz="1400" dirty="0">
                <a:latin typeface="Calibri" panose="020F0502020204030204" pitchFamily="34" charset="0"/>
                <a:cs typeface="Calibri" panose="020F0502020204030204" pitchFamily="34" charset="0"/>
              </a:rPr>
              <a:t> fall sequence</a:t>
            </a:r>
            <a:r>
              <a:rPr lang="en-US" altLang="zh-CN" sz="1400" dirty="0">
                <a:solidFill>
                  <a:srgbClr val="222222"/>
                </a:solidFill>
                <a:latin typeface="Calibri" panose="020F0502020204030204" pitchFamily="34" charset="0"/>
                <a:cs typeface="Calibri" panose="020F0502020204030204" pitchFamily="34" charset="0"/>
              </a:rPr>
              <a:t> </a:t>
            </a:r>
            <a:endParaRPr lang="zh-CN" altLang="en-US" sz="1400" dirty="0">
              <a:latin typeface="Calibri" panose="020F0502020204030204" pitchFamily="34" charset="0"/>
              <a:cs typeface="Calibri" panose="020F0502020204030204" pitchFamily="34" charset="0"/>
            </a:endParaRPr>
          </a:p>
        </p:txBody>
      </p:sp>
      <p:sp>
        <p:nvSpPr>
          <p:cNvPr id="10" name="矩形 10">
            <a:extLst>
              <a:ext uri="{FF2B5EF4-FFF2-40B4-BE49-F238E27FC236}">
                <a16:creationId xmlns:a16="http://schemas.microsoft.com/office/drawing/2014/main" id="{1EA59337-9226-44A1-9C3D-06C6F541B6C2}"/>
              </a:ext>
            </a:extLst>
          </p:cNvPr>
          <p:cNvSpPr/>
          <p:nvPr/>
        </p:nvSpPr>
        <p:spPr>
          <a:xfrm>
            <a:off x="6133563" y="6060528"/>
            <a:ext cx="5950714" cy="369332"/>
          </a:xfrm>
          <a:prstGeom prst="rect">
            <a:avLst/>
          </a:prstGeom>
        </p:spPr>
        <p:txBody>
          <a:bodyPr wrap="square">
            <a:spAutoFit/>
          </a:bodyPr>
          <a:lstStyle/>
          <a:p>
            <a:pPr algn="ctr"/>
            <a:r>
              <a:rPr lang="en-US" altLang="zh-CN" dirty="0">
                <a:latin typeface="Calibri" panose="020F0502020204030204" pitchFamily="34" charset="0"/>
                <a:cs typeface="Calibri" panose="020F0502020204030204" pitchFamily="34" charset="0"/>
              </a:rPr>
              <a:t>Fig 21. Log-likelihood Comparison for UR Dataset</a:t>
            </a:r>
          </a:p>
        </p:txBody>
      </p:sp>
      <p:graphicFrame>
        <p:nvGraphicFramePr>
          <p:cNvPr id="11" name="表格 6">
            <a:extLst>
              <a:ext uri="{FF2B5EF4-FFF2-40B4-BE49-F238E27FC236}">
                <a16:creationId xmlns:a16="http://schemas.microsoft.com/office/drawing/2014/main" id="{0CDD4DB4-D2DF-4067-9942-CF23FAC17B47}"/>
              </a:ext>
            </a:extLst>
          </p:cNvPr>
          <p:cNvGraphicFramePr>
            <a:graphicFrameLocks noGrp="1"/>
          </p:cNvGraphicFramePr>
          <p:nvPr>
            <p:extLst/>
          </p:nvPr>
        </p:nvGraphicFramePr>
        <p:xfrm>
          <a:off x="8802681" y="871917"/>
          <a:ext cx="3257043" cy="1537970"/>
        </p:xfrm>
        <a:graphic>
          <a:graphicData uri="http://schemas.openxmlformats.org/drawingml/2006/table">
            <a:tbl>
              <a:tblPr>
                <a:tableStyleId>{5940675A-B579-460E-94D1-54222C63F5DA}</a:tableStyleId>
              </a:tblPr>
              <a:tblGrid>
                <a:gridCol w="1214438">
                  <a:extLst>
                    <a:ext uri="{9D8B030D-6E8A-4147-A177-3AD203B41FA5}">
                      <a16:colId xmlns:a16="http://schemas.microsoft.com/office/drawing/2014/main" val="2110173537"/>
                    </a:ext>
                  </a:extLst>
                </a:gridCol>
                <a:gridCol w="1082167">
                  <a:extLst>
                    <a:ext uri="{9D8B030D-6E8A-4147-A177-3AD203B41FA5}">
                      <a16:colId xmlns:a16="http://schemas.microsoft.com/office/drawing/2014/main" val="695012179"/>
                    </a:ext>
                  </a:extLst>
                </a:gridCol>
                <a:gridCol w="960438">
                  <a:extLst>
                    <a:ext uri="{9D8B030D-6E8A-4147-A177-3AD203B41FA5}">
                      <a16:colId xmlns:a16="http://schemas.microsoft.com/office/drawing/2014/main" val="20002"/>
                    </a:ext>
                  </a:extLst>
                </a:gridCol>
              </a:tblGrid>
              <a:tr h="145236">
                <a:tc rowSpan="2">
                  <a:txBody>
                    <a:bodyPr/>
                    <a:lstStyle/>
                    <a:p>
                      <a:pPr algn="ctr" fontAlgn="b"/>
                      <a:r>
                        <a:rPr lang="en-US" sz="1400" b="1" u="none" strike="noStrike" dirty="0">
                          <a:effectLst/>
                          <a:latin typeface="Calibri" panose="020F0502020204030204" pitchFamily="34" charset="0"/>
                          <a:cs typeface="Calibri" panose="020F0502020204030204" pitchFamily="34" charset="0"/>
                        </a:rPr>
                        <a:t>Models</a:t>
                      </a:r>
                      <a:endParaRPr lang="en-US" sz="1400" b="1"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gridSpan="2">
                  <a:txBody>
                    <a:bodyPr/>
                    <a:lstStyle/>
                    <a:p>
                      <a:pPr algn="ctr" fontAlgn="b"/>
                      <a:r>
                        <a:rPr lang="en-US" sz="1400" b="1" u="none" strike="noStrike" dirty="0">
                          <a:effectLst/>
                          <a:latin typeface="Calibri" panose="020F0502020204030204" pitchFamily="34" charset="0"/>
                          <a:cs typeface="Calibri" panose="020F0502020204030204" pitchFamily="34" charset="0"/>
                        </a:rPr>
                        <a:t>Averaged Log-Likelihood</a:t>
                      </a:r>
                      <a:endParaRPr lang="en-US" sz="1400" b="1"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hMerge="1">
                  <a:txBody>
                    <a:bodyPr/>
                    <a:lstStyle/>
                    <a:p>
                      <a:pPr algn="ctr" fontAlgn="b"/>
                      <a:endParaRPr lang="en-US" sz="1600" b="1"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350" marR="6350" marT="6350" marB="0" anchor="b"/>
                </a:tc>
                <a:extLst>
                  <a:ext uri="{0D108BD9-81ED-4DB2-BD59-A6C34878D82A}">
                    <a16:rowId xmlns:a16="http://schemas.microsoft.com/office/drawing/2014/main" val="3232210378"/>
                  </a:ext>
                </a:extLst>
              </a:tr>
              <a:tr h="0">
                <a:tc vMerge="1">
                  <a:txBody>
                    <a:bodyPr/>
                    <a:lstStyle/>
                    <a:p>
                      <a:pPr algn="l" fontAlgn="b"/>
                      <a:endParaRPr lang="en-US" sz="1600" b="0" i="0" u="none" strike="noStrike"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350" marR="6350" marT="6350" marB="0" anchor="b"/>
                </a:tc>
                <a:tc>
                  <a:txBody>
                    <a:bodyPr/>
                    <a:lstStyle/>
                    <a:p>
                      <a:pPr algn="ctr" fontAlgn="b"/>
                      <a:r>
                        <a:rPr lang="en-US" sz="1400" b="1"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FARSEEING</a:t>
                      </a:r>
                    </a:p>
                  </a:txBody>
                  <a:tcPr marL="6350" marR="6350" marT="6350" marB="0" anchor="b"/>
                </a:tc>
                <a:tc>
                  <a:txBody>
                    <a:bodyPr/>
                    <a:lstStyle/>
                    <a:p>
                      <a:pPr algn="ctr" fontAlgn="b"/>
                      <a:r>
                        <a:rPr lang="en-US" sz="1400" b="1"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rPr>
                        <a:t>UR Dataset</a:t>
                      </a:r>
                    </a:p>
                  </a:txBody>
                  <a:tcPr marL="6350" marR="6350" marT="6350" marB="0" anchor="b"/>
                </a:tc>
                <a:extLst>
                  <a:ext uri="{0D108BD9-81ED-4DB2-BD59-A6C34878D82A}">
                    <a16:rowId xmlns:a16="http://schemas.microsoft.com/office/drawing/2014/main" val="10001"/>
                  </a:ext>
                </a:extLst>
              </a:tr>
              <a:tr h="0">
                <a:tc>
                  <a:txBody>
                    <a:bodyPr/>
                    <a:lstStyle/>
                    <a:p>
                      <a:pPr algn="l" fontAlgn="b"/>
                      <a:r>
                        <a:rPr lang="en-US" sz="1400" u="none" strike="noStrike" dirty="0">
                          <a:effectLst/>
                          <a:latin typeface="Calibri" panose="020F0502020204030204" pitchFamily="34" charset="0"/>
                          <a:cs typeface="Calibri" panose="020F0502020204030204" pitchFamily="34" charset="0"/>
                        </a:rPr>
                        <a:t>HMM-GMM(1)</a:t>
                      </a:r>
                      <a:endParaRPr lang="en-US"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u="none" strike="noStrike" dirty="0">
                          <a:effectLst/>
                          <a:latin typeface="Calibri" panose="020F0502020204030204" pitchFamily="34" charset="0"/>
                          <a:cs typeface="Calibri" panose="020F0502020204030204" pitchFamily="34" charset="0"/>
                        </a:rPr>
                        <a:t>-133674***</a:t>
                      </a:r>
                      <a:endParaRPr lang="en-US" altLang="zh-CN"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u="none" strike="noStrike" dirty="0">
                          <a:effectLst/>
                          <a:latin typeface="Calibri" panose="020F0502020204030204" pitchFamily="34" charset="0"/>
                          <a:cs typeface="Calibri" panose="020F0502020204030204" pitchFamily="34" charset="0"/>
                        </a:rPr>
                        <a:t>-56931***</a:t>
                      </a:r>
                      <a:endParaRPr lang="en-US" altLang="zh-CN"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extLst>
                  <a:ext uri="{0D108BD9-81ED-4DB2-BD59-A6C34878D82A}">
                    <a16:rowId xmlns:a16="http://schemas.microsoft.com/office/drawing/2014/main" val="1188085943"/>
                  </a:ext>
                </a:extLst>
              </a:tr>
              <a:tr h="0">
                <a:tc>
                  <a:txBody>
                    <a:bodyPr/>
                    <a:lstStyle/>
                    <a:p>
                      <a:pPr algn="l" fontAlgn="b"/>
                      <a:r>
                        <a:rPr lang="en-US" sz="1400" u="none" strike="noStrike" dirty="0">
                          <a:effectLst/>
                          <a:latin typeface="Calibri" panose="020F0502020204030204" pitchFamily="34" charset="0"/>
                          <a:cs typeface="Calibri" panose="020F0502020204030204" pitchFamily="34" charset="0"/>
                        </a:rPr>
                        <a:t>HMM-GMM(3)</a:t>
                      </a:r>
                      <a:endParaRPr lang="en-US"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u="none" strike="noStrike" dirty="0">
                          <a:effectLst/>
                          <a:latin typeface="Calibri" panose="020F0502020204030204" pitchFamily="34" charset="0"/>
                          <a:cs typeface="Calibri" panose="020F0502020204030204" pitchFamily="34" charset="0"/>
                        </a:rPr>
                        <a:t>-129521***</a:t>
                      </a:r>
                      <a:endParaRPr lang="en-US" altLang="zh-CN"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u="none" strike="noStrike" dirty="0">
                          <a:effectLst/>
                          <a:latin typeface="Calibri" panose="020F0502020204030204" pitchFamily="34" charset="0"/>
                          <a:cs typeface="Calibri" panose="020F0502020204030204" pitchFamily="34" charset="0"/>
                        </a:rPr>
                        <a:t>-56895.9***</a:t>
                      </a:r>
                      <a:endParaRPr lang="en-US" altLang="zh-CN"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extLst>
                  <a:ext uri="{0D108BD9-81ED-4DB2-BD59-A6C34878D82A}">
                    <a16:rowId xmlns:a16="http://schemas.microsoft.com/office/drawing/2014/main" val="2817696664"/>
                  </a:ext>
                </a:extLst>
              </a:tr>
              <a:tr h="0">
                <a:tc>
                  <a:txBody>
                    <a:bodyPr/>
                    <a:lstStyle/>
                    <a:p>
                      <a:pPr algn="l" fontAlgn="b"/>
                      <a:r>
                        <a:rPr lang="en-US" sz="1400" u="none" strike="noStrike" dirty="0">
                          <a:effectLst/>
                          <a:latin typeface="Calibri" panose="020F0502020204030204" pitchFamily="34" charset="0"/>
                          <a:cs typeface="Calibri" panose="020F0502020204030204" pitchFamily="34" charset="0"/>
                        </a:rPr>
                        <a:t>HMM-GMM(5)</a:t>
                      </a:r>
                      <a:endParaRPr lang="en-US"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u="none" strike="noStrike" dirty="0">
                          <a:effectLst/>
                          <a:latin typeface="Calibri" panose="020F0502020204030204" pitchFamily="34" charset="0"/>
                          <a:cs typeface="Calibri" panose="020F0502020204030204" pitchFamily="34" charset="0"/>
                        </a:rPr>
                        <a:t>-182526***</a:t>
                      </a:r>
                      <a:endParaRPr lang="en-US" altLang="zh-CN"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u="none" strike="noStrike" dirty="0">
                          <a:effectLst/>
                          <a:latin typeface="Calibri" panose="020F0502020204030204" pitchFamily="34" charset="0"/>
                          <a:cs typeface="Calibri" panose="020F0502020204030204" pitchFamily="34" charset="0"/>
                        </a:rPr>
                        <a:t>-56725.5***</a:t>
                      </a:r>
                      <a:endParaRPr lang="en-US" altLang="zh-CN"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extLst>
                  <a:ext uri="{0D108BD9-81ED-4DB2-BD59-A6C34878D82A}">
                    <a16:rowId xmlns:a16="http://schemas.microsoft.com/office/drawing/2014/main" val="497664913"/>
                  </a:ext>
                </a:extLst>
              </a:tr>
              <a:tr h="0">
                <a:tc>
                  <a:txBody>
                    <a:bodyPr/>
                    <a:lstStyle/>
                    <a:p>
                      <a:pPr algn="l" fontAlgn="b"/>
                      <a:r>
                        <a:rPr lang="en-US" sz="1400" u="none" strike="noStrike" dirty="0">
                          <a:effectLst/>
                          <a:latin typeface="Calibri" panose="020F0502020204030204" pitchFamily="34" charset="0"/>
                          <a:cs typeface="Calibri" panose="020F0502020204030204" pitchFamily="34" charset="0"/>
                        </a:rPr>
                        <a:t>HMM-GMM(7)</a:t>
                      </a:r>
                      <a:endParaRPr lang="en-US"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u="none" strike="noStrike" dirty="0">
                          <a:effectLst/>
                          <a:latin typeface="Calibri" panose="020F0502020204030204" pitchFamily="34" charset="0"/>
                          <a:cs typeface="Calibri" panose="020F0502020204030204" pitchFamily="34" charset="0"/>
                        </a:rPr>
                        <a:t>-128181***</a:t>
                      </a:r>
                      <a:endParaRPr lang="en-US" altLang="zh-CN"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u="none" strike="noStrike" dirty="0">
                          <a:effectLst/>
                          <a:latin typeface="Calibri" panose="020F0502020204030204" pitchFamily="34" charset="0"/>
                          <a:cs typeface="Calibri" panose="020F0502020204030204" pitchFamily="34" charset="0"/>
                        </a:rPr>
                        <a:t>-56941.5***</a:t>
                      </a:r>
                      <a:endParaRPr lang="en-US" altLang="zh-CN"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extLst>
                  <a:ext uri="{0D108BD9-81ED-4DB2-BD59-A6C34878D82A}">
                    <a16:rowId xmlns:a16="http://schemas.microsoft.com/office/drawing/2014/main" val="1567555165"/>
                  </a:ext>
                </a:extLst>
              </a:tr>
              <a:tr h="0">
                <a:tc>
                  <a:txBody>
                    <a:bodyPr/>
                    <a:lstStyle/>
                    <a:p>
                      <a:pPr algn="l" fontAlgn="b"/>
                      <a:r>
                        <a:rPr lang="en-US" sz="1400" u="none" strike="noStrike" dirty="0">
                          <a:effectLst/>
                          <a:latin typeface="Calibri" panose="020F0502020204030204" pitchFamily="34" charset="0"/>
                          <a:cs typeface="Calibri" panose="020F0502020204030204" pitchFamily="34" charset="0"/>
                        </a:rPr>
                        <a:t>HMM-GAN</a:t>
                      </a:r>
                      <a:endParaRPr lang="en-US" sz="1400" b="0"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b="1" u="none" strike="noStrike" dirty="0">
                          <a:effectLst/>
                          <a:latin typeface="Calibri" panose="020F0502020204030204" pitchFamily="34" charset="0"/>
                          <a:cs typeface="Calibri" panose="020F0502020204030204" pitchFamily="34" charset="0"/>
                        </a:rPr>
                        <a:t>2967.736</a:t>
                      </a:r>
                      <a:endParaRPr lang="en-US" altLang="zh-CN" sz="1400" b="1"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tc>
                  <a:txBody>
                    <a:bodyPr/>
                    <a:lstStyle/>
                    <a:p>
                      <a:pPr algn="l" fontAlgn="b"/>
                      <a:r>
                        <a:rPr lang="en-US" altLang="zh-CN" sz="1400" b="1" u="none" strike="noStrike" dirty="0">
                          <a:effectLst/>
                          <a:latin typeface="Calibri" panose="020F0502020204030204" pitchFamily="34" charset="0"/>
                          <a:cs typeface="Calibri" panose="020F0502020204030204" pitchFamily="34" charset="0"/>
                        </a:rPr>
                        <a:t>308.396</a:t>
                      </a:r>
                      <a:endParaRPr lang="en-US" altLang="zh-CN" sz="1400" b="1" i="0" u="none" strike="noStrike" dirty="0">
                        <a:solidFill>
                          <a:srgbClr val="000000"/>
                        </a:solidFill>
                        <a:effectLst/>
                        <a:latin typeface="Calibri" panose="020F0502020204030204" pitchFamily="34" charset="0"/>
                        <a:ea typeface="宋体" panose="02010600030101010101" pitchFamily="2" charset="-122"/>
                        <a:cs typeface="Calibri" panose="020F0502020204030204" pitchFamily="34" charset="0"/>
                      </a:endParaRPr>
                    </a:p>
                  </a:txBody>
                  <a:tcPr marL="6350" marR="6350" marT="6350" marB="0" anchor="b"/>
                </a:tc>
                <a:extLst>
                  <a:ext uri="{0D108BD9-81ED-4DB2-BD59-A6C34878D82A}">
                    <a16:rowId xmlns:a16="http://schemas.microsoft.com/office/drawing/2014/main" val="658985278"/>
                  </a:ext>
                </a:extLst>
              </a:tr>
            </a:tbl>
          </a:graphicData>
        </a:graphic>
      </p:graphicFrame>
      <p:sp>
        <p:nvSpPr>
          <p:cNvPr id="12" name="矩形 8">
            <a:extLst>
              <a:ext uri="{FF2B5EF4-FFF2-40B4-BE49-F238E27FC236}">
                <a16:creationId xmlns:a16="http://schemas.microsoft.com/office/drawing/2014/main" id="{5B0B614D-F80B-405B-827F-B0CD5600F58A}"/>
              </a:ext>
            </a:extLst>
          </p:cNvPr>
          <p:cNvSpPr/>
          <p:nvPr/>
        </p:nvSpPr>
        <p:spPr>
          <a:xfrm>
            <a:off x="8427910" y="2457619"/>
            <a:ext cx="4006583" cy="307777"/>
          </a:xfrm>
          <a:prstGeom prst="rect">
            <a:avLst/>
          </a:prstGeom>
        </p:spPr>
        <p:txBody>
          <a:bodyPr wrap="square">
            <a:spAutoFit/>
          </a:bodyPr>
          <a:lstStyle/>
          <a:p>
            <a:pPr algn="ctr"/>
            <a:r>
              <a:rPr lang="en-US" altLang="zh-CN" sz="1400" dirty="0">
                <a:latin typeface="Calibri" panose="020F0502020204030204" pitchFamily="34" charset="0"/>
                <a:cs typeface="Calibri" panose="020F0502020204030204" pitchFamily="34" charset="0"/>
              </a:rPr>
              <a:t>Table 3. Averaged Log-likelihood Comparison</a:t>
            </a:r>
          </a:p>
        </p:txBody>
      </p:sp>
      <p:sp>
        <p:nvSpPr>
          <p:cNvPr id="13" name="矩形 7">
            <a:extLst>
              <a:ext uri="{FF2B5EF4-FFF2-40B4-BE49-F238E27FC236}">
                <a16:creationId xmlns:a16="http://schemas.microsoft.com/office/drawing/2014/main" id="{191794B1-5384-40FA-A49B-42BE21012178}"/>
              </a:ext>
            </a:extLst>
          </p:cNvPr>
          <p:cNvSpPr/>
          <p:nvPr/>
        </p:nvSpPr>
        <p:spPr>
          <a:xfrm>
            <a:off x="8688866" y="2673940"/>
            <a:ext cx="1790875" cy="307777"/>
          </a:xfrm>
          <a:prstGeom prst="rect">
            <a:avLst/>
          </a:prstGeom>
        </p:spPr>
        <p:txBody>
          <a:bodyPr wrap="none">
            <a:spAutoFit/>
          </a:bodyPr>
          <a:lstStyle/>
          <a:p>
            <a:r>
              <a:rPr lang="en-US" altLang="zh-CN" sz="1400" dirty="0">
                <a:solidFill>
                  <a:srgbClr val="222222"/>
                </a:solidFill>
                <a:latin typeface="Calibri" panose="020F0502020204030204" pitchFamily="34" charset="0"/>
                <a:cs typeface="Calibri" panose="020F0502020204030204" pitchFamily="34" charset="0"/>
              </a:rPr>
              <a:t>Note: *** for p&lt;0.001</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58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Generative Models</a:t>
            </a:r>
          </a:p>
        </p:txBody>
      </p:sp>
      <p:sp>
        <p:nvSpPr>
          <p:cNvPr id="3" name="Content Placeholder 2"/>
          <p:cNvSpPr>
            <a:spLocks noGrp="1"/>
          </p:cNvSpPr>
          <p:nvPr>
            <p:ph idx="1"/>
          </p:nvPr>
        </p:nvSpPr>
        <p:spPr>
          <a:xfrm>
            <a:off x="838200" y="1587732"/>
            <a:ext cx="10515600" cy="5133744"/>
          </a:xfrm>
        </p:spPr>
        <p:txBody>
          <a:bodyPr>
            <a:normAutofit fontScale="70000" lnSpcReduction="20000"/>
          </a:bodyPr>
          <a:lstStyle/>
          <a:p>
            <a:r>
              <a:rPr lang="en-US" dirty="0"/>
              <a:t>Neural network models are known for accommodating for complex non-linear relations, and are now equipped with improved computational efficiency (attributed to the recent development in deep learning.)</a:t>
            </a:r>
          </a:p>
          <a:p>
            <a:pPr lvl="1"/>
            <a:endParaRPr lang="en-US" dirty="0"/>
          </a:p>
          <a:p>
            <a:r>
              <a:rPr lang="en-US" dirty="0"/>
              <a:t>Deep generative models couple generative models with neural networks in order to model complex data generating distributions with reasonable computational efficiency. </a:t>
            </a:r>
          </a:p>
          <a:p>
            <a:pPr lvl="1"/>
            <a:endParaRPr lang="en-US" dirty="0"/>
          </a:p>
          <a:p>
            <a:r>
              <a:rPr lang="en-US" dirty="0"/>
              <a:t>Modeling data generating distributions with neural networks has at least three notable advantages:</a:t>
            </a:r>
          </a:p>
          <a:p>
            <a:pPr marL="914400" lvl="1" indent="-457200">
              <a:buFont typeface="+mj-lt"/>
              <a:buAutoNum type="arabicPeriod"/>
            </a:pPr>
            <a:r>
              <a:rPr lang="en-US" dirty="0"/>
              <a:t>Neural networks can model a wide range of complex data generating distributions, which are intractable under traditional generative modeling without making simplifying assumptions. </a:t>
            </a:r>
          </a:p>
          <a:p>
            <a:pPr marL="914400" lvl="1" indent="-457200">
              <a:buFont typeface="+mj-lt"/>
              <a:buAutoNum type="arabicPeriod"/>
            </a:pPr>
            <a:r>
              <a:rPr lang="en-US" dirty="0"/>
              <a:t>There is no need to </a:t>
            </a:r>
            <a:r>
              <a:rPr lang="en-US" dirty="0" err="1"/>
              <a:t>prespecify</a:t>
            </a:r>
            <a:r>
              <a:rPr lang="en-US" dirty="0"/>
              <a:t> data generating processes, because the neural network would learn the data generating process directly from the data. As a result, the risk of </a:t>
            </a:r>
            <a:r>
              <a:rPr lang="en-US" dirty="0" err="1"/>
              <a:t>misspecified</a:t>
            </a:r>
            <a:r>
              <a:rPr lang="en-US" dirty="0"/>
              <a:t> data generating processes is significantly reduced.</a:t>
            </a:r>
          </a:p>
          <a:p>
            <a:pPr marL="914400" lvl="1" indent="-457200">
              <a:buFont typeface="+mj-lt"/>
              <a:buAutoNum type="arabicPeriod"/>
            </a:pPr>
            <a:r>
              <a:rPr lang="en-US" dirty="0"/>
              <a:t>The data generating distributions learned by neural networks are empirically found to be closer to the actual ones than traditional generative models.</a:t>
            </a:r>
          </a:p>
          <a:p>
            <a:pPr lvl="1"/>
            <a:endParaRPr lang="en-US" dirty="0"/>
          </a:p>
          <a:p>
            <a:r>
              <a:rPr lang="en-US" dirty="0"/>
              <a:t>The state-of-the-art deep generative models are now capable of effectively modeling complex data generating processes of various data types, including image, speech, and text.</a:t>
            </a:r>
          </a:p>
          <a:p>
            <a:pPr lvl="1"/>
            <a:r>
              <a:rPr lang="en-US" dirty="0"/>
              <a:t>The next few slides showcase the state-of-the-art applications of deep generative models in these contexts.</a:t>
            </a:r>
          </a:p>
        </p:txBody>
      </p:sp>
      <p:sp>
        <p:nvSpPr>
          <p:cNvPr id="4" name="Slide Number Placeholder 3"/>
          <p:cNvSpPr>
            <a:spLocks noGrp="1"/>
          </p:cNvSpPr>
          <p:nvPr>
            <p:ph type="sldNum" sz="quarter" idx="12"/>
          </p:nvPr>
        </p:nvSpPr>
        <p:spPr/>
        <p:txBody>
          <a:bodyPr/>
          <a:lstStyle/>
          <a:p>
            <a:fld id="{AE956BBE-3D31-4B0A-BF98-054C39F2604A}" type="slidenum">
              <a:rPr lang="en-US" smtClean="0"/>
              <a:t>6</a:t>
            </a:fld>
            <a:endParaRPr lang="en-US" dirty="0"/>
          </a:p>
        </p:txBody>
      </p:sp>
    </p:spTree>
    <p:extLst>
      <p:ext uri="{BB962C8B-B14F-4D97-AF65-F5344CB8AC3E}">
        <p14:creationId xmlns:p14="http://schemas.microsoft.com/office/powerpoint/2010/main" val="2243554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12" y="-267125"/>
            <a:ext cx="10515600" cy="1325563"/>
          </a:xfrm>
        </p:spPr>
        <p:txBody>
          <a:bodyPr/>
          <a:lstStyle/>
          <a:p>
            <a:r>
              <a:rPr lang="en-US" altLang="zh-CN" dirty="0">
                <a:latin typeface="Calibri" panose="020F0502020204030204" pitchFamily="34" charset="0"/>
                <a:cs typeface="Calibri" panose="020F0502020204030204" pitchFamily="34" charset="0"/>
              </a:rPr>
              <a:t>Experiment 3 Overview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4530" y="897960"/>
                <a:ext cx="10809270" cy="5823515"/>
              </a:xfrm>
            </p:spPr>
            <p:txBody>
              <a:bodyPr>
                <a:normAutofit/>
              </a:bodyPr>
              <a:lstStyle/>
              <a:p>
                <a:r>
                  <a:rPr lang="en-US" altLang="zh-CN" sz="2000" b="1" dirty="0">
                    <a:latin typeface="Calibri" panose="020F0502020204030204" pitchFamily="34" charset="0"/>
                    <a:cs typeface="Calibri" panose="020F0502020204030204" pitchFamily="34" charset="0"/>
                  </a:rPr>
                  <a:t>Experiment 3 </a:t>
                </a:r>
                <a:r>
                  <a:rPr lang="en-US" altLang="zh-CN" sz="2000" dirty="0">
                    <a:latin typeface="Calibri" panose="020F0502020204030204" pitchFamily="34" charset="0"/>
                    <a:cs typeface="Calibri" panose="020F0502020204030204" pitchFamily="34" charset="0"/>
                  </a:rPr>
                  <a:t>benchmarks the HMM-GAN’s performance in fall detection and prediction against state-of-the-art benchmark methods (</a:t>
                </a:r>
                <a:r>
                  <a:rPr lang="en-US" altLang="zh-CN" sz="2000" dirty="0" err="1">
                    <a:latin typeface="Calibri" panose="020F0502020204030204" pitchFamily="34" charset="0"/>
                    <a:cs typeface="Calibri" panose="020F0502020204030204" pitchFamily="34" charset="0"/>
                  </a:rPr>
                  <a:t>Sekine</a:t>
                </a:r>
                <a:r>
                  <a:rPr lang="en-US" altLang="zh-CN" sz="2000" dirty="0">
                    <a:latin typeface="Calibri" panose="020F0502020204030204" pitchFamily="34" charset="0"/>
                    <a:cs typeface="Calibri" panose="020F0502020204030204" pitchFamily="34" charset="0"/>
                  </a:rPr>
                  <a:t> et al., 2013; Tong et al., 2013). </a:t>
                </a:r>
              </a:p>
              <a:p>
                <a:r>
                  <a:rPr lang="en-US" altLang="zh-CN" sz="2000" b="1" dirty="0">
                    <a:latin typeface="Calibri" panose="020F0502020204030204" pitchFamily="34" charset="0"/>
                    <a:cs typeface="Calibri" panose="020F0502020204030204" pitchFamily="34" charset="0"/>
                  </a:rPr>
                  <a:t>Experiment 3a:</a:t>
                </a:r>
                <a:r>
                  <a:rPr lang="en-US" altLang="zh-CN" sz="2000" dirty="0">
                    <a:latin typeface="Calibri" panose="020F0502020204030204" pitchFamily="34" charset="0"/>
                    <a:cs typeface="Calibri" panose="020F0502020204030204" pitchFamily="34" charset="0"/>
                  </a:rPr>
                  <a:t> HMM-GAN vs. methods </a:t>
                </a:r>
                <a:r>
                  <a:rPr lang="en-US" altLang="zh-CN" sz="2000" dirty="0">
                    <a:solidFill>
                      <a:schemeClr val="tx1"/>
                    </a:solidFill>
                    <a:latin typeface="Calibri" panose="020F0502020204030204" pitchFamily="34" charset="0"/>
                    <a:cs typeface="Calibri" panose="020F0502020204030204" pitchFamily="34" charset="0"/>
                  </a:rPr>
                  <a:t>only using in-state information.</a:t>
                </a:r>
              </a:p>
              <a:p>
                <a:pPr lvl="1"/>
                <a:r>
                  <a:rPr lang="en-US" altLang="zh-CN" sz="1800" b="1" dirty="0">
                    <a:solidFill>
                      <a:schemeClr val="tx1"/>
                    </a:solidFill>
                    <a:latin typeface="Calibri" panose="020F0502020204030204" pitchFamily="34" charset="0"/>
                    <a:cs typeface="Calibri" panose="020F0502020204030204" pitchFamily="34" charset="0"/>
                  </a:rPr>
                  <a:t>Acceleration Root Means Squared (ARMS): </a:t>
                </a:r>
                <a14:m>
                  <m:oMath xmlns:m="http://schemas.openxmlformats.org/officeDocument/2006/math">
                    <m:r>
                      <a:rPr lang="en-US" altLang="zh-CN" sz="1800" i="1">
                        <a:solidFill>
                          <a:schemeClr val="tx1"/>
                        </a:solidFill>
                        <a:latin typeface="Cambria Math" panose="02040503050406030204" pitchFamily="18" charset="0"/>
                        <a:cs typeface="Times New Roman" panose="02020603050405020304" pitchFamily="18" charset="0"/>
                      </a:rPr>
                      <m:t>𝐴𝑅𝑀𝑆</m:t>
                    </m:r>
                    <m:r>
                      <a:rPr lang="en-US" altLang="zh-CN" sz="1800" i="1">
                        <a:solidFill>
                          <a:schemeClr val="tx1"/>
                        </a:solidFill>
                        <a:latin typeface="Cambria Math" panose="02040503050406030204" pitchFamily="18" charset="0"/>
                        <a:cs typeface="Times New Roman" panose="02020603050405020304" pitchFamily="18" charset="0"/>
                      </a:rPr>
                      <m:t>=</m:t>
                    </m:r>
                    <m:rad>
                      <m:radPr>
                        <m:degHide m:val="on"/>
                        <m:ctrlPr>
                          <a:rPr lang="en-US" altLang="zh-CN" sz="1800" i="1">
                            <a:solidFill>
                              <a:schemeClr val="tx1"/>
                            </a:solidFill>
                            <a:latin typeface="Cambria Math" panose="02040503050406030204" pitchFamily="18" charset="0"/>
                            <a:cs typeface="Times New Roman" panose="02020603050405020304" pitchFamily="18" charset="0"/>
                          </a:rPr>
                        </m:ctrlPr>
                      </m:radPr>
                      <m:deg/>
                      <m:e>
                        <m:f>
                          <m:fPr>
                            <m:ctrlPr>
                              <a:rPr lang="en-US" altLang="zh-CN" sz="1800" i="1">
                                <a:solidFill>
                                  <a:schemeClr val="tx1"/>
                                </a:solidFill>
                                <a:latin typeface="Cambria Math" panose="02040503050406030204" pitchFamily="18" charset="0"/>
                                <a:cs typeface="Times New Roman" panose="02020603050405020304" pitchFamily="18" charset="0"/>
                              </a:rPr>
                            </m:ctrlPr>
                          </m:fPr>
                          <m:num>
                            <m:r>
                              <a:rPr lang="en-US" altLang="zh-CN" sz="1800" i="1">
                                <a:solidFill>
                                  <a:schemeClr val="tx1"/>
                                </a:solidFill>
                                <a:latin typeface="Cambria Math" panose="02040503050406030204" pitchFamily="18" charset="0"/>
                                <a:cs typeface="Times New Roman" panose="02020603050405020304" pitchFamily="18" charset="0"/>
                              </a:rPr>
                              <m:t>1</m:t>
                            </m:r>
                          </m:num>
                          <m:den>
                            <m:r>
                              <a:rPr lang="en-US" altLang="zh-CN" sz="1800" i="1">
                                <a:solidFill>
                                  <a:schemeClr val="tx1"/>
                                </a:solidFill>
                                <a:latin typeface="Cambria Math" panose="02040503050406030204" pitchFamily="18" charset="0"/>
                                <a:cs typeface="Times New Roman" panose="02020603050405020304" pitchFamily="18" charset="0"/>
                              </a:rPr>
                              <m:t>𝑀</m:t>
                            </m:r>
                          </m:den>
                        </m:f>
                        <m:nary>
                          <m:naryPr>
                            <m:chr m:val="∑"/>
                            <m:ctrlPr>
                              <a:rPr lang="en-US" altLang="zh-CN" sz="1800" i="1">
                                <a:solidFill>
                                  <a:schemeClr val="tx1"/>
                                </a:solidFill>
                                <a:latin typeface="Cambria Math" panose="02040503050406030204" pitchFamily="18" charset="0"/>
                                <a:cs typeface="Times New Roman" panose="02020603050405020304" pitchFamily="18" charset="0"/>
                              </a:rPr>
                            </m:ctrlPr>
                          </m:naryPr>
                          <m:sub>
                            <m:r>
                              <m:rPr>
                                <m:brk m:alnAt="23"/>
                              </m:rPr>
                              <a:rPr lang="en-US" altLang="zh-CN" sz="1800" i="1">
                                <a:solidFill>
                                  <a:schemeClr val="tx1"/>
                                </a:solidFill>
                                <a:latin typeface="Cambria Math" panose="02040503050406030204" pitchFamily="18" charset="0"/>
                                <a:cs typeface="Times New Roman" panose="02020603050405020304" pitchFamily="18" charset="0"/>
                              </a:rPr>
                              <m:t>𝑚</m:t>
                            </m:r>
                            <m:r>
                              <a:rPr lang="en-US" altLang="zh-CN" sz="1800" i="1">
                                <a:solidFill>
                                  <a:schemeClr val="tx1"/>
                                </a:solidFill>
                                <a:latin typeface="Cambria Math" panose="02040503050406030204" pitchFamily="18" charset="0"/>
                                <a:cs typeface="Times New Roman" panose="02020603050405020304" pitchFamily="18" charset="0"/>
                              </a:rPr>
                              <m:t>=1</m:t>
                            </m:r>
                          </m:sub>
                          <m:sup>
                            <m:r>
                              <a:rPr lang="en-US" altLang="zh-CN" sz="1800" i="1">
                                <a:solidFill>
                                  <a:schemeClr val="tx1"/>
                                </a:solidFill>
                                <a:latin typeface="Cambria Math" panose="02040503050406030204" pitchFamily="18" charset="0"/>
                                <a:cs typeface="Times New Roman" panose="02020603050405020304" pitchFamily="18" charset="0"/>
                              </a:rPr>
                              <m:t>𝑀</m:t>
                            </m:r>
                          </m:sup>
                          <m:e>
                            <m:sSubSup>
                              <m:sSubSupPr>
                                <m:ctrlPr>
                                  <a:rPr lang="en-US" altLang="zh-CN" sz="1800" i="1">
                                    <a:solidFill>
                                      <a:schemeClr val="tx1"/>
                                    </a:solidFill>
                                    <a:latin typeface="Cambria Math" panose="02040503050406030204" pitchFamily="18" charset="0"/>
                                    <a:cs typeface="Times New Roman" panose="02020603050405020304" pitchFamily="18" charset="0"/>
                                  </a:rPr>
                                </m:ctrlPr>
                              </m:sSubSupPr>
                              <m:e>
                                <m:r>
                                  <a:rPr lang="en-US" altLang="zh-CN" sz="1800" i="1">
                                    <a:solidFill>
                                      <a:schemeClr val="tx1"/>
                                    </a:solidFill>
                                    <a:latin typeface="Cambria Math" panose="02040503050406030204" pitchFamily="18" charset="0"/>
                                    <a:cs typeface="Times New Roman" panose="02020603050405020304" pitchFamily="18" charset="0"/>
                                  </a:rPr>
                                  <m:t>𝑎</m:t>
                                </m:r>
                              </m:e>
                              <m:sub>
                                <m:r>
                                  <a:rPr lang="en-US" altLang="zh-CN" sz="1800" i="1">
                                    <a:solidFill>
                                      <a:schemeClr val="tx1"/>
                                    </a:solidFill>
                                    <a:latin typeface="Cambria Math" panose="02040503050406030204" pitchFamily="18" charset="0"/>
                                    <a:cs typeface="Times New Roman" panose="02020603050405020304" pitchFamily="18" charset="0"/>
                                  </a:rPr>
                                  <m:t>𝑚</m:t>
                                </m:r>
                              </m:sub>
                              <m:sup>
                                <m:r>
                                  <a:rPr lang="en-US" altLang="zh-CN" sz="1800" i="1">
                                    <a:solidFill>
                                      <a:schemeClr val="tx1"/>
                                    </a:solidFill>
                                    <a:latin typeface="Cambria Math" panose="02040503050406030204" pitchFamily="18" charset="0"/>
                                    <a:cs typeface="Times New Roman" panose="02020603050405020304" pitchFamily="18" charset="0"/>
                                  </a:rPr>
                                  <m:t>2</m:t>
                                </m:r>
                              </m:sup>
                            </m:sSubSup>
                          </m:e>
                        </m:nary>
                      </m:e>
                    </m:rad>
                  </m:oMath>
                </a14:m>
                <a:r>
                  <a:rPr lang="en-US" altLang="zh-CN" sz="1800" dirty="0">
                    <a:solidFill>
                      <a:schemeClr val="tx1"/>
                    </a:solidFill>
                    <a:latin typeface="Calibri" panose="020F0502020204030204" pitchFamily="34" charset="0"/>
                    <a:cs typeface="Calibri" panose="020F0502020204030204" pitchFamily="34" charset="0"/>
                  </a:rPr>
                  <a:t>, where M is the length of snippet and </a:t>
                </a:r>
                <a14:m>
                  <m:oMath xmlns:m="http://schemas.openxmlformats.org/officeDocument/2006/math">
                    <m:sSub>
                      <m:sSubPr>
                        <m:ctrlPr>
                          <a:rPr lang="en-US" altLang="zh-CN" sz="1800" i="1">
                            <a:solidFill>
                              <a:schemeClr val="tx1"/>
                            </a:solidFill>
                            <a:latin typeface="Cambria Math" panose="02040503050406030204" pitchFamily="18" charset="0"/>
                            <a:cs typeface="Times New Roman" panose="02020603050405020304" pitchFamily="18" charset="0"/>
                          </a:rPr>
                        </m:ctrlPr>
                      </m:sSubPr>
                      <m:e>
                        <m:r>
                          <a:rPr lang="en-US" altLang="zh-CN" sz="1800" i="1">
                            <a:solidFill>
                              <a:schemeClr val="tx1"/>
                            </a:solidFill>
                            <a:latin typeface="Cambria Math" panose="02040503050406030204" pitchFamily="18" charset="0"/>
                            <a:cs typeface="Times New Roman" panose="02020603050405020304" pitchFamily="18" charset="0"/>
                          </a:rPr>
                          <m:t>𝑎</m:t>
                        </m:r>
                      </m:e>
                      <m:sub>
                        <m:r>
                          <a:rPr lang="en-US" altLang="zh-CN" sz="1800" i="1">
                            <a:solidFill>
                              <a:schemeClr val="tx1"/>
                            </a:solidFill>
                            <a:latin typeface="Cambria Math" panose="02040503050406030204" pitchFamily="18" charset="0"/>
                            <a:cs typeface="Times New Roman" panose="02020603050405020304" pitchFamily="18" charset="0"/>
                          </a:rPr>
                          <m:t>𝑚</m:t>
                        </m:r>
                      </m:sub>
                    </m:sSub>
                  </m:oMath>
                </a14:m>
                <a:r>
                  <a:rPr lang="en-US" altLang="zh-CN" sz="1800" dirty="0">
                    <a:solidFill>
                      <a:schemeClr val="tx1"/>
                    </a:solidFill>
                    <a:latin typeface="Calibri" panose="020F0502020204030204" pitchFamily="34" charset="0"/>
                    <a:cs typeface="Calibri" panose="020F0502020204030204" pitchFamily="34" charset="0"/>
                  </a:rPr>
                  <a:t> is acceleration magnitude of m-</a:t>
                </a:r>
                <a:r>
                  <a:rPr lang="en-US" altLang="zh-CN" sz="1800" dirty="0" err="1">
                    <a:solidFill>
                      <a:schemeClr val="tx1"/>
                    </a:solidFill>
                    <a:latin typeface="Calibri" panose="020F0502020204030204" pitchFamily="34" charset="0"/>
                    <a:cs typeface="Calibri" panose="020F0502020204030204" pitchFamily="34" charset="0"/>
                  </a:rPr>
                  <a:t>th</a:t>
                </a:r>
                <a:r>
                  <a:rPr lang="en-US" altLang="zh-CN" sz="1800" dirty="0">
                    <a:solidFill>
                      <a:schemeClr val="tx1"/>
                    </a:solidFill>
                    <a:latin typeface="Calibri" panose="020F0502020204030204" pitchFamily="34" charset="0"/>
                    <a:cs typeface="Calibri" panose="020F0502020204030204" pitchFamily="34" charset="0"/>
                  </a:rPr>
                  <a:t> point of a snippet (</a:t>
                </a:r>
                <a:r>
                  <a:rPr lang="en-US" altLang="zh-CN" sz="1800" dirty="0" err="1">
                    <a:solidFill>
                      <a:schemeClr val="tx1"/>
                    </a:solidFill>
                    <a:latin typeface="Calibri" panose="020F0502020204030204" pitchFamily="34" charset="0"/>
                    <a:cs typeface="Calibri" panose="020F0502020204030204" pitchFamily="34" charset="0"/>
                  </a:rPr>
                  <a:t>Howcroft</a:t>
                </a:r>
                <a:r>
                  <a:rPr lang="en-US" altLang="zh-CN" sz="1800" dirty="0">
                    <a:solidFill>
                      <a:schemeClr val="tx1"/>
                    </a:solidFill>
                    <a:latin typeface="Calibri" panose="020F0502020204030204" pitchFamily="34" charset="0"/>
                    <a:cs typeface="Calibri" panose="020F0502020204030204" pitchFamily="34" charset="0"/>
                  </a:rPr>
                  <a:t> et al., 2013). </a:t>
                </a:r>
              </a:p>
              <a:p>
                <a:pPr lvl="1"/>
                <a:r>
                  <a:rPr lang="en-US" altLang="zh-CN" sz="1800" b="1" dirty="0">
                    <a:solidFill>
                      <a:schemeClr val="tx1"/>
                    </a:solidFill>
                    <a:latin typeface="Calibri" panose="020F0502020204030204" pitchFamily="34" charset="0"/>
                    <a:cs typeface="Calibri" panose="020F0502020204030204" pitchFamily="34" charset="0"/>
                  </a:rPr>
                  <a:t>Peak and valley method: </a:t>
                </a:r>
                <a:r>
                  <a:rPr lang="en-US" altLang="zh-CN" sz="1800" dirty="0">
                    <a:solidFill>
                      <a:schemeClr val="tx1"/>
                    </a:solidFill>
                    <a:latin typeface="Calibri" panose="020F0502020204030204" pitchFamily="34" charset="0"/>
                    <a:cs typeface="Calibri" panose="020F0502020204030204" pitchFamily="34" charset="0"/>
                  </a:rPr>
                  <a:t>set upper fall threshold as the smallest magnitude of the signal peaks and set lower fall threshold as the smallest magnitude of the signal valleys. </a:t>
                </a:r>
              </a:p>
              <a:p>
                <a:pPr lvl="2"/>
                <a:r>
                  <a:rPr lang="en-US" altLang="zh-CN" sz="1800" dirty="0">
                    <a:solidFill>
                      <a:schemeClr val="tx1"/>
                    </a:solidFill>
                    <a:latin typeface="Calibri" panose="020F0502020204030204" pitchFamily="34" charset="0"/>
                    <a:cs typeface="Calibri" panose="020F0502020204030204" pitchFamily="34" charset="0"/>
                  </a:rPr>
                  <a:t>If a snippet’s magnitude is outside the thresholds, it is classified as a fall snippet (Bourke et al., 2007). </a:t>
                </a:r>
              </a:p>
              <a:p>
                <a:pPr lvl="1"/>
                <a:r>
                  <a:rPr lang="en-US" altLang="zh-CN" sz="1800" b="1" dirty="0">
                    <a:solidFill>
                      <a:schemeClr val="tx1"/>
                    </a:solidFill>
                    <a:latin typeface="Calibri" panose="020F0502020204030204" pitchFamily="34" charset="0"/>
                    <a:cs typeface="Calibri" panose="020F0502020204030204" pitchFamily="34" charset="0"/>
                  </a:rPr>
                  <a:t>3, 4, 5 layer CNNs: </a:t>
                </a:r>
                <a:r>
                  <a:rPr lang="en-US" altLang="zh-CN" sz="1800" dirty="0">
                    <a:solidFill>
                      <a:schemeClr val="tx1"/>
                    </a:solidFill>
                    <a:latin typeface="Calibri" panose="020F0502020204030204" pitchFamily="34" charset="0"/>
                    <a:cs typeface="Calibri" panose="020F0502020204030204" pitchFamily="34" charset="0"/>
                  </a:rPr>
                  <a:t>although there has been no deep learning models built for fall detection in published work, we still design a series of CNNs for comparison. </a:t>
                </a:r>
                <a:endParaRPr lang="en-US" altLang="zh-CN" sz="1800" b="1" dirty="0">
                  <a:solidFill>
                    <a:schemeClr val="tx1"/>
                  </a:solidFill>
                  <a:latin typeface="Calibri" panose="020F0502020204030204" pitchFamily="34" charset="0"/>
                  <a:cs typeface="Calibri" panose="020F0502020204030204" pitchFamily="34" charset="0"/>
                </a:endParaRPr>
              </a:p>
              <a:p>
                <a:pPr lvl="0"/>
                <a:r>
                  <a:rPr lang="en-US" altLang="zh-CN" sz="2000" b="1" dirty="0">
                    <a:solidFill>
                      <a:prstClr val="black"/>
                    </a:solidFill>
                    <a:latin typeface="Calibri" panose="020F0502020204030204" pitchFamily="34" charset="0"/>
                    <a:cs typeface="Calibri" panose="020F0502020204030204" pitchFamily="34" charset="0"/>
                  </a:rPr>
                  <a:t>Experiment 3b: </a:t>
                </a:r>
                <a:r>
                  <a:rPr lang="en-US" altLang="zh-CN" sz="2000" dirty="0">
                    <a:solidFill>
                      <a:prstClr val="black"/>
                    </a:solidFill>
                    <a:latin typeface="Calibri" panose="020F0502020204030204" pitchFamily="34" charset="0"/>
                    <a:cs typeface="Calibri" panose="020F0502020204030204" pitchFamily="34" charset="0"/>
                  </a:rPr>
                  <a:t>HMM-GAN vs. methods using in-state information and state-transition information. </a:t>
                </a:r>
              </a:p>
              <a:p>
                <a:pPr lvl="1"/>
                <a:r>
                  <a:rPr lang="en-US" altLang="zh-CN" sz="1800" dirty="0">
                    <a:solidFill>
                      <a:prstClr val="black"/>
                    </a:solidFill>
                    <a:latin typeface="Calibri" panose="020F0502020204030204" pitchFamily="34" charset="0"/>
                    <a:cs typeface="Calibri" panose="020F0502020204030204" pitchFamily="34" charset="0"/>
                  </a:rPr>
                  <a:t>HMM-GMMs with 3, 5, 7 components to model acceleration magnitude. </a:t>
                </a:r>
              </a:p>
              <a:p>
                <a:pPr lvl="1"/>
                <a:r>
                  <a:rPr lang="en-US" altLang="zh-CN" sz="1800" dirty="0">
                    <a:solidFill>
                      <a:prstClr val="black"/>
                    </a:solidFill>
                    <a:latin typeface="Calibri" panose="020F0502020204030204" pitchFamily="34" charset="0"/>
                    <a:cs typeface="Calibri" panose="020F0502020204030204" pitchFamily="34" charset="0"/>
                  </a:rPr>
                  <a:t>HMM with acceleration time series (ATS) features (HMM-ATS). </a:t>
                </a:r>
              </a:p>
              <a:p>
                <a:pPr lvl="2"/>
                <a:r>
                  <a:rPr lang="en-US" altLang="zh-CN" sz="1800" dirty="0">
                    <a:solidFill>
                      <a:prstClr val="black"/>
                    </a:solidFill>
                    <a:latin typeface="Calibri" panose="020F0502020204030204" pitchFamily="34" charset="0"/>
                    <a:cs typeface="Calibri" panose="020F0502020204030204" pitchFamily="34" charset="0"/>
                  </a:rPr>
                  <a:t>Extract ATS features of each snippet following the same procedure of Tong et al. (2013). </a:t>
                </a:r>
              </a:p>
              <a:p>
                <a:pPr lvl="2"/>
                <a:r>
                  <a:rPr lang="en-US" altLang="zh-CN" sz="1800" dirty="0">
                    <a:solidFill>
                      <a:prstClr val="black"/>
                    </a:solidFill>
                    <a:latin typeface="Calibri" panose="020F0502020204030204" pitchFamily="34" charset="0"/>
                    <a:cs typeface="Calibri" panose="020F0502020204030204" pitchFamily="34" charset="0"/>
                  </a:rPr>
                  <a:t>Then we use a Gaussian distribution as emission probability distribution to model the ATS features.</a:t>
                </a:r>
              </a:p>
              <a:p>
                <a:pPr lvl="0"/>
                <a:r>
                  <a:rPr lang="en-US" altLang="zh-CN" sz="2000" dirty="0">
                    <a:solidFill>
                      <a:prstClr val="black"/>
                    </a:solidFill>
                    <a:latin typeface="Calibri" panose="020F0502020204030204" pitchFamily="34" charset="0"/>
                    <a:cs typeface="Calibri" panose="020F0502020204030204" pitchFamily="34" charset="0"/>
                  </a:rPr>
                  <a:t>Accuracy, precision, recall, and F1 measured performances, with paired t-tests identified statistically significant differences between methods. </a:t>
                </a:r>
                <a:endParaRPr lang="en-US" altLang="zh-CN" sz="2000" dirty="0">
                  <a:solidFill>
                    <a:prstClr val="black"/>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4530" y="897960"/>
                <a:ext cx="10809270" cy="5823515"/>
              </a:xfrm>
              <a:blipFill>
                <a:blip r:embed="rId3"/>
                <a:stretch>
                  <a:fillRect l="-507" t="-1046" r="-225"/>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97FEE54-A28B-430D-8613-4CDA86A8B1F0}" type="slidenum">
              <a:rPr lang="zh-CN" altLang="en-US" smtClean="0"/>
              <a:t>60</a:t>
            </a:fld>
            <a:endParaRPr lang="zh-CN" altLang="en-US" dirty="0"/>
          </a:p>
        </p:txBody>
      </p:sp>
    </p:spTree>
    <p:extLst>
      <p:ext uri="{BB962C8B-B14F-4D97-AF65-F5344CB8AC3E}">
        <p14:creationId xmlns:p14="http://schemas.microsoft.com/office/powerpoint/2010/main" val="4186673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408" y="0"/>
            <a:ext cx="11723194" cy="1325563"/>
          </a:xfrm>
        </p:spPr>
        <p:txBody>
          <a:bodyPr>
            <a:normAutofit/>
          </a:bodyPr>
          <a:lstStyle/>
          <a:p>
            <a:r>
              <a:rPr lang="en-US" altLang="zh-CN" sz="4000" dirty="0">
                <a:latin typeface="Calibri" panose="020F0502020204030204" pitchFamily="34" charset="0"/>
                <a:cs typeface="Calibri" panose="020F0502020204030204" pitchFamily="34" charset="0"/>
              </a:rPr>
              <a:t>Experiment 3a – Results</a:t>
            </a:r>
            <a:endParaRPr lang="en-US" sz="4000" dirty="0"/>
          </a:p>
        </p:txBody>
      </p:sp>
      <p:sp>
        <p:nvSpPr>
          <p:cNvPr id="4" name="Slide Number Placeholder 3"/>
          <p:cNvSpPr>
            <a:spLocks noGrp="1"/>
          </p:cNvSpPr>
          <p:nvPr>
            <p:ph type="sldNum" sz="quarter" idx="12"/>
          </p:nvPr>
        </p:nvSpPr>
        <p:spPr/>
        <p:txBody>
          <a:bodyPr/>
          <a:lstStyle/>
          <a:p>
            <a:fld id="{B97FEE54-A28B-430D-8613-4CDA86A8B1F0}" type="slidenum">
              <a:rPr lang="zh-CN" altLang="en-US" smtClean="0"/>
              <a:t>61</a:t>
            </a:fld>
            <a:endParaRPr lang="zh-CN" altLang="en-US"/>
          </a:p>
        </p:txBody>
      </p:sp>
      <p:sp>
        <p:nvSpPr>
          <p:cNvPr id="8" name="矩形 11">
            <a:extLst>
              <a:ext uri="{FF2B5EF4-FFF2-40B4-BE49-F238E27FC236}">
                <a16:creationId xmlns:a16="http://schemas.microsoft.com/office/drawing/2014/main" id="{5462F204-CE10-4B88-BCB6-FBDC2C68B2D2}"/>
              </a:ext>
            </a:extLst>
          </p:cNvPr>
          <p:cNvSpPr/>
          <p:nvPr/>
        </p:nvSpPr>
        <p:spPr>
          <a:xfrm>
            <a:off x="484477" y="3537783"/>
            <a:ext cx="5290999"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22. Fall Detection Results with FARSEEING Dataset</a:t>
            </a:r>
          </a:p>
        </p:txBody>
      </p:sp>
      <p:sp>
        <p:nvSpPr>
          <p:cNvPr id="13" name="矩形 11">
            <a:extLst>
              <a:ext uri="{FF2B5EF4-FFF2-40B4-BE49-F238E27FC236}">
                <a16:creationId xmlns:a16="http://schemas.microsoft.com/office/drawing/2014/main" id="{5462F204-CE10-4B88-BCB6-FBDC2C68B2D2}"/>
              </a:ext>
            </a:extLst>
          </p:cNvPr>
          <p:cNvSpPr/>
          <p:nvPr/>
        </p:nvSpPr>
        <p:spPr>
          <a:xfrm>
            <a:off x="6619454" y="3454351"/>
            <a:ext cx="4901598"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23. Fall Detection Results with UR Fall Dataset</a:t>
            </a:r>
          </a:p>
        </p:txBody>
      </p:sp>
      <p:sp>
        <p:nvSpPr>
          <p:cNvPr id="16" name="矩形 11">
            <a:extLst>
              <a:ext uri="{FF2B5EF4-FFF2-40B4-BE49-F238E27FC236}">
                <a16:creationId xmlns:a16="http://schemas.microsoft.com/office/drawing/2014/main" id="{A867AFE5-F93C-417D-AF3F-FB23BE72BED9}"/>
              </a:ext>
            </a:extLst>
          </p:cNvPr>
          <p:cNvSpPr/>
          <p:nvPr/>
        </p:nvSpPr>
        <p:spPr>
          <a:xfrm>
            <a:off x="353686" y="6488668"/>
            <a:ext cx="5330177"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24. Fall Prediction Results with FARSEEING Dataset</a:t>
            </a:r>
          </a:p>
        </p:txBody>
      </p:sp>
      <p:sp>
        <p:nvSpPr>
          <p:cNvPr id="18" name="矩形 17">
            <a:extLst>
              <a:ext uri="{FF2B5EF4-FFF2-40B4-BE49-F238E27FC236}">
                <a16:creationId xmlns:a16="http://schemas.microsoft.com/office/drawing/2014/main" id="{83581FAD-447F-48E9-B989-7A5866099226}"/>
              </a:ext>
            </a:extLst>
          </p:cNvPr>
          <p:cNvSpPr/>
          <p:nvPr/>
        </p:nvSpPr>
        <p:spPr>
          <a:xfrm>
            <a:off x="6724121" y="6440540"/>
            <a:ext cx="4940776"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25. Fall Prediction Results with UR Fall Dataset</a:t>
            </a:r>
          </a:p>
        </p:txBody>
      </p:sp>
      <p:graphicFrame>
        <p:nvGraphicFramePr>
          <p:cNvPr id="12" name="图表 11">
            <a:extLst>
              <a:ext uri="{FF2B5EF4-FFF2-40B4-BE49-F238E27FC236}">
                <a16:creationId xmlns:a16="http://schemas.microsoft.com/office/drawing/2014/main" id="{37CCD463-5F6F-44DF-B76A-92129A3046E0}"/>
              </a:ext>
            </a:extLst>
          </p:cNvPr>
          <p:cNvGraphicFramePr>
            <a:graphicFrameLocks/>
          </p:cNvGraphicFramePr>
          <p:nvPr>
            <p:extLst>
              <p:ext uri="{D42A27DB-BD31-4B8C-83A1-F6EECF244321}">
                <p14:modId xmlns:p14="http://schemas.microsoft.com/office/powerpoint/2010/main" val="946394585"/>
              </p:ext>
            </p:extLst>
          </p:nvPr>
        </p:nvGraphicFramePr>
        <p:xfrm>
          <a:off x="353686" y="942125"/>
          <a:ext cx="5877490" cy="27005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图表 14">
            <a:extLst>
              <a:ext uri="{FF2B5EF4-FFF2-40B4-BE49-F238E27FC236}">
                <a16:creationId xmlns:a16="http://schemas.microsoft.com/office/drawing/2014/main" id="{62BA8C54-1524-47FD-B001-FA329DC1C979}"/>
              </a:ext>
            </a:extLst>
          </p:cNvPr>
          <p:cNvGraphicFramePr>
            <a:graphicFrameLocks/>
          </p:cNvGraphicFramePr>
          <p:nvPr>
            <p:extLst>
              <p:ext uri="{D42A27DB-BD31-4B8C-83A1-F6EECF244321}">
                <p14:modId xmlns:p14="http://schemas.microsoft.com/office/powerpoint/2010/main" val="896994620"/>
              </p:ext>
            </p:extLst>
          </p:nvPr>
        </p:nvGraphicFramePr>
        <p:xfrm>
          <a:off x="6406649" y="741941"/>
          <a:ext cx="5327206" cy="28695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a:extLst>
              <a:ext uri="{FF2B5EF4-FFF2-40B4-BE49-F238E27FC236}">
                <a16:creationId xmlns:a16="http://schemas.microsoft.com/office/drawing/2014/main" id="{DD68E333-67B3-46D0-8588-22CF80AEBFB9}"/>
              </a:ext>
            </a:extLst>
          </p:cNvPr>
          <p:cNvGraphicFramePr>
            <a:graphicFrameLocks/>
          </p:cNvGraphicFramePr>
          <p:nvPr>
            <p:extLst>
              <p:ext uri="{D42A27DB-BD31-4B8C-83A1-F6EECF244321}">
                <p14:modId xmlns:p14="http://schemas.microsoft.com/office/powerpoint/2010/main" val="2586762596"/>
              </p:ext>
            </p:extLst>
          </p:nvPr>
        </p:nvGraphicFramePr>
        <p:xfrm>
          <a:off x="336379" y="3880734"/>
          <a:ext cx="5755268" cy="26560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图表 20">
            <a:extLst>
              <a:ext uri="{FF2B5EF4-FFF2-40B4-BE49-F238E27FC236}">
                <a16:creationId xmlns:a16="http://schemas.microsoft.com/office/drawing/2014/main" id="{D455BCD8-7984-4A98-BCC6-C20FE052FCD7}"/>
              </a:ext>
            </a:extLst>
          </p:cNvPr>
          <p:cNvGraphicFramePr>
            <a:graphicFrameLocks/>
          </p:cNvGraphicFramePr>
          <p:nvPr>
            <p:extLst>
              <p:ext uri="{D42A27DB-BD31-4B8C-83A1-F6EECF244321}">
                <p14:modId xmlns:p14="http://schemas.microsoft.com/office/powerpoint/2010/main" val="1197598606"/>
              </p:ext>
            </p:extLst>
          </p:nvPr>
        </p:nvGraphicFramePr>
        <p:xfrm>
          <a:off x="6397399" y="3795712"/>
          <a:ext cx="5330177"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28691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Experiment 3a – Results Discussion</a:t>
            </a:r>
            <a:endParaRPr lang="en-US" dirty="0"/>
          </a:p>
        </p:txBody>
      </p:sp>
      <p:sp>
        <p:nvSpPr>
          <p:cNvPr id="3" name="Content Placeholder 2"/>
          <p:cNvSpPr>
            <a:spLocks noGrp="1"/>
          </p:cNvSpPr>
          <p:nvPr>
            <p:ph idx="1"/>
          </p:nvPr>
        </p:nvSpPr>
        <p:spPr/>
        <p:txBody>
          <a:bodyPr>
            <a:normAutofit/>
          </a:bodyPr>
          <a:lstStyle/>
          <a:p>
            <a:r>
              <a:rPr lang="en-US" altLang="zh-CN" sz="2400" dirty="0">
                <a:latin typeface="Calibri" panose="020F0502020204030204" pitchFamily="34" charset="0"/>
                <a:cs typeface="Calibri" panose="020F0502020204030204" pitchFamily="34" charset="0"/>
              </a:rPr>
              <a:t>Overall, HMM-GAN outperformed all methods treating samples independently (Threshold method, ARMS, CNN) in both fall detection and prediction.</a:t>
            </a:r>
          </a:p>
          <a:p>
            <a:pPr lvl="1"/>
            <a:r>
              <a:rPr lang="en-US" altLang="zh-CN" sz="2000" dirty="0">
                <a:latin typeface="Calibri" panose="020F0502020204030204" pitchFamily="34" charset="0"/>
                <a:cs typeface="Calibri" panose="020F0502020204030204" pitchFamily="34" charset="0"/>
              </a:rPr>
              <a:t>Performance differences were statistically significant. </a:t>
            </a:r>
          </a:p>
          <a:p>
            <a:pPr lvl="1"/>
            <a:endParaRPr lang="en-US" altLang="zh-CN" sz="1800" dirty="0">
              <a:latin typeface="Calibri" panose="020F0502020204030204" pitchFamily="34" charset="0"/>
              <a:cs typeface="Calibri" panose="020F0502020204030204" pitchFamily="34" charset="0"/>
            </a:endParaRPr>
          </a:p>
          <a:p>
            <a:r>
              <a:rPr lang="en-US" altLang="zh-CN" sz="2400" b="1" dirty="0">
                <a:latin typeface="Calibri" panose="020F0502020204030204" pitchFamily="34" charset="0"/>
                <a:cs typeface="Calibri" panose="020F0502020204030204" pitchFamily="34" charset="0"/>
              </a:rPr>
              <a:t>Possible explanations:</a:t>
            </a:r>
            <a:r>
              <a:rPr lang="en-US" altLang="zh-CN" sz="2400" dirty="0">
                <a:latin typeface="Calibri" panose="020F0502020204030204" pitchFamily="34" charset="0"/>
                <a:cs typeface="Calibri" panose="020F0502020204030204" pitchFamily="34" charset="0"/>
              </a:rPr>
              <a:t> HMM-GAN make use of state transition information and in-state information while the other models only utilize in-state information.</a:t>
            </a:r>
          </a:p>
          <a:p>
            <a:pPr lvl="1"/>
            <a:r>
              <a:rPr lang="en-US" altLang="zh-CN" sz="2000" dirty="0">
                <a:latin typeface="Calibri" panose="020F0502020204030204" pitchFamily="34" charset="0"/>
                <a:cs typeface="Calibri" panose="020F0502020204030204" pitchFamily="34" charset="0"/>
              </a:rPr>
              <a:t>Indicates that including information about prior states</a:t>
            </a:r>
            <a:r>
              <a:rPr lang="en-US" altLang="zh-CN" sz="2000" b="1"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improve fall detection and prediction. </a:t>
            </a:r>
          </a:p>
          <a:p>
            <a:pPr lvl="1"/>
            <a:endParaRPr lang="en-US" altLang="zh-CN" sz="2000" dirty="0">
              <a:latin typeface="Calibri" panose="020F0502020204030204" pitchFamily="34" charset="0"/>
              <a:cs typeface="Calibri" panose="020F0502020204030204" pitchFamily="34" charset="0"/>
            </a:endParaRPr>
          </a:p>
          <a:p>
            <a:r>
              <a:rPr lang="en-US" altLang="zh-CN" sz="2400" dirty="0">
                <a:latin typeface="Calibri" panose="020F0502020204030204" pitchFamily="34" charset="0"/>
                <a:cs typeface="Calibri" panose="020F0502020204030204" pitchFamily="34" charset="0"/>
              </a:rPr>
              <a:t>Results of HMM-GAN against methods using both information types for fall detection and prediction are summarized in Fig. 26-29.</a:t>
            </a:r>
          </a:p>
        </p:txBody>
      </p:sp>
      <p:sp>
        <p:nvSpPr>
          <p:cNvPr id="4" name="Slide Number Placeholder 3"/>
          <p:cNvSpPr>
            <a:spLocks noGrp="1"/>
          </p:cNvSpPr>
          <p:nvPr>
            <p:ph type="sldNum" sz="quarter" idx="12"/>
          </p:nvPr>
        </p:nvSpPr>
        <p:spPr/>
        <p:txBody>
          <a:bodyPr/>
          <a:lstStyle/>
          <a:p>
            <a:fld id="{B97FEE54-A28B-430D-8613-4CDA86A8B1F0}" type="slidenum">
              <a:rPr lang="zh-CN" altLang="en-US" smtClean="0"/>
              <a:t>62</a:t>
            </a:fld>
            <a:endParaRPr lang="zh-CN" altLang="en-US"/>
          </a:p>
        </p:txBody>
      </p:sp>
    </p:spTree>
    <p:extLst>
      <p:ext uri="{BB962C8B-B14F-4D97-AF65-F5344CB8AC3E}">
        <p14:creationId xmlns:p14="http://schemas.microsoft.com/office/powerpoint/2010/main" val="3183521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422" y="0"/>
            <a:ext cx="10515600" cy="1325563"/>
          </a:xfrm>
        </p:spPr>
        <p:txBody>
          <a:bodyPr/>
          <a:lstStyle/>
          <a:p>
            <a:r>
              <a:rPr lang="en-US" altLang="zh-CN" dirty="0">
                <a:latin typeface="Calibri" panose="020F0502020204030204" pitchFamily="34" charset="0"/>
                <a:cs typeface="Calibri" panose="020F0502020204030204" pitchFamily="34" charset="0"/>
              </a:rPr>
              <a:t>Experiment 3b – Results</a:t>
            </a:r>
            <a:endParaRPr lang="en-US" dirty="0"/>
          </a:p>
        </p:txBody>
      </p:sp>
      <p:sp>
        <p:nvSpPr>
          <p:cNvPr id="8" name="矩形 12">
            <a:extLst>
              <a:ext uri="{FF2B5EF4-FFF2-40B4-BE49-F238E27FC236}">
                <a16:creationId xmlns:a16="http://schemas.microsoft.com/office/drawing/2014/main" id="{F41E8ED0-D7DD-4E75-8EAA-B9AF564A6E6A}"/>
              </a:ext>
            </a:extLst>
          </p:cNvPr>
          <p:cNvSpPr/>
          <p:nvPr/>
        </p:nvSpPr>
        <p:spPr>
          <a:xfrm>
            <a:off x="556259" y="3591115"/>
            <a:ext cx="5290999"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26. Fall Detection Results with FARSEEING Dataset</a:t>
            </a:r>
          </a:p>
        </p:txBody>
      </p:sp>
      <p:sp>
        <p:nvSpPr>
          <p:cNvPr id="20" name="矩形 12">
            <a:extLst>
              <a:ext uri="{FF2B5EF4-FFF2-40B4-BE49-F238E27FC236}">
                <a16:creationId xmlns:a16="http://schemas.microsoft.com/office/drawing/2014/main" id="{F41E8ED0-D7DD-4E75-8EAA-B9AF564A6E6A}"/>
              </a:ext>
            </a:extLst>
          </p:cNvPr>
          <p:cNvSpPr/>
          <p:nvPr/>
        </p:nvSpPr>
        <p:spPr>
          <a:xfrm>
            <a:off x="6368221" y="3534044"/>
            <a:ext cx="4848700"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27. Fall Detection Results with UR Fall Dataset</a:t>
            </a:r>
          </a:p>
        </p:txBody>
      </p:sp>
      <p:sp>
        <p:nvSpPr>
          <p:cNvPr id="22" name="矩形 12">
            <a:extLst>
              <a:ext uri="{FF2B5EF4-FFF2-40B4-BE49-F238E27FC236}">
                <a16:creationId xmlns:a16="http://schemas.microsoft.com/office/drawing/2014/main" id="{68A2AA49-076D-4147-BC55-890BF2CE12AC}"/>
              </a:ext>
            </a:extLst>
          </p:cNvPr>
          <p:cNvSpPr/>
          <p:nvPr/>
        </p:nvSpPr>
        <p:spPr>
          <a:xfrm>
            <a:off x="500591" y="6497353"/>
            <a:ext cx="5330177"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28. Fall Prediction Results with FARSEEING Dataset</a:t>
            </a:r>
          </a:p>
        </p:txBody>
      </p:sp>
      <p:sp>
        <p:nvSpPr>
          <p:cNvPr id="24" name="矩形 12">
            <a:extLst>
              <a:ext uri="{FF2B5EF4-FFF2-40B4-BE49-F238E27FC236}">
                <a16:creationId xmlns:a16="http://schemas.microsoft.com/office/drawing/2014/main" id="{2647F79C-242F-465A-ACF4-21F1E7B20919}"/>
              </a:ext>
            </a:extLst>
          </p:cNvPr>
          <p:cNvSpPr/>
          <p:nvPr/>
        </p:nvSpPr>
        <p:spPr>
          <a:xfrm>
            <a:off x="6368222" y="6488668"/>
            <a:ext cx="4887878"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29. Fall Prediction Results with UR Fall Dataset</a:t>
            </a:r>
          </a:p>
        </p:txBody>
      </p:sp>
      <p:graphicFrame>
        <p:nvGraphicFramePr>
          <p:cNvPr id="11" name="图表 10">
            <a:extLst>
              <a:ext uri="{FF2B5EF4-FFF2-40B4-BE49-F238E27FC236}">
                <a16:creationId xmlns:a16="http://schemas.microsoft.com/office/drawing/2014/main" id="{D40673B0-C252-411C-A364-DE6DC5ABD9CE}"/>
              </a:ext>
            </a:extLst>
          </p:cNvPr>
          <p:cNvGraphicFramePr>
            <a:graphicFrameLocks/>
          </p:cNvGraphicFramePr>
          <p:nvPr>
            <p:extLst>
              <p:ext uri="{D42A27DB-BD31-4B8C-83A1-F6EECF244321}">
                <p14:modId xmlns:p14="http://schemas.microsoft.com/office/powerpoint/2010/main" val="2530882349"/>
              </p:ext>
            </p:extLst>
          </p:nvPr>
        </p:nvGraphicFramePr>
        <p:xfrm>
          <a:off x="479737" y="957702"/>
          <a:ext cx="5524892"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a:extLst>
              <a:ext uri="{FF2B5EF4-FFF2-40B4-BE49-F238E27FC236}">
                <a16:creationId xmlns:a16="http://schemas.microsoft.com/office/drawing/2014/main" id="{921DBD36-C01D-45AB-9355-82EED8153739}"/>
              </a:ext>
            </a:extLst>
          </p:cNvPr>
          <p:cNvGraphicFramePr>
            <a:graphicFrameLocks/>
          </p:cNvGraphicFramePr>
          <p:nvPr>
            <p:extLst>
              <p:ext uri="{D42A27DB-BD31-4B8C-83A1-F6EECF244321}">
                <p14:modId xmlns:p14="http://schemas.microsoft.com/office/powerpoint/2010/main" val="2177888778"/>
              </p:ext>
            </p:extLst>
          </p:nvPr>
        </p:nvGraphicFramePr>
        <p:xfrm>
          <a:off x="513380" y="3878106"/>
          <a:ext cx="5491249"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7A489BCE-3B7F-49DD-827B-0164EB411176}"/>
              </a:ext>
            </a:extLst>
          </p:cNvPr>
          <p:cNvGraphicFramePr>
            <a:graphicFrameLocks/>
          </p:cNvGraphicFramePr>
          <p:nvPr>
            <p:extLst>
              <p:ext uri="{D42A27DB-BD31-4B8C-83A1-F6EECF244321}">
                <p14:modId xmlns:p14="http://schemas.microsoft.com/office/powerpoint/2010/main" val="2802013666"/>
              </p:ext>
            </p:extLst>
          </p:nvPr>
        </p:nvGraphicFramePr>
        <p:xfrm>
          <a:off x="6103943" y="957702"/>
          <a:ext cx="5524892" cy="27172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图表 13">
            <a:extLst>
              <a:ext uri="{FF2B5EF4-FFF2-40B4-BE49-F238E27FC236}">
                <a16:creationId xmlns:a16="http://schemas.microsoft.com/office/drawing/2014/main" id="{1D11DB9D-44B1-49AD-8D9B-A5A53B3CF4FC}"/>
              </a:ext>
            </a:extLst>
          </p:cNvPr>
          <p:cNvGraphicFramePr>
            <a:graphicFrameLocks/>
          </p:cNvGraphicFramePr>
          <p:nvPr>
            <p:extLst>
              <p:ext uri="{D42A27DB-BD31-4B8C-83A1-F6EECF244321}">
                <p14:modId xmlns:p14="http://schemas.microsoft.com/office/powerpoint/2010/main" val="4024561421"/>
              </p:ext>
            </p:extLst>
          </p:nvPr>
        </p:nvGraphicFramePr>
        <p:xfrm>
          <a:off x="5983819" y="3824422"/>
          <a:ext cx="5524892"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50044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Experiment 3b – Results Discussion</a:t>
            </a:r>
            <a:endParaRPr lang="en-US" dirty="0"/>
          </a:p>
        </p:txBody>
      </p:sp>
      <p:sp>
        <p:nvSpPr>
          <p:cNvPr id="3" name="Content Placeholder 2"/>
          <p:cNvSpPr>
            <a:spLocks noGrp="1"/>
          </p:cNvSpPr>
          <p:nvPr>
            <p:ph idx="1"/>
          </p:nvPr>
        </p:nvSpPr>
        <p:spPr>
          <a:xfrm>
            <a:off x="838200" y="1690688"/>
            <a:ext cx="10515600" cy="4802187"/>
          </a:xfrm>
        </p:spPr>
        <p:txBody>
          <a:bodyPr>
            <a:normAutofit/>
          </a:bodyPr>
          <a:lstStyle/>
          <a:p>
            <a:r>
              <a:rPr lang="en-US" dirty="0">
                <a:latin typeface="Calibri" panose="020F0502020204030204" pitchFamily="34" charset="0"/>
                <a:cs typeface="Calibri" panose="020F0502020204030204" pitchFamily="34" charset="0"/>
              </a:rPr>
              <a:t>Overall, HMM-GAN outperformed all methods using both information types in accuracy, precision, and F1.</a:t>
            </a:r>
          </a:p>
          <a:p>
            <a:pPr lvl="1"/>
            <a:r>
              <a:rPr lang="en-US" altLang="zh-CN" dirty="0">
                <a:latin typeface="Calibri" panose="020F0502020204030204" pitchFamily="34" charset="0"/>
                <a:cs typeface="Calibri" panose="020F0502020204030204" pitchFamily="34" charset="0"/>
              </a:rPr>
              <a:t>Performance differences were statistically significant. </a:t>
            </a:r>
          </a:p>
          <a:p>
            <a:pPr lvl="1"/>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This indicates that even among methods using both information types, HMM-GAN can better predict and detect falls. </a:t>
            </a:r>
          </a:p>
          <a:p>
            <a:pPr lvl="1"/>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Possible explanation: </a:t>
            </a:r>
            <a:r>
              <a:rPr lang="en-US" dirty="0">
                <a:latin typeface="Calibri" panose="020F0502020204030204" pitchFamily="34" charset="0"/>
                <a:cs typeface="Calibri" panose="020F0502020204030204" pitchFamily="34" charset="0"/>
              </a:rPr>
              <a:t>GAN’s can better recover the underlying data distributions of datasets.</a:t>
            </a:r>
          </a:p>
        </p:txBody>
      </p:sp>
      <p:sp>
        <p:nvSpPr>
          <p:cNvPr id="4" name="Slide Number Placeholder 3"/>
          <p:cNvSpPr>
            <a:spLocks noGrp="1"/>
          </p:cNvSpPr>
          <p:nvPr>
            <p:ph type="sldNum" sz="quarter" idx="12"/>
          </p:nvPr>
        </p:nvSpPr>
        <p:spPr/>
        <p:txBody>
          <a:bodyPr/>
          <a:lstStyle/>
          <a:p>
            <a:fld id="{B97FEE54-A28B-430D-8613-4CDA86A8B1F0}" type="slidenum">
              <a:rPr lang="zh-CN" altLang="en-US" smtClean="0"/>
              <a:t>64</a:t>
            </a:fld>
            <a:endParaRPr lang="zh-CN" altLang="en-US" dirty="0"/>
          </a:p>
        </p:txBody>
      </p:sp>
    </p:spTree>
    <p:extLst>
      <p:ext uri="{BB962C8B-B14F-4D97-AF65-F5344CB8AC3E}">
        <p14:creationId xmlns:p14="http://schemas.microsoft.com/office/powerpoint/2010/main" val="1607188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148" y="-224035"/>
            <a:ext cx="10515600" cy="1325563"/>
          </a:xfrm>
        </p:spPr>
        <p:txBody>
          <a:bodyPr/>
          <a:lstStyle/>
          <a:p>
            <a:r>
              <a:rPr lang="en-US" altLang="zh-CN" dirty="0">
                <a:latin typeface="Calibri" panose="020F0502020204030204" pitchFamily="34" charset="0"/>
                <a:cs typeface="Calibri" panose="020F0502020204030204" pitchFamily="34" charset="0"/>
              </a:rPr>
              <a:t>Case Study – Fall Detection</a:t>
            </a:r>
            <a:endParaRPr lang="en-US" dirty="0"/>
          </a:p>
        </p:txBody>
      </p:sp>
      <p:sp>
        <p:nvSpPr>
          <p:cNvPr id="3" name="Content Placeholder 2"/>
          <p:cNvSpPr>
            <a:spLocks noGrp="1"/>
          </p:cNvSpPr>
          <p:nvPr>
            <p:ph idx="1"/>
          </p:nvPr>
        </p:nvSpPr>
        <p:spPr>
          <a:xfrm>
            <a:off x="422097" y="6052727"/>
            <a:ext cx="10931703" cy="1222877"/>
          </a:xfrm>
        </p:spPr>
        <p:txBody>
          <a:bodyPr>
            <a:noAutofit/>
          </a:bodyPr>
          <a:lstStyle/>
          <a:p>
            <a:pPr marL="285750" indent="-285750"/>
            <a:r>
              <a:rPr lang="en-US" altLang="zh-CN" sz="2000" dirty="0">
                <a:latin typeface="Calibri" panose="020F0502020204030204" pitchFamily="34" charset="0"/>
                <a:cs typeface="Calibri" panose="020F0502020204030204" pitchFamily="34" charset="0"/>
              </a:rPr>
              <a:t>We compare HMM-GAN with the best benchmark model, CNN(3)), for fall detection.</a:t>
            </a:r>
          </a:p>
          <a:p>
            <a:pPr marL="742950" lvl="1" indent="-285750"/>
            <a:r>
              <a:rPr lang="en-US" altLang="zh-CN" sz="1600" dirty="0">
                <a:latin typeface="Calibri" panose="020F0502020204030204" pitchFamily="34" charset="0"/>
                <a:cs typeface="Calibri" panose="020F0502020204030204" pitchFamily="34" charset="0"/>
              </a:rPr>
              <a:t>HMM-GAN labeled s11 as fall state (see actual fall screenshot in Fig. 30), while CNN(3) classified the s11 as non-fall. </a:t>
            </a:r>
          </a:p>
        </p:txBody>
      </p:sp>
      <p:sp>
        <p:nvSpPr>
          <p:cNvPr id="4" name="Slide Number Placeholder 3"/>
          <p:cNvSpPr>
            <a:spLocks noGrp="1"/>
          </p:cNvSpPr>
          <p:nvPr>
            <p:ph type="sldNum" sz="quarter" idx="12"/>
          </p:nvPr>
        </p:nvSpPr>
        <p:spPr/>
        <p:txBody>
          <a:bodyPr/>
          <a:lstStyle/>
          <a:p>
            <a:fld id="{B97FEE54-A28B-430D-8613-4CDA86A8B1F0}" type="slidenum">
              <a:rPr lang="zh-CN" altLang="en-US" smtClean="0"/>
              <a:t>65</a:t>
            </a:fld>
            <a:endParaRPr lang="zh-CN" altLang="en-US" dirty="0"/>
          </a:p>
        </p:txBody>
      </p:sp>
      <p:sp>
        <p:nvSpPr>
          <p:cNvPr id="5" name="文本框 20">
            <a:extLst>
              <a:ext uri="{FF2B5EF4-FFF2-40B4-BE49-F238E27FC236}">
                <a16:creationId xmlns:a16="http://schemas.microsoft.com/office/drawing/2014/main" id="{D1491F70-D4FC-4902-B0D8-C508504350B4}"/>
              </a:ext>
            </a:extLst>
          </p:cNvPr>
          <p:cNvSpPr txBox="1"/>
          <p:nvPr/>
        </p:nvSpPr>
        <p:spPr>
          <a:xfrm>
            <a:off x="3757546" y="5717163"/>
            <a:ext cx="5981125" cy="307777"/>
          </a:xfrm>
          <a:prstGeom prst="rect">
            <a:avLst/>
          </a:prstGeom>
          <a:noFill/>
        </p:spPr>
        <p:txBody>
          <a:bodyPr wrap="none" rtlCol="0">
            <a:spAutoFit/>
          </a:bodyPr>
          <a:lstStyle/>
          <a:p>
            <a:r>
              <a:rPr lang="en-US" altLang="zh-CN" sz="1400" dirty="0">
                <a:latin typeface="Calibri" panose="020F0502020204030204" pitchFamily="34" charset="0"/>
                <a:cs typeface="Calibri" panose="020F0502020204030204" pitchFamily="34" charset="0"/>
              </a:rPr>
              <a:t>Note: “</a:t>
            </a:r>
            <a:r>
              <a:rPr lang="en-US" altLang="zh-CN" sz="1400" dirty="0" err="1">
                <a:latin typeface="Calibri" panose="020F0502020204030204" pitchFamily="34" charset="0"/>
                <a:cs typeface="Calibri" panose="020F0502020204030204" pitchFamily="34" charset="0"/>
              </a:rPr>
              <a:t>sn</a:t>
            </a:r>
            <a:r>
              <a:rPr lang="en-US" altLang="zh-CN" sz="1400" dirty="0">
                <a:latin typeface="Calibri" panose="020F0502020204030204" pitchFamily="34" charset="0"/>
                <a:cs typeface="Calibri" panose="020F0502020204030204" pitchFamily="34" charset="0"/>
              </a:rPr>
              <a:t>” means the n-</a:t>
            </a:r>
            <a:r>
              <a:rPr lang="en-US" altLang="zh-CN" sz="1400" dirty="0" err="1">
                <a:latin typeface="Calibri" panose="020F0502020204030204" pitchFamily="34" charset="0"/>
                <a:cs typeface="Calibri" panose="020F0502020204030204" pitchFamily="34" charset="0"/>
              </a:rPr>
              <a:t>th</a:t>
            </a:r>
            <a:r>
              <a:rPr lang="en-US" altLang="zh-CN" sz="1400" dirty="0">
                <a:latin typeface="Calibri" panose="020F0502020204030204" pitchFamily="34" charset="0"/>
                <a:cs typeface="Calibri" panose="020F0502020204030204" pitchFamily="34" charset="0"/>
              </a:rPr>
              <a:t> snippets; each snippet is shown using different color.</a:t>
            </a:r>
            <a:endParaRPr lang="zh-CN" altLang="en-US" sz="1400" dirty="0">
              <a:latin typeface="Calibri" panose="020F0502020204030204" pitchFamily="34" charset="0"/>
              <a:cs typeface="Calibri" panose="020F0502020204030204" pitchFamily="34" charset="0"/>
            </a:endParaRPr>
          </a:p>
        </p:txBody>
      </p:sp>
      <p:sp>
        <p:nvSpPr>
          <p:cNvPr id="6" name="矩形 26">
            <a:extLst>
              <a:ext uri="{FF2B5EF4-FFF2-40B4-BE49-F238E27FC236}">
                <a16:creationId xmlns:a16="http://schemas.microsoft.com/office/drawing/2014/main" id="{9F09B39F-4028-4A13-AEC5-CFF16E293702}"/>
              </a:ext>
            </a:extLst>
          </p:cNvPr>
          <p:cNvSpPr/>
          <p:nvPr/>
        </p:nvSpPr>
        <p:spPr>
          <a:xfrm>
            <a:off x="4671578" y="5431130"/>
            <a:ext cx="4069384"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30. A Fall Sequence in UR Fall Dataset</a:t>
            </a:r>
          </a:p>
        </p:txBody>
      </p:sp>
      <p:pic>
        <p:nvPicPr>
          <p:cNvPr id="7" name="图片 4">
            <a:extLst>
              <a:ext uri="{FF2B5EF4-FFF2-40B4-BE49-F238E27FC236}">
                <a16:creationId xmlns:a16="http://schemas.microsoft.com/office/drawing/2014/main" id="{33A8C823-5331-48D1-AA91-ADABC5C6629C}"/>
              </a:ext>
            </a:extLst>
          </p:cNvPr>
          <p:cNvPicPr>
            <a:picLocks noChangeAspect="1"/>
          </p:cNvPicPr>
          <p:nvPr/>
        </p:nvPicPr>
        <p:blipFill>
          <a:blip r:embed="rId3"/>
          <a:stretch>
            <a:fillRect/>
          </a:stretch>
        </p:blipFill>
        <p:spPr>
          <a:xfrm>
            <a:off x="1213117" y="3009656"/>
            <a:ext cx="8279482" cy="2488432"/>
          </a:xfrm>
          <a:prstGeom prst="rect">
            <a:avLst/>
          </a:prstGeom>
        </p:spPr>
      </p:pic>
      <p:pic>
        <p:nvPicPr>
          <p:cNvPr id="8" name="图片 2">
            <a:extLst>
              <a:ext uri="{FF2B5EF4-FFF2-40B4-BE49-F238E27FC236}">
                <a16:creationId xmlns:a16="http://schemas.microsoft.com/office/drawing/2014/main" id="{4A4AFC2D-7B9E-4DD6-AB91-B5F675629860}"/>
              </a:ext>
            </a:extLst>
          </p:cNvPr>
          <p:cNvPicPr>
            <a:picLocks noChangeAspect="1"/>
          </p:cNvPicPr>
          <p:nvPr/>
        </p:nvPicPr>
        <p:blipFill>
          <a:blip r:embed="rId4"/>
          <a:stretch>
            <a:fillRect/>
          </a:stretch>
        </p:blipFill>
        <p:spPr>
          <a:xfrm>
            <a:off x="7299013" y="2304686"/>
            <a:ext cx="2357653" cy="1762709"/>
          </a:xfrm>
          <a:prstGeom prst="rect">
            <a:avLst/>
          </a:prstGeom>
        </p:spPr>
      </p:pic>
      <p:cxnSp>
        <p:nvCxnSpPr>
          <p:cNvPr id="9" name="直接箭头连接符 15">
            <a:extLst>
              <a:ext uri="{FF2B5EF4-FFF2-40B4-BE49-F238E27FC236}">
                <a16:creationId xmlns:a16="http://schemas.microsoft.com/office/drawing/2014/main" id="{3575AD1D-1357-483D-9FA8-28ED48CC6A75}"/>
              </a:ext>
            </a:extLst>
          </p:cNvPr>
          <p:cNvCxnSpPr>
            <a:cxnSpLocks/>
          </p:cNvCxnSpPr>
          <p:nvPr/>
        </p:nvCxnSpPr>
        <p:spPr>
          <a:xfrm flipV="1">
            <a:off x="7813741" y="4095182"/>
            <a:ext cx="407520" cy="478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9905514" y="2271640"/>
            <a:ext cx="2193559" cy="1754326"/>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Fall correctly detected by HMM-GAN, but missed by best competing approach</a:t>
            </a:r>
          </a:p>
          <a:p>
            <a:r>
              <a:rPr lang="en-US" dirty="0">
                <a:latin typeface="Calibri" panose="020F0502020204030204" pitchFamily="34" charset="0"/>
                <a:cs typeface="Calibri" panose="020F0502020204030204" pitchFamily="34" charset="0"/>
              </a:rPr>
              <a:t>3-layer CNN.</a:t>
            </a:r>
          </a:p>
        </p:txBody>
      </p:sp>
      <p:sp>
        <p:nvSpPr>
          <p:cNvPr id="11" name="矩形 10">
            <a:extLst>
              <a:ext uri="{FF2B5EF4-FFF2-40B4-BE49-F238E27FC236}">
                <a16:creationId xmlns:a16="http://schemas.microsoft.com/office/drawing/2014/main" id="{FABFAF4D-8160-4D2F-803A-CD88AAD72086}"/>
              </a:ext>
            </a:extLst>
          </p:cNvPr>
          <p:cNvSpPr/>
          <p:nvPr/>
        </p:nvSpPr>
        <p:spPr>
          <a:xfrm>
            <a:off x="375006" y="871337"/>
            <a:ext cx="11186845" cy="1138773"/>
          </a:xfrm>
          <a:prstGeom prst="rect">
            <a:avLst/>
          </a:prstGeom>
        </p:spPr>
        <p:txBody>
          <a:bodyPr wrap="square">
            <a:spAutoFit/>
          </a:bodyPr>
          <a:lstStyle/>
          <a:p>
            <a:pPr marL="457200" indent="-457200">
              <a:buFont typeface="Arial" panose="020B0604020202020204" pitchFamily="34" charset="0"/>
              <a:buChar char="•"/>
            </a:pPr>
            <a:r>
              <a:rPr lang="en-US" altLang="zh-CN" sz="2800" dirty="0">
                <a:latin typeface="Calibri" panose="020F0502020204030204" pitchFamily="34" charset="0"/>
                <a:cs typeface="Calibri" panose="020F0502020204030204" pitchFamily="34" charset="0"/>
              </a:rPr>
              <a:t>We illustrate HMM-GAN’s practical value with an in-depth case study. </a:t>
            </a:r>
          </a:p>
          <a:p>
            <a:pPr marL="800100" lvl="1"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Demonstrate case study with UR dataset, as each of the 30 fall sequences is accompanied with a video. </a:t>
            </a:r>
          </a:p>
        </p:txBody>
      </p:sp>
    </p:spTree>
    <p:extLst>
      <p:ext uri="{BB962C8B-B14F-4D97-AF65-F5344CB8AC3E}">
        <p14:creationId xmlns:p14="http://schemas.microsoft.com/office/powerpoint/2010/main" val="4062254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Case Study – Fall Prediction</a:t>
            </a:r>
            <a:endParaRPr lang="en-US" dirty="0"/>
          </a:p>
        </p:txBody>
      </p:sp>
      <p:sp>
        <p:nvSpPr>
          <p:cNvPr id="4" name="Slide Number Placeholder 3"/>
          <p:cNvSpPr>
            <a:spLocks noGrp="1"/>
          </p:cNvSpPr>
          <p:nvPr>
            <p:ph type="sldNum" sz="quarter" idx="12"/>
          </p:nvPr>
        </p:nvSpPr>
        <p:spPr/>
        <p:txBody>
          <a:bodyPr/>
          <a:lstStyle/>
          <a:p>
            <a:fld id="{B97FEE54-A28B-430D-8613-4CDA86A8B1F0}" type="slidenum">
              <a:rPr lang="zh-CN" altLang="en-US" smtClean="0"/>
              <a:t>66</a:t>
            </a:fld>
            <a:endParaRPr lang="zh-CN" altLang="en-US"/>
          </a:p>
        </p:txBody>
      </p:sp>
      <p:sp>
        <p:nvSpPr>
          <p:cNvPr id="5" name="文本框 20">
            <a:extLst>
              <a:ext uri="{FF2B5EF4-FFF2-40B4-BE49-F238E27FC236}">
                <a16:creationId xmlns:a16="http://schemas.microsoft.com/office/drawing/2014/main" id="{D1491F70-D4FC-4902-B0D8-C508504350B4}"/>
              </a:ext>
            </a:extLst>
          </p:cNvPr>
          <p:cNvSpPr txBox="1"/>
          <p:nvPr/>
        </p:nvSpPr>
        <p:spPr>
          <a:xfrm>
            <a:off x="3402216" y="4939190"/>
            <a:ext cx="5981125" cy="307777"/>
          </a:xfrm>
          <a:prstGeom prst="rect">
            <a:avLst/>
          </a:prstGeom>
          <a:noFill/>
        </p:spPr>
        <p:txBody>
          <a:bodyPr wrap="none" rtlCol="0">
            <a:spAutoFit/>
          </a:bodyPr>
          <a:lstStyle/>
          <a:p>
            <a:r>
              <a:rPr lang="en-US" altLang="zh-CN" sz="1400" dirty="0">
                <a:latin typeface="Calibri" panose="020F0502020204030204" pitchFamily="34" charset="0"/>
                <a:cs typeface="Calibri" panose="020F0502020204030204" pitchFamily="34" charset="0"/>
              </a:rPr>
              <a:t>Note: “</a:t>
            </a:r>
            <a:r>
              <a:rPr lang="en-US" altLang="zh-CN" sz="1400" dirty="0" err="1">
                <a:latin typeface="Calibri" panose="020F0502020204030204" pitchFamily="34" charset="0"/>
                <a:cs typeface="Calibri" panose="020F0502020204030204" pitchFamily="34" charset="0"/>
              </a:rPr>
              <a:t>sn</a:t>
            </a:r>
            <a:r>
              <a:rPr lang="en-US" altLang="zh-CN" sz="1400" dirty="0">
                <a:latin typeface="Calibri" panose="020F0502020204030204" pitchFamily="34" charset="0"/>
                <a:cs typeface="Calibri" panose="020F0502020204030204" pitchFamily="34" charset="0"/>
              </a:rPr>
              <a:t>” means the n-</a:t>
            </a:r>
            <a:r>
              <a:rPr lang="en-US" altLang="zh-CN" sz="1400" dirty="0" err="1">
                <a:latin typeface="Calibri" panose="020F0502020204030204" pitchFamily="34" charset="0"/>
                <a:cs typeface="Calibri" panose="020F0502020204030204" pitchFamily="34" charset="0"/>
              </a:rPr>
              <a:t>th</a:t>
            </a:r>
            <a:r>
              <a:rPr lang="en-US" altLang="zh-CN" sz="1400" dirty="0">
                <a:latin typeface="Calibri" panose="020F0502020204030204" pitchFamily="34" charset="0"/>
                <a:cs typeface="Calibri" panose="020F0502020204030204" pitchFamily="34" charset="0"/>
              </a:rPr>
              <a:t> snippets; each snippet is shown using different color.</a:t>
            </a:r>
            <a:endParaRPr lang="zh-CN" altLang="en-US" sz="1400" dirty="0">
              <a:latin typeface="Calibri" panose="020F0502020204030204" pitchFamily="34" charset="0"/>
              <a:cs typeface="Calibri" panose="020F0502020204030204" pitchFamily="34" charset="0"/>
            </a:endParaRPr>
          </a:p>
        </p:txBody>
      </p:sp>
      <p:sp>
        <p:nvSpPr>
          <p:cNvPr id="6" name="矩形 26">
            <a:extLst>
              <a:ext uri="{FF2B5EF4-FFF2-40B4-BE49-F238E27FC236}">
                <a16:creationId xmlns:a16="http://schemas.microsoft.com/office/drawing/2014/main" id="{9F09B39F-4028-4A13-AEC5-CFF16E293702}"/>
              </a:ext>
            </a:extLst>
          </p:cNvPr>
          <p:cNvSpPr/>
          <p:nvPr/>
        </p:nvSpPr>
        <p:spPr>
          <a:xfrm>
            <a:off x="4316248" y="4669152"/>
            <a:ext cx="4069384" cy="369332"/>
          </a:xfrm>
          <a:prstGeom prst="rect">
            <a:avLst/>
          </a:prstGeom>
        </p:spPr>
        <p:txBody>
          <a:bodyPr wrap="none">
            <a:spAutoFit/>
          </a:bodyPr>
          <a:lstStyle/>
          <a:p>
            <a:pPr algn="ctr"/>
            <a:r>
              <a:rPr lang="en-US" altLang="zh-CN" dirty="0">
                <a:latin typeface="Calibri" panose="020F0502020204030204" pitchFamily="34" charset="0"/>
                <a:cs typeface="Calibri" panose="020F0502020204030204" pitchFamily="34" charset="0"/>
              </a:rPr>
              <a:t>Fig. 31. A Fall Sequence in UR Fall Dataset</a:t>
            </a:r>
          </a:p>
        </p:txBody>
      </p:sp>
      <p:pic>
        <p:nvPicPr>
          <p:cNvPr id="7" name="图片 6">
            <a:extLst>
              <a:ext uri="{FF2B5EF4-FFF2-40B4-BE49-F238E27FC236}">
                <a16:creationId xmlns:a16="http://schemas.microsoft.com/office/drawing/2014/main" id="{74DC17F8-C758-4872-A43D-CCA5B807A083}"/>
              </a:ext>
            </a:extLst>
          </p:cNvPr>
          <p:cNvPicPr>
            <a:picLocks noChangeAspect="1"/>
          </p:cNvPicPr>
          <p:nvPr/>
        </p:nvPicPr>
        <p:blipFill>
          <a:blip r:embed="rId2"/>
          <a:stretch>
            <a:fillRect/>
          </a:stretch>
        </p:blipFill>
        <p:spPr>
          <a:xfrm>
            <a:off x="2482965" y="2135053"/>
            <a:ext cx="7384359" cy="2614231"/>
          </a:xfrm>
          <a:prstGeom prst="rect">
            <a:avLst/>
          </a:prstGeom>
        </p:spPr>
      </p:pic>
      <p:cxnSp>
        <p:nvCxnSpPr>
          <p:cNvPr id="8" name="直接箭头连接符 15">
            <a:extLst>
              <a:ext uri="{FF2B5EF4-FFF2-40B4-BE49-F238E27FC236}">
                <a16:creationId xmlns:a16="http://schemas.microsoft.com/office/drawing/2014/main" id="{3575AD1D-1357-483D-9FA8-28ED48CC6A75}"/>
              </a:ext>
            </a:extLst>
          </p:cNvPr>
          <p:cNvCxnSpPr>
            <a:cxnSpLocks/>
          </p:cNvCxnSpPr>
          <p:nvPr/>
        </p:nvCxnSpPr>
        <p:spPr>
          <a:xfrm flipH="1" flipV="1">
            <a:off x="5314066" y="3258140"/>
            <a:ext cx="289086" cy="4781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图片 7">
            <a:extLst>
              <a:ext uri="{FF2B5EF4-FFF2-40B4-BE49-F238E27FC236}">
                <a16:creationId xmlns:a16="http://schemas.microsoft.com/office/drawing/2014/main" id="{E407A267-B278-48EE-AF84-28B568A2D9D1}"/>
              </a:ext>
            </a:extLst>
          </p:cNvPr>
          <p:cNvPicPr>
            <a:picLocks noChangeAspect="1"/>
          </p:cNvPicPr>
          <p:nvPr/>
        </p:nvPicPr>
        <p:blipFill>
          <a:blip r:embed="rId3"/>
          <a:stretch>
            <a:fillRect/>
          </a:stretch>
        </p:blipFill>
        <p:spPr>
          <a:xfrm>
            <a:off x="3568390" y="1454320"/>
            <a:ext cx="2308303" cy="1736076"/>
          </a:xfrm>
          <a:prstGeom prst="rect">
            <a:avLst/>
          </a:prstGeom>
        </p:spPr>
      </p:pic>
      <p:sp>
        <p:nvSpPr>
          <p:cNvPr id="10" name="TextBox 9"/>
          <p:cNvSpPr txBox="1"/>
          <p:nvPr/>
        </p:nvSpPr>
        <p:spPr>
          <a:xfrm>
            <a:off x="6350940" y="1396389"/>
            <a:ext cx="4601809"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Fall correctly predicted by HMM-GAN, but missed by best competing approach</a:t>
            </a:r>
          </a:p>
          <a:p>
            <a:r>
              <a:rPr lang="en-US" dirty="0">
                <a:latin typeface="Calibri" panose="020F0502020204030204" pitchFamily="34" charset="0"/>
                <a:cs typeface="Calibri" panose="020F0502020204030204" pitchFamily="34" charset="0"/>
              </a:rPr>
              <a:t>3-layer CNN. Fall was predicted with a 73.8% confidence.  </a:t>
            </a:r>
          </a:p>
        </p:txBody>
      </p:sp>
      <p:sp>
        <p:nvSpPr>
          <p:cNvPr id="11" name="文本框 24">
            <a:extLst>
              <a:ext uri="{FF2B5EF4-FFF2-40B4-BE49-F238E27FC236}">
                <a16:creationId xmlns:a16="http://schemas.microsoft.com/office/drawing/2014/main" id="{321F20EE-D25B-4E12-8703-5161517B30E0}"/>
              </a:ext>
            </a:extLst>
          </p:cNvPr>
          <p:cNvSpPr txBox="1"/>
          <p:nvPr/>
        </p:nvSpPr>
        <p:spPr>
          <a:xfrm>
            <a:off x="181685" y="5213294"/>
            <a:ext cx="11172115" cy="1661993"/>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We compare HMM-GAN with the model with the highest F1 (CNN(3)) for fall prediction.</a:t>
            </a: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HMM-GAN predicted s6 as falling state (as shown in Fig. 31) while the CNN(3) predicted the s6 as non-falling. </a:t>
            </a:r>
          </a:p>
          <a:p>
            <a:pPr lvl="1"/>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543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70000" lnSpcReduction="20000"/>
          </a:bodyPr>
          <a:lstStyle/>
          <a:p>
            <a:r>
              <a:rPr lang="en-US" dirty="0">
                <a:solidFill>
                  <a:schemeClr val="bg1">
                    <a:lumMod val="65000"/>
                  </a:schemeClr>
                </a:solidFill>
              </a:rPr>
              <a:t>Introduction</a:t>
            </a:r>
          </a:p>
          <a:p>
            <a:pPr lvl="1"/>
            <a:r>
              <a:rPr lang="en-US" dirty="0">
                <a:solidFill>
                  <a:schemeClr val="bg1">
                    <a:lumMod val="65000"/>
                  </a:schemeClr>
                </a:solidFill>
              </a:rPr>
              <a:t>Traditional Generative Models</a:t>
            </a:r>
          </a:p>
          <a:p>
            <a:pPr lvl="1"/>
            <a:r>
              <a:rPr lang="en-US" dirty="0">
                <a:solidFill>
                  <a:schemeClr val="bg1">
                    <a:lumMod val="65000"/>
                  </a:schemeClr>
                </a:solidFill>
              </a:rPr>
              <a:t>Deep Generative Models</a:t>
            </a:r>
          </a:p>
          <a:p>
            <a:pPr lvl="1"/>
            <a:r>
              <a:rPr lang="en-US" dirty="0">
                <a:solidFill>
                  <a:schemeClr val="bg1">
                    <a:lumMod val="65000"/>
                  </a:schemeClr>
                </a:solidFill>
              </a:rPr>
              <a:t>Example Applications</a:t>
            </a:r>
          </a:p>
          <a:p>
            <a:r>
              <a:rPr lang="en-US" dirty="0">
                <a:solidFill>
                  <a:schemeClr val="bg1">
                    <a:lumMod val="65000"/>
                  </a:schemeClr>
                </a:solidFill>
              </a:rPr>
              <a:t>Deep Belief Networks</a:t>
            </a:r>
          </a:p>
          <a:p>
            <a:r>
              <a:rPr lang="en-US" dirty="0" err="1">
                <a:solidFill>
                  <a:schemeClr val="bg1">
                    <a:lumMod val="65000"/>
                  </a:schemeClr>
                </a:solidFill>
              </a:rPr>
              <a:t>Variational</a:t>
            </a:r>
            <a:r>
              <a:rPr lang="en-US" dirty="0">
                <a:solidFill>
                  <a:schemeClr val="bg1">
                    <a:lumMod val="65000"/>
                  </a:schemeClr>
                </a:solidFill>
              </a:rPr>
              <a:t> </a:t>
            </a:r>
            <a:r>
              <a:rPr lang="en-US" dirty="0" err="1">
                <a:solidFill>
                  <a:schemeClr val="bg1">
                    <a:lumMod val="65000"/>
                  </a:schemeClr>
                </a:solidFill>
              </a:rPr>
              <a:t>Autoencoder</a:t>
            </a:r>
            <a:endParaRPr lang="en-US" dirty="0">
              <a:solidFill>
                <a:schemeClr val="bg1">
                  <a:lumMod val="65000"/>
                </a:schemeClr>
              </a:solidFill>
            </a:endParaRP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Generative Adversarial Networks</a:t>
            </a: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Research Example: Motion Sensor-Based Fall Detection and Prediction</a:t>
            </a:r>
          </a:p>
          <a:p>
            <a:r>
              <a:rPr lang="en-US" b="1" dirty="0"/>
              <a:t>Conclusions</a:t>
            </a:r>
          </a:p>
          <a:p>
            <a:r>
              <a:rPr lang="en-US" dirty="0">
                <a:solidFill>
                  <a:schemeClr val="bg1">
                    <a:lumMod val="65000"/>
                  </a:schemeClr>
                </a:solidFill>
              </a:rPr>
              <a:t>Appendix</a:t>
            </a:r>
          </a:p>
        </p:txBody>
      </p:sp>
      <p:sp>
        <p:nvSpPr>
          <p:cNvPr id="4" name="Slide Number Placeholder 3"/>
          <p:cNvSpPr>
            <a:spLocks noGrp="1"/>
          </p:cNvSpPr>
          <p:nvPr>
            <p:ph type="sldNum" sz="quarter" idx="12"/>
          </p:nvPr>
        </p:nvSpPr>
        <p:spPr/>
        <p:txBody>
          <a:bodyPr/>
          <a:lstStyle/>
          <a:p>
            <a:fld id="{AE956BBE-3D31-4B0A-BF98-054C39F2604A}" type="slidenum">
              <a:rPr lang="en-US" smtClean="0"/>
              <a:t>67</a:t>
            </a:fld>
            <a:endParaRPr lang="en-US"/>
          </a:p>
        </p:txBody>
      </p:sp>
    </p:spTree>
    <p:extLst>
      <p:ext uri="{BB962C8B-B14F-4D97-AF65-F5344CB8AC3E}">
        <p14:creationId xmlns:p14="http://schemas.microsoft.com/office/powerpoint/2010/main" val="2470087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7500" lnSpcReduction="20000"/>
          </a:bodyPr>
          <a:lstStyle/>
          <a:p>
            <a:r>
              <a:rPr lang="en-US" dirty="0"/>
              <a:t>Deep generative models extend traditional generative modeling by allowing for modeling complex data generating distributions with improved computational efficiency.</a:t>
            </a:r>
          </a:p>
          <a:p>
            <a:pPr lvl="1"/>
            <a:endParaRPr lang="en-US" dirty="0"/>
          </a:p>
          <a:p>
            <a:r>
              <a:rPr lang="en-US" dirty="0"/>
              <a:t>The most representative deep generative models include Deep Belief Networks (DBN), </a:t>
            </a:r>
            <a:r>
              <a:rPr lang="en-US" dirty="0" err="1"/>
              <a:t>Variational</a:t>
            </a:r>
            <a:r>
              <a:rPr lang="en-US" dirty="0"/>
              <a:t> </a:t>
            </a:r>
            <a:r>
              <a:rPr lang="en-US" dirty="0" err="1"/>
              <a:t>Autoencoders</a:t>
            </a:r>
            <a:r>
              <a:rPr lang="en-US" dirty="0"/>
              <a:t> (VAE), and Generative Adversarial Networks (GAN).</a:t>
            </a:r>
          </a:p>
          <a:p>
            <a:pPr lvl="1"/>
            <a:r>
              <a:rPr lang="en-US" dirty="0"/>
              <a:t>DBN uses energy-based generative models for layer-wise pre-training.</a:t>
            </a:r>
          </a:p>
          <a:p>
            <a:pPr lvl="1"/>
            <a:r>
              <a:rPr lang="en-US" dirty="0"/>
              <a:t>VAE leverages the </a:t>
            </a:r>
            <a:r>
              <a:rPr lang="en-US" dirty="0" err="1"/>
              <a:t>autoencoder</a:t>
            </a:r>
            <a:r>
              <a:rPr lang="en-US" dirty="0"/>
              <a:t> architecture to find the posterior distributions.</a:t>
            </a:r>
          </a:p>
          <a:p>
            <a:pPr lvl="1"/>
            <a:r>
              <a:rPr lang="en-US" dirty="0"/>
              <a:t>GAN utilizes the adversarial approach to emulate the data generating distribution.</a:t>
            </a:r>
          </a:p>
          <a:p>
            <a:pPr lvl="1"/>
            <a:endParaRPr lang="en-US" dirty="0"/>
          </a:p>
          <a:p>
            <a:r>
              <a:rPr lang="en-US" dirty="0" err="1"/>
              <a:t>TensorFlow</a:t>
            </a:r>
            <a:r>
              <a:rPr lang="en-US" dirty="0"/>
              <a:t> has been the most popular package for deep generative modeling.</a:t>
            </a:r>
          </a:p>
          <a:p>
            <a:pPr lvl="1"/>
            <a:endParaRPr lang="en-US" dirty="0"/>
          </a:p>
          <a:p>
            <a:r>
              <a:rPr lang="en-US" dirty="0"/>
              <a:t>In addition to the example applications shown in the slides, applications of deep generative models further include:</a:t>
            </a:r>
          </a:p>
          <a:p>
            <a:pPr lvl="1"/>
            <a:r>
              <a:rPr lang="en-US" dirty="0"/>
              <a:t>Sensor data analytics, semi supervised learning, imitation learning, adversarial examples, compressed sensing, machine translation, etc.</a:t>
            </a:r>
          </a:p>
        </p:txBody>
      </p:sp>
      <p:sp>
        <p:nvSpPr>
          <p:cNvPr id="4" name="Slide Number Placeholder 3"/>
          <p:cNvSpPr>
            <a:spLocks noGrp="1"/>
          </p:cNvSpPr>
          <p:nvPr>
            <p:ph type="sldNum" sz="quarter" idx="12"/>
          </p:nvPr>
        </p:nvSpPr>
        <p:spPr/>
        <p:txBody>
          <a:bodyPr/>
          <a:lstStyle/>
          <a:p>
            <a:fld id="{AE956BBE-3D31-4B0A-BF98-054C39F2604A}" type="slidenum">
              <a:rPr lang="en-US" smtClean="0"/>
              <a:t>68</a:t>
            </a:fld>
            <a:endParaRPr lang="en-US"/>
          </a:p>
        </p:txBody>
      </p:sp>
    </p:spTree>
    <p:extLst>
      <p:ext uri="{BB962C8B-B14F-4D97-AF65-F5344CB8AC3E}">
        <p14:creationId xmlns:p14="http://schemas.microsoft.com/office/powerpoint/2010/main" val="2136266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70000" lnSpcReduction="20000"/>
          </a:bodyPr>
          <a:lstStyle/>
          <a:p>
            <a:r>
              <a:rPr lang="en-US" dirty="0">
                <a:solidFill>
                  <a:schemeClr val="bg1">
                    <a:lumMod val="65000"/>
                  </a:schemeClr>
                </a:solidFill>
              </a:rPr>
              <a:t>Introduction</a:t>
            </a:r>
          </a:p>
          <a:p>
            <a:pPr lvl="1"/>
            <a:r>
              <a:rPr lang="en-US" dirty="0">
                <a:solidFill>
                  <a:schemeClr val="bg1">
                    <a:lumMod val="65000"/>
                  </a:schemeClr>
                </a:solidFill>
              </a:rPr>
              <a:t>Traditional Generative Models</a:t>
            </a:r>
          </a:p>
          <a:p>
            <a:pPr lvl="1"/>
            <a:r>
              <a:rPr lang="en-US" dirty="0">
                <a:solidFill>
                  <a:schemeClr val="bg1">
                    <a:lumMod val="65000"/>
                  </a:schemeClr>
                </a:solidFill>
              </a:rPr>
              <a:t>Deep Generative Models</a:t>
            </a:r>
          </a:p>
          <a:p>
            <a:pPr lvl="1"/>
            <a:r>
              <a:rPr lang="en-US" dirty="0">
                <a:solidFill>
                  <a:schemeClr val="bg1">
                    <a:lumMod val="65000"/>
                  </a:schemeClr>
                </a:solidFill>
              </a:rPr>
              <a:t>Example Applications</a:t>
            </a:r>
          </a:p>
          <a:p>
            <a:r>
              <a:rPr lang="en-US" dirty="0">
                <a:solidFill>
                  <a:schemeClr val="bg1">
                    <a:lumMod val="65000"/>
                  </a:schemeClr>
                </a:solidFill>
              </a:rPr>
              <a:t>Deep Belief Networks</a:t>
            </a:r>
          </a:p>
          <a:p>
            <a:r>
              <a:rPr lang="en-US" dirty="0" err="1">
                <a:solidFill>
                  <a:schemeClr val="bg1">
                    <a:lumMod val="65000"/>
                  </a:schemeClr>
                </a:solidFill>
              </a:rPr>
              <a:t>Variational</a:t>
            </a:r>
            <a:r>
              <a:rPr lang="en-US" dirty="0">
                <a:solidFill>
                  <a:schemeClr val="bg1">
                    <a:lumMod val="65000"/>
                  </a:schemeClr>
                </a:solidFill>
              </a:rPr>
              <a:t> </a:t>
            </a:r>
            <a:r>
              <a:rPr lang="en-US" dirty="0" err="1">
                <a:solidFill>
                  <a:schemeClr val="bg1">
                    <a:lumMod val="65000"/>
                  </a:schemeClr>
                </a:solidFill>
              </a:rPr>
              <a:t>Autoencoder</a:t>
            </a:r>
            <a:endParaRPr lang="en-US" dirty="0">
              <a:solidFill>
                <a:schemeClr val="bg1">
                  <a:lumMod val="65000"/>
                </a:schemeClr>
              </a:solidFill>
            </a:endParaRP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Generative Adversarial Networks</a:t>
            </a:r>
          </a:p>
          <a:p>
            <a:pPr lvl="1"/>
            <a:r>
              <a:rPr lang="en-US" dirty="0">
                <a:solidFill>
                  <a:schemeClr val="bg1">
                    <a:lumMod val="65000"/>
                  </a:schemeClr>
                </a:solidFill>
              </a:rPr>
              <a:t>Technical novelties</a:t>
            </a:r>
          </a:p>
          <a:p>
            <a:pPr lvl="1"/>
            <a:r>
              <a:rPr lang="en-US" dirty="0">
                <a:solidFill>
                  <a:schemeClr val="bg1">
                    <a:lumMod val="65000"/>
                  </a:schemeClr>
                </a:solidFill>
              </a:rPr>
              <a:t>Implementation</a:t>
            </a:r>
          </a:p>
          <a:p>
            <a:r>
              <a:rPr lang="en-US" dirty="0">
                <a:solidFill>
                  <a:schemeClr val="bg1">
                    <a:lumMod val="65000"/>
                  </a:schemeClr>
                </a:solidFill>
              </a:rPr>
              <a:t>Research Example: Motion Sensor-Based Fall Detection and Prediction</a:t>
            </a:r>
          </a:p>
          <a:p>
            <a:r>
              <a:rPr lang="en-US" dirty="0">
                <a:solidFill>
                  <a:schemeClr val="bg1">
                    <a:lumMod val="65000"/>
                  </a:schemeClr>
                </a:solidFill>
              </a:rPr>
              <a:t>Conclusions</a:t>
            </a:r>
          </a:p>
          <a:p>
            <a:r>
              <a:rPr lang="en-US" b="1" dirty="0"/>
              <a:t>Appendix</a:t>
            </a:r>
          </a:p>
        </p:txBody>
      </p:sp>
      <p:sp>
        <p:nvSpPr>
          <p:cNvPr id="4" name="Slide Number Placeholder 3"/>
          <p:cNvSpPr>
            <a:spLocks noGrp="1"/>
          </p:cNvSpPr>
          <p:nvPr>
            <p:ph type="sldNum" sz="quarter" idx="12"/>
          </p:nvPr>
        </p:nvSpPr>
        <p:spPr/>
        <p:txBody>
          <a:bodyPr/>
          <a:lstStyle/>
          <a:p>
            <a:fld id="{AE956BBE-3D31-4B0A-BF98-054C39F2604A}" type="slidenum">
              <a:rPr lang="en-US" smtClean="0"/>
              <a:t>69</a:t>
            </a:fld>
            <a:endParaRPr lang="en-US"/>
          </a:p>
        </p:txBody>
      </p:sp>
    </p:spTree>
    <p:extLst>
      <p:ext uri="{BB962C8B-B14F-4D97-AF65-F5344CB8AC3E}">
        <p14:creationId xmlns:p14="http://schemas.microsoft.com/office/powerpoint/2010/main" val="24032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1001336" y="1708301"/>
            <a:ext cx="4772225" cy="3489532"/>
          </a:xfrm>
          <a:prstGeom prst="rect">
            <a:avLst/>
          </a:prstGeom>
        </p:spPr>
      </p:pic>
      <p:sp>
        <p:nvSpPr>
          <p:cNvPr id="2" name="Title 1"/>
          <p:cNvSpPr>
            <a:spLocks noGrp="1"/>
          </p:cNvSpPr>
          <p:nvPr>
            <p:ph type="title"/>
          </p:nvPr>
        </p:nvSpPr>
        <p:spPr>
          <a:xfrm>
            <a:off x="838200" y="12517"/>
            <a:ext cx="10515600" cy="1325563"/>
          </a:xfrm>
        </p:spPr>
        <p:txBody>
          <a:bodyPr/>
          <a:lstStyle/>
          <a:p>
            <a:r>
              <a:rPr lang="en-US" dirty="0"/>
              <a:t>Application: Image Super Resolution</a:t>
            </a:r>
          </a:p>
        </p:txBody>
      </p:sp>
      <p:sp>
        <p:nvSpPr>
          <p:cNvPr id="3" name="Content Placeholder 2"/>
          <p:cNvSpPr>
            <a:spLocks noGrp="1"/>
          </p:cNvSpPr>
          <p:nvPr>
            <p:ph idx="1"/>
          </p:nvPr>
        </p:nvSpPr>
        <p:spPr>
          <a:xfrm>
            <a:off x="838200" y="1044511"/>
            <a:ext cx="10515600" cy="622903"/>
          </a:xfrm>
        </p:spPr>
        <p:txBody>
          <a:bodyPr>
            <a:normAutofit fontScale="85000" lnSpcReduction="20000"/>
          </a:bodyPr>
          <a:lstStyle/>
          <a:p>
            <a:r>
              <a:rPr lang="en-US" dirty="0"/>
              <a:t>Image data generating distributions can be used for recovering a plausible high-resolution image given a low resolution input.</a:t>
            </a:r>
          </a:p>
        </p:txBody>
      </p:sp>
      <p:sp>
        <p:nvSpPr>
          <p:cNvPr id="4" name="Slide Number Placeholder 3"/>
          <p:cNvSpPr>
            <a:spLocks noGrp="1"/>
          </p:cNvSpPr>
          <p:nvPr>
            <p:ph type="sldNum" sz="quarter" idx="12"/>
          </p:nvPr>
        </p:nvSpPr>
        <p:spPr/>
        <p:txBody>
          <a:bodyPr/>
          <a:lstStyle/>
          <a:p>
            <a:fld id="{AE956BBE-3D31-4B0A-BF98-054C39F2604A}" type="slidenum">
              <a:rPr lang="en-US" smtClean="0"/>
              <a:t>7</a:t>
            </a:fld>
            <a:endParaRPr lang="en-US" dirty="0"/>
          </a:p>
        </p:txBody>
      </p:sp>
      <p:sp>
        <p:nvSpPr>
          <p:cNvPr id="10" name="Rectangle 9"/>
          <p:cNvSpPr/>
          <p:nvPr/>
        </p:nvSpPr>
        <p:spPr>
          <a:xfrm>
            <a:off x="120316" y="6258685"/>
            <a:ext cx="7772400" cy="523220"/>
          </a:xfrm>
          <a:prstGeom prst="rect">
            <a:avLst/>
          </a:prstGeom>
        </p:spPr>
        <p:txBody>
          <a:bodyPr wrap="square">
            <a:spAutoFit/>
          </a:bodyPr>
          <a:lstStyle/>
          <a:p>
            <a:r>
              <a:rPr lang="en-US" sz="1400" dirty="0"/>
              <a:t>Dahl, R., </a:t>
            </a:r>
            <a:r>
              <a:rPr lang="en-US" sz="1400" dirty="0" err="1"/>
              <a:t>Norouzi</a:t>
            </a:r>
            <a:r>
              <a:rPr lang="en-US" sz="1400" dirty="0"/>
              <a:t>, M., &amp; </a:t>
            </a:r>
            <a:r>
              <a:rPr lang="en-US" sz="1400" dirty="0" err="1"/>
              <a:t>Shlens</a:t>
            </a:r>
            <a:r>
              <a:rPr lang="en-US" sz="1400" dirty="0"/>
              <a:t>, J. (2017). Pixel Recursive Super Resolution. In </a:t>
            </a:r>
            <a:r>
              <a:rPr lang="en-US" sz="1400" i="1" dirty="0"/>
              <a:t>2017 IEEE International Conference on Computer Vision (ICCV)</a:t>
            </a:r>
            <a:r>
              <a:rPr lang="en-US" sz="1400" dirty="0"/>
              <a:t> (pp. 5449-5458).</a:t>
            </a:r>
            <a:endParaRPr lang="en-US" sz="1100" dirty="0"/>
          </a:p>
        </p:txBody>
      </p:sp>
      <p:pic>
        <p:nvPicPr>
          <p:cNvPr id="6" name="Picture 5"/>
          <p:cNvPicPr>
            <a:picLocks noChangeAspect="1"/>
          </p:cNvPicPr>
          <p:nvPr/>
        </p:nvPicPr>
        <p:blipFill rotWithShape="1">
          <a:blip r:embed="rId4"/>
          <a:srcRect t="5790"/>
          <a:stretch/>
        </p:blipFill>
        <p:spPr>
          <a:xfrm>
            <a:off x="6936206" y="1667414"/>
            <a:ext cx="4129522" cy="4155658"/>
          </a:xfrm>
          <a:prstGeom prst="rect">
            <a:avLst/>
          </a:prstGeom>
        </p:spPr>
      </p:pic>
      <p:sp>
        <p:nvSpPr>
          <p:cNvPr id="7" name="TextBox 6"/>
          <p:cNvSpPr txBox="1"/>
          <p:nvPr/>
        </p:nvSpPr>
        <p:spPr>
          <a:xfrm>
            <a:off x="6936205" y="5784911"/>
            <a:ext cx="1315455" cy="400110"/>
          </a:xfrm>
          <a:prstGeom prst="rect">
            <a:avLst/>
          </a:prstGeom>
          <a:noFill/>
        </p:spPr>
        <p:txBody>
          <a:bodyPr wrap="square" rtlCol="0">
            <a:spAutoFit/>
          </a:bodyPr>
          <a:lstStyle/>
          <a:p>
            <a:pPr algn="ctr"/>
            <a:r>
              <a:rPr lang="en-US" sz="2000" dirty="0"/>
              <a:t>8x8 input</a:t>
            </a:r>
          </a:p>
        </p:txBody>
      </p:sp>
      <p:sp>
        <p:nvSpPr>
          <p:cNvPr id="8" name="TextBox 7"/>
          <p:cNvSpPr txBox="1"/>
          <p:nvPr/>
        </p:nvSpPr>
        <p:spPr>
          <a:xfrm>
            <a:off x="8343238" y="5784911"/>
            <a:ext cx="1315455" cy="400110"/>
          </a:xfrm>
          <a:prstGeom prst="rect">
            <a:avLst/>
          </a:prstGeom>
          <a:noFill/>
        </p:spPr>
        <p:txBody>
          <a:bodyPr wrap="square" rtlCol="0">
            <a:spAutoFit/>
          </a:bodyPr>
          <a:lstStyle/>
          <a:p>
            <a:pPr algn="ctr"/>
            <a:r>
              <a:rPr lang="en-US" sz="2000" dirty="0"/>
              <a:t>output</a:t>
            </a:r>
          </a:p>
        </p:txBody>
      </p:sp>
      <p:sp>
        <p:nvSpPr>
          <p:cNvPr id="9" name="TextBox 8"/>
          <p:cNvSpPr txBox="1"/>
          <p:nvPr/>
        </p:nvSpPr>
        <p:spPr>
          <a:xfrm>
            <a:off x="9750271" y="5863959"/>
            <a:ext cx="1315455" cy="276999"/>
          </a:xfrm>
          <a:prstGeom prst="rect">
            <a:avLst/>
          </a:prstGeom>
          <a:noFill/>
        </p:spPr>
        <p:txBody>
          <a:bodyPr wrap="square" lIns="0" tIns="0" rIns="0" bIns="0" rtlCol="0">
            <a:spAutoFit/>
          </a:bodyPr>
          <a:lstStyle/>
          <a:p>
            <a:pPr algn="ctr"/>
            <a:r>
              <a:rPr lang="en-US" dirty="0"/>
              <a:t>Ground truth</a:t>
            </a:r>
          </a:p>
        </p:txBody>
      </p:sp>
      <p:sp>
        <p:nvSpPr>
          <p:cNvPr id="21" name="TextBox 20"/>
          <p:cNvSpPr txBox="1"/>
          <p:nvPr/>
        </p:nvSpPr>
        <p:spPr>
          <a:xfrm>
            <a:off x="709863" y="5228174"/>
            <a:ext cx="5358063" cy="923330"/>
          </a:xfrm>
          <a:prstGeom prst="rect">
            <a:avLst/>
          </a:prstGeom>
          <a:noFill/>
          <a:ln w="19050">
            <a:solidFill>
              <a:srgbClr val="C00000"/>
            </a:solidFill>
          </a:ln>
        </p:spPr>
        <p:txBody>
          <a:bodyPr wrap="square" lIns="91440" tIns="0" rIns="91440" bIns="0" rtlCol="0">
            <a:spAutoFit/>
          </a:bodyPr>
          <a:lstStyle/>
          <a:p>
            <a:r>
              <a:rPr lang="en-US" sz="2000" dirty="0"/>
              <a:t>CNN’s are used to model the conditional distribution of a pixel and the prior distribution of a high-resolution pixel.</a:t>
            </a:r>
          </a:p>
        </p:txBody>
      </p:sp>
      <p:sp>
        <p:nvSpPr>
          <p:cNvPr id="22" name="Rectangle 21"/>
          <p:cNvSpPr/>
          <p:nvPr/>
        </p:nvSpPr>
        <p:spPr>
          <a:xfrm>
            <a:off x="2014779" y="1906291"/>
            <a:ext cx="1394847" cy="332253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6067927" y="3285641"/>
            <a:ext cx="719078"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2874BD3F-C230-42D3-94B5-E9E69FA61E0A}"/>
              </a:ext>
            </a:extLst>
          </p:cNvPr>
          <p:cNvSpPr/>
          <p:nvPr/>
        </p:nvSpPr>
        <p:spPr>
          <a:xfrm>
            <a:off x="6827923" y="6018014"/>
            <a:ext cx="4525877" cy="646331"/>
          </a:xfrm>
          <a:prstGeom prst="rect">
            <a:avLst/>
          </a:prstGeom>
        </p:spPr>
        <p:txBody>
          <a:bodyPr wrap="square">
            <a:spAutoFit/>
          </a:bodyPr>
          <a:lstStyle/>
          <a:p>
            <a:pPr algn="ctr"/>
            <a:r>
              <a:rPr lang="en-US" altLang="zh-CN" dirty="0"/>
              <a:t>Fig. 1.  An Example of Using Deep Generative Models for Image Super Resolution</a:t>
            </a:r>
            <a:endParaRPr lang="zh-CN" altLang="en-US" dirty="0"/>
          </a:p>
        </p:txBody>
      </p:sp>
    </p:spTree>
    <p:extLst>
      <p:ext uri="{BB962C8B-B14F-4D97-AF65-F5344CB8AC3E}">
        <p14:creationId xmlns:p14="http://schemas.microsoft.com/office/powerpoint/2010/main" val="2489097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845F42-1781-4EAA-963A-067DF42C2C8C}"/>
              </a:ext>
            </a:extLst>
          </p:cNvPr>
          <p:cNvSpPr>
            <a:spLocks noGrp="1"/>
          </p:cNvSpPr>
          <p:nvPr>
            <p:ph type="title"/>
          </p:nvPr>
        </p:nvSpPr>
        <p:spPr>
          <a:xfrm>
            <a:off x="71120" y="-48614"/>
            <a:ext cx="10515600" cy="1061805"/>
          </a:xfrm>
        </p:spPr>
        <p:txBody>
          <a:bodyPr>
            <a:normAutofit/>
          </a:bodyPr>
          <a:lstStyle/>
          <a:p>
            <a:r>
              <a:rPr lang="en-US" altLang="zh-CN" sz="3200" dirty="0"/>
              <a:t>VAE Code</a:t>
            </a:r>
            <a:endParaRPr lang="zh-CN" altLang="en-US" sz="3200" dirty="0"/>
          </a:p>
        </p:txBody>
      </p:sp>
      <p:sp>
        <p:nvSpPr>
          <p:cNvPr id="5" name="内容占位符 4">
            <a:extLst>
              <a:ext uri="{FF2B5EF4-FFF2-40B4-BE49-F238E27FC236}">
                <a16:creationId xmlns:a16="http://schemas.microsoft.com/office/drawing/2014/main" id="{A3612104-6F26-4793-829C-FCC3D73ABDC3}"/>
              </a:ext>
            </a:extLst>
          </p:cNvPr>
          <p:cNvSpPr>
            <a:spLocks noGrp="1"/>
          </p:cNvSpPr>
          <p:nvPr>
            <p:ph idx="1"/>
          </p:nvPr>
        </p:nvSpPr>
        <p:spPr>
          <a:xfrm>
            <a:off x="89748" y="680248"/>
            <a:ext cx="3200400" cy="6386676"/>
          </a:xfrm>
        </p:spPr>
        <p:txBody>
          <a:bodyPr>
            <a:noAutofit/>
          </a:bodyPr>
          <a:lstStyle/>
          <a:p>
            <a:pPr marL="0" indent="0">
              <a:lnSpc>
                <a:spcPct val="100000"/>
              </a:lnSpc>
              <a:buNone/>
            </a:pPr>
            <a:r>
              <a:rPr lang="en-US" altLang="zh-CN" sz="1000" b="1" dirty="0"/>
              <a:t># import package</a:t>
            </a:r>
            <a:endParaRPr lang="en-US" altLang="zh-CN" sz="1000" dirty="0"/>
          </a:p>
          <a:p>
            <a:pPr marL="0" indent="0">
              <a:lnSpc>
                <a:spcPct val="100000"/>
              </a:lnSpc>
              <a:buNone/>
            </a:pPr>
            <a:r>
              <a:rPr lang="en-US" altLang="zh-CN" sz="1000" dirty="0"/>
              <a:t>import </a:t>
            </a:r>
            <a:r>
              <a:rPr lang="en-US" altLang="zh-CN" sz="1000" dirty="0" err="1"/>
              <a:t>tensorflow</a:t>
            </a:r>
            <a:r>
              <a:rPr lang="en-US" altLang="zh-CN" sz="1000" dirty="0"/>
              <a:t> as </a:t>
            </a:r>
            <a:r>
              <a:rPr lang="en-US" altLang="zh-CN" sz="1000" dirty="0" err="1"/>
              <a:t>tf</a:t>
            </a:r>
            <a:endParaRPr lang="en-US" altLang="zh-CN" sz="1000" dirty="0"/>
          </a:p>
          <a:p>
            <a:pPr marL="0" indent="0">
              <a:lnSpc>
                <a:spcPct val="100000"/>
              </a:lnSpc>
              <a:buNone/>
            </a:pPr>
            <a:r>
              <a:rPr lang="en-US" altLang="zh-CN" sz="1000" dirty="0"/>
              <a:t>import </a:t>
            </a:r>
            <a:r>
              <a:rPr lang="en-US" altLang="zh-CN" sz="1000" dirty="0" err="1"/>
              <a:t>numpy</a:t>
            </a:r>
            <a:r>
              <a:rPr lang="en-US" altLang="zh-CN" sz="1000" dirty="0"/>
              <a:t> as np</a:t>
            </a:r>
          </a:p>
          <a:p>
            <a:pPr marL="0" indent="0">
              <a:lnSpc>
                <a:spcPct val="100000"/>
              </a:lnSpc>
              <a:buNone/>
            </a:pPr>
            <a:r>
              <a:rPr lang="en-US" altLang="zh-CN" sz="1000" dirty="0"/>
              <a:t>import </a:t>
            </a:r>
            <a:r>
              <a:rPr lang="en-US" altLang="zh-CN" sz="1000" dirty="0" err="1"/>
              <a:t>matplotlib.pyplot</a:t>
            </a:r>
            <a:r>
              <a:rPr lang="en-US" altLang="zh-CN" sz="1000" dirty="0"/>
              <a:t> as </a:t>
            </a:r>
            <a:r>
              <a:rPr lang="en-US" altLang="zh-CN" sz="1000" dirty="0" err="1"/>
              <a:t>plt</a:t>
            </a:r>
            <a:endParaRPr lang="en-US" altLang="zh-CN" sz="1000" dirty="0"/>
          </a:p>
          <a:p>
            <a:pPr marL="0" indent="0">
              <a:lnSpc>
                <a:spcPct val="100000"/>
              </a:lnSpc>
              <a:buNone/>
            </a:pPr>
            <a:r>
              <a:rPr lang="en-US" altLang="zh-CN" sz="1000" dirty="0"/>
              <a:t>import </a:t>
            </a:r>
            <a:r>
              <a:rPr lang="en-US" altLang="zh-CN" sz="1000" dirty="0" err="1"/>
              <a:t>matplotlib.gridspec</a:t>
            </a:r>
            <a:r>
              <a:rPr lang="en-US" altLang="zh-CN" sz="1000" dirty="0"/>
              <a:t> as </a:t>
            </a:r>
            <a:r>
              <a:rPr lang="en-US" altLang="zh-CN" sz="1000" dirty="0" err="1"/>
              <a:t>gridspec</a:t>
            </a:r>
            <a:endParaRPr lang="en-US" altLang="zh-CN" sz="1000" dirty="0"/>
          </a:p>
          <a:p>
            <a:pPr marL="0" indent="0">
              <a:lnSpc>
                <a:spcPct val="100000"/>
              </a:lnSpc>
              <a:buNone/>
            </a:pPr>
            <a:r>
              <a:rPr lang="en-US" altLang="zh-CN" sz="1000" dirty="0"/>
              <a:t>import </a:t>
            </a:r>
            <a:r>
              <a:rPr lang="en-US" altLang="zh-CN" sz="1000" dirty="0" err="1"/>
              <a:t>os</a:t>
            </a:r>
            <a:endParaRPr lang="en-US" altLang="zh-CN" sz="1000" dirty="0"/>
          </a:p>
          <a:p>
            <a:pPr marL="0" indent="0">
              <a:lnSpc>
                <a:spcPct val="100000"/>
              </a:lnSpc>
              <a:buNone/>
            </a:pPr>
            <a:r>
              <a:rPr lang="en-US" altLang="zh-CN" sz="1000" dirty="0"/>
              <a:t>from </a:t>
            </a:r>
            <a:r>
              <a:rPr lang="en-US" altLang="zh-CN" sz="1000" dirty="0" err="1"/>
              <a:t>tensorflow.examples.tutorials.mnist</a:t>
            </a:r>
            <a:r>
              <a:rPr lang="en-US" altLang="zh-CN" sz="1000" dirty="0"/>
              <a:t> import </a:t>
            </a:r>
            <a:r>
              <a:rPr lang="en-US" altLang="zh-CN" sz="1000" dirty="0" err="1"/>
              <a:t>input_data</a:t>
            </a:r>
            <a:endParaRPr lang="en-US" altLang="zh-CN" sz="1000" dirty="0"/>
          </a:p>
          <a:p>
            <a:pPr marL="0" indent="0">
              <a:lnSpc>
                <a:spcPct val="100000"/>
              </a:lnSpc>
              <a:buNone/>
            </a:pPr>
            <a:r>
              <a:rPr lang="en-US" altLang="zh-CN" sz="1000" b="1" dirty="0"/>
              <a:t># Define training data</a:t>
            </a:r>
          </a:p>
          <a:p>
            <a:pPr marL="0" indent="0">
              <a:lnSpc>
                <a:spcPct val="100000"/>
              </a:lnSpc>
              <a:buNone/>
            </a:pPr>
            <a:r>
              <a:rPr lang="en-US" altLang="zh-CN" sz="1000" dirty="0" err="1"/>
              <a:t>mnist</a:t>
            </a:r>
            <a:r>
              <a:rPr lang="en-US" altLang="zh-CN" sz="1000" dirty="0"/>
              <a:t> = </a:t>
            </a:r>
            <a:r>
              <a:rPr lang="en-US" altLang="zh-CN" sz="1000" dirty="0" err="1"/>
              <a:t>input_data.read_data_sets</a:t>
            </a:r>
            <a:r>
              <a:rPr lang="en-US" altLang="zh-CN" sz="1000" dirty="0"/>
              <a:t>('./</a:t>
            </a:r>
            <a:r>
              <a:rPr lang="en-US" altLang="zh-CN" sz="1000" dirty="0" err="1"/>
              <a:t>MNIST_data</a:t>
            </a:r>
            <a:r>
              <a:rPr lang="en-US" altLang="zh-CN" sz="1000" dirty="0"/>
              <a:t>', </a:t>
            </a:r>
            <a:r>
              <a:rPr lang="en-US" altLang="zh-CN" sz="1000" dirty="0" err="1"/>
              <a:t>one_hot</a:t>
            </a:r>
            <a:r>
              <a:rPr lang="en-US" altLang="zh-CN" sz="1000" dirty="0"/>
              <a:t>=True)</a:t>
            </a:r>
          </a:p>
          <a:p>
            <a:pPr marL="0" indent="0">
              <a:lnSpc>
                <a:spcPct val="100000"/>
              </a:lnSpc>
              <a:buNone/>
            </a:pPr>
            <a:r>
              <a:rPr lang="en-US" altLang="zh-CN" sz="1000" dirty="0" err="1"/>
              <a:t>mb_size</a:t>
            </a:r>
            <a:r>
              <a:rPr lang="en-US" altLang="zh-CN" sz="1000" dirty="0"/>
              <a:t> = 64 # batch size</a:t>
            </a:r>
          </a:p>
          <a:p>
            <a:pPr marL="0" indent="0">
              <a:lnSpc>
                <a:spcPct val="100000"/>
              </a:lnSpc>
              <a:buNone/>
            </a:pPr>
            <a:r>
              <a:rPr lang="en-US" altLang="zh-CN" sz="1000" dirty="0" err="1"/>
              <a:t>z_dim</a:t>
            </a:r>
            <a:r>
              <a:rPr lang="en-US" altLang="zh-CN" sz="1000" dirty="0"/>
              <a:t> = 100 # dimension of a random vector</a:t>
            </a:r>
          </a:p>
          <a:p>
            <a:pPr marL="0" indent="0">
              <a:lnSpc>
                <a:spcPct val="100000"/>
              </a:lnSpc>
              <a:buNone/>
            </a:pPr>
            <a:r>
              <a:rPr lang="en-US" altLang="zh-CN" sz="1000" dirty="0" err="1"/>
              <a:t>X_dim</a:t>
            </a:r>
            <a:r>
              <a:rPr lang="en-US" altLang="zh-CN" sz="1000" dirty="0"/>
              <a:t> = </a:t>
            </a:r>
            <a:r>
              <a:rPr lang="en-US" altLang="zh-CN" sz="1000" dirty="0" err="1"/>
              <a:t>mnist.train.images.shape</a:t>
            </a:r>
            <a:r>
              <a:rPr lang="en-US" altLang="zh-CN" sz="1000" dirty="0"/>
              <a:t>[1]</a:t>
            </a:r>
          </a:p>
          <a:p>
            <a:pPr marL="0" indent="0">
              <a:lnSpc>
                <a:spcPct val="100000"/>
              </a:lnSpc>
              <a:buNone/>
            </a:pPr>
            <a:r>
              <a:rPr lang="en-US" altLang="zh-CN" sz="1000" dirty="0" err="1"/>
              <a:t>y_dim</a:t>
            </a:r>
            <a:r>
              <a:rPr lang="en-US" altLang="zh-CN" sz="1000" dirty="0"/>
              <a:t> = </a:t>
            </a:r>
            <a:r>
              <a:rPr lang="en-US" altLang="zh-CN" sz="1000" dirty="0" err="1"/>
              <a:t>mnist.train.labels.shape</a:t>
            </a:r>
            <a:r>
              <a:rPr lang="en-US" altLang="zh-CN" sz="1000" dirty="0"/>
              <a:t>[1]</a:t>
            </a:r>
          </a:p>
          <a:p>
            <a:pPr marL="0" indent="0">
              <a:lnSpc>
                <a:spcPct val="100000"/>
              </a:lnSpc>
              <a:buNone/>
            </a:pPr>
            <a:r>
              <a:rPr lang="en-US" altLang="zh-CN" sz="1000" dirty="0" err="1"/>
              <a:t>h_dim</a:t>
            </a:r>
            <a:r>
              <a:rPr lang="en-US" altLang="zh-CN" sz="1000" dirty="0"/>
              <a:t> = 128; c = 0; </a:t>
            </a:r>
            <a:r>
              <a:rPr lang="en-US" altLang="zh-CN" sz="1000" dirty="0" err="1"/>
              <a:t>lr</a:t>
            </a:r>
            <a:r>
              <a:rPr lang="en-US" altLang="zh-CN" sz="1000" dirty="0"/>
              <a:t> = 1e-3</a:t>
            </a:r>
          </a:p>
          <a:p>
            <a:pPr marL="0" indent="0">
              <a:lnSpc>
                <a:spcPct val="100000"/>
              </a:lnSpc>
              <a:buNone/>
            </a:pPr>
            <a:r>
              <a:rPr lang="en-US" altLang="zh-CN" sz="1000" b="1" dirty="0"/>
              <a:t># Define a function to initialize network weigh parameters</a:t>
            </a:r>
            <a:endParaRPr lang="en-US" altLang="zh-CN" sz="1000" dirty="0"/>
          </a:p>
          <a:p>
            <a:pPr marL="0" indent="0">
              <a:lnSpc>
                <a:spcPct val="100000"/>
              </a:lnSpc>
              <a:buNone/>
            </a:pPr>
            <a:r>
              <a:rPr lang="en-US" altLang="zh-CN" sz="1000" dirty="0"/>
              <a:t>def </a:t>
            </a:r>
            <a:r>
              <a:rPr lang="en-US" altLang="zh-CN" sz="1000" dirty="0" err="1"/>
              <a:t>xavier_init</a:t>
            </a:r>
            <a:r>
              <a:rPr lang="en-US" altLang="zh-CN" sz="1000" dirty="0"/>
              <a:t>(size):</a:t>
            </a:r>
          </a:p>
          <a:p>
            <a:pPr marL="0" indent="0">
              <a:lnSpc>
                <a:spcPct val="100000"/>
              </a:lnSpc>
              <a:buNone/>
            </a:pPr>
            <a:r>
              <a:rPr lang="en-US" altLang="zh-CN" sz="1000" dirty="0"/>
              <a:t>    </a:t>
            </a:r>
            <a:r>
              <a:rPr lang="en-US" altLang="zh-CN" sz="1000" dirty="0" err="1"/>
              <a:t>in_dim</a:t>
            </a:r>
            <a:r>
              <a:rPr lang="en-US" altLang="zh-CN" sz="1000" dirty="0"/>
              <a:t> = size[0]</a:t>
            </a:r>
          </a:p>
          <a:p>
            <a:pPr marL="0" indent="0">
              <a:lnSpc>
                <a:spcPct val="100000"/>
              </a:lnSpc>
              <a:buNone/>
            </a:pPr>
            <a:r>
              <a:rPr lang="en-US" altLang="zh-CN" sz="1000" dirty="0"/>
              <a:t>    </a:t>
            </a:r>
            <a:r>
              <a:rPr lang="en-US" altLang="zh-CN" sz="1000" dirty="0" err="1"/>
              <a:t>xavier_stddev</a:t>
            </a:r>
            <a:r>
              <a:rPr lang="en-US" altLang="zh-CN" sz="1000" dirty="0"/>
              <a:t> = 1. / </a:t>
            </a:r>
            <a:r>
              <a:rPr lang="en-US" altLang="zh-CN" sz="1000" dirty="0" err="1"/>
              <a:t>tf.sqrt</a:t>
            </a:r>
            <a:r>
              <a:rPr lang="en-US" altLang="zh-CN" sz="1000" dirty="0"/>
              <a:t>(</a:t>
            </a:r>
            <a:r>
              <a:rPr lang="en-US" altLang="zh-CN" sz="1000" dirty="0" err="1"/>
              <a:t>in_dim</a:t>
            </a:r>
            <a:r>
              <a:rPr lang="en-US" altLang="zh-CN" sz="1000" dirty="0"/>
              <a:t> / 2.)</a:t>
            </a:r>
          </a:p>
          <a:p>
            <a:pPr marL="0" indent="0">
              <a:lnSpc>
                <a:spcPct val="100000"/>
              </a:lnSpc>
              <a:buNone/>
            </a:pPr>
            <a:r>
              <a:rPr lang="en-US" altLang="zh-CN" sz="1000" b="1" dirty="0"/>
              <a:t>    # Use normal distribution to initialize</a:t>
            </a:r>
            <a:endParaRPr lang="en-US" altLang="zh-CN" sz="1000" dirty="0"/>
          </a:p>
          <a:p>
            <a:pPr marL="0" indent="0">
              <a:lnSpc>
                <a:spcPct val="100000"/>
              </a:lnSpc>
              <a:buNone/>
            </a:pPr>
            <a:r>
              <a:rPr lang="en-US" altLang="zh-CN" sz="1000" dirty="0"/>
              <a:t>    return </a:t>
            </a:r>
            <a:r>
              <a:rPr lang="en-US" altLang="zh-CN" sz="1000" dirty="0" err="1"/>
              <a:t>tf.random_normal</a:t>
            </a:r>
            <a:r>
              <a:rPr lang="en-US" altLang="zh-CN" sz="1000" dirty="0"/>
              <a:t>(shape=size, </a:t>
            </a:r>
            <a:r>
              <a:rPr lang="en-US" altLang="zh-CN" sz="1000" dirty="0" err="1"/>
              <a:t>stddev</a:t>
            </a:r>
            <a:r>
              <a:rPr lang="en-US" altLang="zh-CN" sz="1000" dirty="0"/>
              <a:t>=</a:t>
            </a:r>
            <a:r>
              <a:rPr lang="en-US" altLang="zh-CN" sz="1000" dirty="0" err="1"/>
              <a:t>xavier_stddev</a:t>
            </a:r>
            <a:r>
              <a:rPr lang="en-US" altLang="zh-CN" sz="1000" dirty="0"/>
              <a:t>)</a:t>
            </a:r>
          </a:p>
          <a:p>
            <a:pPr marL="0" indent="0">
              <a:lnSpc>
                <a:spcPct val="100000"/>
              </a:lnSpc>
              <a:buNone/>
            </a:pPr>
            <a:endParaRPr lang="en-US" altLang="zh-CN" sz="1000" dirty="0"/>
          </a:p>
          <a:p>
            <a:pPr marL="0" indent="0">
              <a:lnSpc>
                <a:spcPct val="100000"/>
              </a:lnSpc>
              <a:buNone/>
            </a:pPr>
            <a:endParaRPr lang="zh-CN" altLang="en-US" sz="1000" dirty="0"/>
          </a:p>
        </p:txBody>
      </p:sp>
      <p:sp>
        <p:nvSpPr>
          <p:cNvPr id="6" name="矩形 5">
            <a:extLst>
              <a:ext uri="{FF2B5EF4-FFF2-40B4-BE49-F238E27FC236}">
                <a16:creationId xmlns:a16="http://schemas.microsoft.com/office/drawing/2014/main" id="{73C4558C-F37F-4B29-A0A6-2026A0F4937A}"/>
              </a:ext>
            </a:extLst>
          </p:cNvPr>
          <p:cNvSpPr/>
          <p:nvPr/>
        </p:nvSpPr>
        <p:spPr>
          <a:xfrm>
            <a:off x="3397673" y="679676"/>
            <a:ext cx="4043680" cy="6401753"/>
          </a:xfrm>
          <a:prstGeom prst="rect">
            <a:avLst/>
          </a:prstGeom>
        </p:spPr>
        <p:txBody>
          <a:bodyPr wrap="square">
            <a:spAutoFit/>
          </a:bodyPr>
          <a:lstStyle/>
          <a:p>
            <a:r>
              <a:rPr lang="en-US" altLang="zh-CN" sz="1000" b="1" dirty="0"/>
              <a:t># define a function to visualize generated samples.</a:t>
            </a:r>
            <a:endParaRPr lang="en-US" altLang="zh-CN" sz="1000" dirty="0"/>
          </a:p>
          <a:p>
            <a:r>
              <a:rPr lang="zh-CN" altLang="en-US" sz="1000" dirty="0"/>
              <a:t>def plot(samples):</a:t>
            </a:r>
          </a:p>
          <a:p>
            <a:r>
              <a:rPr lang="zh-CN" altLang="en-US" sz="1000" dirty="0"/>
              <a:t>    fig = plt.figure(figsize=(4, 4))</a:t>
            </a:r>
          </a:p>
          <a:p>
            <a:r>
              <a:rPr lang="zh-CN" altLang="en-US" sz="1000" dirty="0"/>
              <a:t>    gs = gridspec.GridSpec(4, 4)</a:t>
            </a:r>
          </a:p>
          <a:p>
            <a:r>
              <a:rPr lang="zh-CN" altLang="en-US" sz="1000" dirty="0"/>
              <a:t>    gs.update(wspace=0.05, hspace=0.05)</a:t>
            </a:r>
          </a:p>
          <a:p>
            <a:r>
              <a:rPr lang="zh-CN" altLang="en-US" sz="1000" dirty="0"/>
              <a:t>    for i, sample in enumerate(samples):</a:t>
            </a:r>
          </a:p>
          <a:p>
            <a:r>
              <a:rPr lang="zh-CN" altLang="en-US" sz="1000" dirty="0"/>
              <a:t>        ax = plt.subplot(gs[i])</a:t>
            </a:r>
          </a:p>
          <a:p>
            <a:r>
              <a:rPr lang="zh-CN" altLang="en-US" sz="1000" dirty="0"/>
              <a:t>        plt.axis('off')</a:t>
            </a:r>
          </a:p>
          <a:p>
            <a:r>
              <a:rPr lang="zh-CN" altLang="en-US" sz="1000" dirty="0"/>
              <a:t>        ax.set_xticklabels([])</a:t>
            </a:r>
          </a:p>
          <a:p>
            <a:r>
              <a:rPr lang="zh-CN" altLang="en-US" sz="1000" dirty="0"/>
              <a:t>        ax.set_yticklabels([])</a:t>
            </a:r>
          </a:p>
          <a:p>
            <a:r>
              <a:rPr lang="zh-CN" altLang="en-US" sz="1000" dirty="0"/>
              <a:t>        ax.set_aspect('equal')</a:t>
            </a:r>
          </a:p>
          <a:p>
            <a:r>
              <a:rPr lang="zh-CN" altLang="en-US" sz="1000" dirty="0"/>
              <a:t>        plt.imshow(sample.reshape(28, 28), cmap='Greys_r')</a:t>
            </a:r>
          </a:p>
          <a:p>
            <a:r>
              <a:rPr lang="zh-CN" altLang="en-US" sz="1000" dirty="0"/>
              <a:t>    return fig</a:t>
            </a:r>
            <a:endParaRPr lang="en-US" altLang="zh-CN" sz="1000" dirty="0"/>
          </a:p>
          <a:p>
            <a:r>
              <a:rPr lang="en-US" altLang="zh-CN" sz="1000" b="1" dirty="0"/>
              <a:t># Inserts a placeholder for tensors that will be fed later. </a:t>
            </a:r>
            <a:endParaRPr lang="en-US" altLang="zh-CN" sz="1000" dirty="0"/>
          </a:p>
          <a:p>
            <a:r>
              <a:rPr lang="en-US" altLang="zh-CN" sz="1000" dirty="0"/>
              <a:t>X = </a:t>
            </a:r>
            <a:r>
              <a:rPr lang="en-US" altLang="zh-CN" sz="1000" dirty="0" err="1"/>
              <a:t>tf.placeholder</a:t>
            </a:r>
            <a:r>
              <a:rPr lang="en-US" altLang="zh-CN" sz="1000" dirty="0"/>
              <a:t>(tf.float32, shape=[None, </a:t>
            </a:r>
            <a:r>
              <a:rPr lang="en-US" altLang="zh-CN" sz="1000" dirty="0" err="1"/>
              <a:t>X_dim</a:t>
            </a:r>
            <a:r>
              <a:rPr lang="en-US" altLang="zh-CN" sz="1000" dirty="0"/>
              <a:t>])</a:t>
            </a:r>
          </a:p>
          <a:p>
            <a:r>
              <a:rPr lang="en-US" altLang="zh-CN" sz="1000" dirty="0"/>
              <a:t>z = </a:t>
            </a:r>
            <a:r>
              <a:rPr lang="en-US" altLang="zh-CN" sz="1000" dirty="0" err="1"/>
              <a:t>tf.placeholder</a:t>
            </a:r>
            <a:r>
              <a:rPr lang="en-US" altLang="zh-CN" sz="1000" dirty="0"/>
              <a:t>(tf.float32, shape=[None, </a:t>
            </a:r>
            <a:r>
              <a:rPr lang="en-US" altLang="zh-CN" sz="1000" dirty="0" err="1"/>
              <a:t>z_dim</a:t>
            </a:r>
            <a:r>
              <a:rPr lang="en-US" altLang="zh-CN" sz="1000" dirty="0"/>
              <a:t>])</a:t>
            </a:r>
          </a:p>
          <a:p>
            <a:r>
              <a:rPr lang="en-US" altLang="zh-CN" sz="1000" b="1" dirty="0"/>
              <a:t># Initialization Encoder Weights and biases; they are treated as variables to update</a:t>
            </a:r>
          </a:p>
          <a:p>
            <a:r>
              <a:rPr lang="en-US" altLang="zh-CN" sz="1000" dirty="0"/>
              <a:t>Q_W1 = </a:t>
            </a:r>
            <a:r>
              <a:rPr lang="en-US" altLang="zh-CN" sz="1000" dirty="0" err="1"/>
              <a:t>tf.Variable</a:t>
            </a:r>
            <a:r>
              <a:rPr lang="en-US" altLang="zh-CN" sz="1000" dirty="0"/>
              <a:t>(</a:t>
            </a:r>
            <a:r>
              <a:rPr lang="en-US" altLang="zh-CN" sz="1000" dirty="0" err="1"/>
              <a:t>xavier_init</a:t>
            </a:r>
            <a:r>
              <a:rPr lang="en-US" altLang="zh-CN" sz="1000" dirty="0"/>
              <a:t>([</a:t>
            </a:r>
            <a:r>
              <a:rPr lang="en-US" altLang="zh-CN" sz="1000" dirty="0" err="1"/>
              <a:t>X_dim</a:t>
            </a:r>
            <a:r>
              <a:rPr lang="en-US" altLang="zh-CN" sz="1000" dirty="0"/>
              <a:t>, </a:t>
            </a:r>
            <a:r>
              <a:rPr lang="en-US" altLang="zh-CN" sz="1000" dirty="0" err="1"/>
              <a:t>h_dim</a:t>
            </a:r>
            <a:r>
              <a:rPr lang="en-US" altLang="zh-CN" sz="1000" dirty="0"/>
              <a:t>]))</a:t>
            </a:r>
          </a:p>
          <a:p>
            <a:r>
              <a:rPr lang="en-US" altLang="zh-CN" sz="1000" dirty="0"/>
              <a:t>Q_b1 = </a:t>
            </a:r>
            <a:r>
              <a:rPr lang="en-US" altLang="zh-CN" sz="1000" dirty="0" err="1"/>
              <a:t>tf.Variable</a:t>
            </a:r>
            <a:r>
              <a:rPr lang="en-US" altLang="zh-CN" sz="1000" dirty="0"/>
              <a:t>(</a:t>
            </a:r>
            <a:r>
              <a:rPr lang="en-US" altLang="zh-CN" sz="1000" dirty="0" err="1"/>
              <a:t>tf.zeros</a:t>
            </a:r>
            <a:r>
              <a:rPr lang="en-US" altLang="zh-CN" sz="1000" dirty="0"/>
              <a:t>(shape=[</a:t>
            </a:r>
            <a:r>
              <a:rPr lang="en-US" altLang="zh-CN" sz="1000" dirty="0" err="1"/>
              <a:t>h_dim</a:t>
            </a:r>
            <a:r>
              <a:rPr lang="en-US" altLang="zh-CN" sz="1000" dirty="0"/>
              <a:t>]))</a:t>
            </a:r>
          </a:p>
          <a:p>
            <a:r>
              <a:rPr lang="en-US" altLang="zh-CN" sz="1000" dirty="0"/>
              <a:t>Q_W2_mu = </a:t>
            </a:r>
            <a:r>
              <a:rPr lang="en-US" altLang="zh-CN" sz="1000" dirty="0" err="1"/>
              <a:t>tf.Variable</a:t>
            </a:r>
            <a:r>
              <a:rPr lang="en-US" altLang="zh-CN" sz="1000" dirty="0"/>
              <a:t>(</a:t>
            </a:r>
            <a:r>
              <a:rPr lang="en-US" altLang="zh-CN" sz="1000" dirty="0" err="1"/>
              <a:t>xavier_init</a:t>
            </a:r>
            <a:r>
              <a:rPr lang="en-US" altLang="zh-CN" sz="1000" dirty="0"/>
              <a:t>([</a:t>
            </a:r>
            <a:r>
              <a:rPr lang="en-US" altLang="zh-CN" sz="1000" dirty="0" err="1"/>
              <a:t>h_dim</a:t>
            </a:r>
            <a:r>
              <a:rPr lang="en-US" altLang="zh-CN" sz="1000" dirty="0"/>
              <a:t>, </a:t>
            </a:r>
            <a:r>
              <a:rPr lang="en-US" altLang="zh-CN" sz="1000" dirty="0" err="1"/>
              <a:t>z_dim</a:t>
            </a:r>
            <a:r>
              <a:rPr lang="en-US" altLang="zh-CN" sz="1000" dirty="0"/>
              <a:t>]))</a:t>
            </a:r>
          </a:p>
          <a:p>
            <a:r>
              <a:rPr lang="en-US" altLang="zh-CN" sz="1000" dirty="0"/>
              <a:t>Q_b2_mu = </a:t>
            </a:r>
            <a:r>
              <a:rPr lang="en-US" altLang="zh-CN" sz="1000" dirty="0" err="1"/>
              <a:t>tf.Variable</a:t>
            </a:r>
            <a:r>
              <a:rPr lang="en-US" altLang="zh-CN" sz="1000" dirty="0"/>
              <a:t>(</a:t>
            </a:r>
            <a:r>
              <a:rPr lang="en-US" altLang="zh-CN" sz="1000" dirty="0" err="1"/>
              <a:t>tf.zeros</a:t>
            </a:r>
            <a:r>
              <a:rPr lang="en-US" altLang="zh-CN" sz="1000" dirty="0"/>
              <a:t>(shape=[</a:t>
            </a:r>
            <a:r>
              <a:rPr lang="en-US" altLang="zh-CN" sz="1000" dirty="0" err="1"/>
              <a:t>z_dim</a:t>
            </a:r>
            <a:r>
              <a:rPr lang="en-US" altLang="zh-CN" sz="1000" dirty="0"/>
              <a:t>]))</a:t>
            </a:r>
          </a:p>
          <a:p>
            <a:r>
              <a:rPr lang="en-US" altLang="zh-CN" sz="1000" dirty="0"/>
              <a:t>Q_W2_sigma = </a:t>
            </a:r>
            <a:r>
              <a:rPr lang="en-US" altLang="zh-CN" sz="1000" dirty="0" err="1"/>
              <a:t>tf.Variable</a:t>
            </a:r>
            <a:r>
              <a:rPr lang="en-US" altLang="zh-CN" sz="1000" dirty="0"/>
              <a:t>(</a:t>
            </a:r>
            <a:r>
              <a:rPr lang="en-US" altLang="zh-CN" sz="1000" dirty="0" err="1"/>
              <a:t>xavier_init</a:t>
            </a:r>
            <a:r>
              <a:rPr lang="en-US" altLang="zh-CN" sz="1000" dirty="0"/>
              <a:t>([</a:t>
            </a:r>
            <a:r>
              <a:rPr lang="en-US" altLang="zh-CN" sz="1000" dirty="0" err="1"/>
              <a:t>h_dim</a:t>
            </a:r>
            <a:r>
              <a:rPr lang="en-US" altLang="zh-CN" sz="1000" dirty="0"/>
              <a:t>, </a:t>
            </a:r>
            <a:r>
              <a:rPr lang="en-US" altLang="zh-CN" sz="1000" dirty="0" err="1"/>
              <a:t>z_dim</a:t>
            </a:r>
            <a:r>
              <a:rPr lang="en-US" altLang="zh-CN" sz="1000" dirty="0"/>
              <a:t>]))</a:t>
            </a:r>
          </a:p>
          <a:p>
            <a:r>
              <a:rPr lang="en-US" altLang="zh-CN" sz="1000" dirty="0"/>
              <a:t>Q_b2_sigma = </a:t>
            </a:r>
            <a:r>
              <a:rPr lang="en-US" altLang="zh-CN" sz="1000" dirty="0" err="1"/>
              <a:t>tf.Variable</a:t>
            </a:r>
            <a:r>
              <a:rPr lang="en-US" altLang="zh-CN" sz="1000" dirty="0"/>
              <a:t>(</a:t>
            </a:r>
            <a:r>
              <a:rPr lang="en-US" altLang="zh-CN" sz="1000" dirty="0" err="1"/>
              <a:t>tf.zeros</a:t>
            </a:r>
            <a:r>
              <a:rPr lang="en-US" altLang="zh-CN" sz="1000" dirty="0"/>
              <a:t>(shape=[</a:t>
            </a:r>
            <a:r>
              <a:rPr lang="en-US" altLang="zh-CN" sz="1000" dirty="0" err="1"/>
              <a:t>z_dim</a:t>
            </a:r>
            <a:r>
              <a:rPr lang="en-US" altLang="zh-CN" sz="1000" dirty="0"/>
              <a:t>]))</a:t>
            </a:r>
          </a:p>
          <a:p>
            <a:r>
              <a:rPr lang="en-US" altLang="zh-CN" sz="1000" b="1" dirty="0"/>
              <a:t># Generate mean and std of z</a:t>
            </a:r>
          </a:p>
          <a:p>
            <a:r>
              <a:rPr lang="en-US" altLang="zh-CN" sz="1000" dirty="0"/>
              <a:t>def Q(X):</a:t>
            </a:r>
          </a:p>
          <a:p>
            <a:r>
              <a:rPr lang="en-US" altLang="zh-CN" sz="1000" dirty="0"/>
              <a:t>    h = </a:t>
            </a:r>
            <a:r>
              <a:rPr lang="en-US" altLang="zh-CN" sz="1000" dirty="0" err="1"/>
              <a:t>tf.nn.relu</a:t>
            </a:r>
            <a:r>
              <a:rPr lang="en-US" altLang="zh-CN" sz="1000" dirty="0"/>
              <a:t>(</a:t>
            </a:r>
            <a:r>
              <a:rPr lang="en-US" altLang="zh-CN" sz="1000" dirty="0" err="1"/>
              <a:t>tf.matmul</a:t>
            </a:r>
            <a:r>
              <a:rPr lang="en-US" altLang="zh-CN" sz="1000" dirty="0"/>
              <a:t>(X, Q_W1) + Q_b1)</a:t>
            </a:r>
          </a:p>
          <a:p>
            <a:r>
              <a:rPr lang="en-US" altLang="zh-CN" sz="1000" dirty="0"/>
              <a:t>    </a:t>
            </a:r>
            <a:r>
              <a:rPr lang="en-US" altLang="zh-CN" sz="1000" dirty="0" err="1"/>
              <a:t>z_mu</a:t>
            </a:r>
            <a:r>
              <a:rPr lang="en-US" altLang="zh-CN" sz="1000" dirty="0"/>
              <a:t> = </a:t>
            </a:r>
            <a:r>
              <a:rPr lang="en-US" altLang="zh-CN" sz="1000" dirty="0" err="1"/>
              <a:t>tf.matmul</a:t>
            </a:r>
            <a:r>
              <a:rPr lang="en-US" altLang="zh-CN" sz="1000" dirty="0"/>
              <a:t>(h, Q_W2_mu) + Q_b2_mu</a:t>
            </a:r>
          </a:p>
          <a:p>
            <a:r>
              <a:rPr lang="en-US" altLang="zh-CN" sz="1000" dirty="0"/>
              <a:t>    </a:t>
            </a:r>
            <a:r>
              <a:rPr lang="en-US" altLang="zh-CN" sz="1000" dirty="0" err="1"/>
              <a:t>z_logvar</a:t>
            </a:r>
            <a:r>
              <a:rPr lang="en-US" altLang="zh-CN" sz="1000" dirty="0"/>
              <a:t> = </a:t>
            </a:r>
            <a:r>
              <a:rPr lang="en-US" altLang="zh-CN" sz="1000" dirty="0" err="1"/>
              <a:t>tf.matmul</a:t>
            </a:r>
            <a:r>
              <a:rPr lang="en-US" altLang="zh-CN" sz="1000" dirty="0"/>
              <a:t>(h, Q_W2_sigma) + Q_b2_sigma</a:t>
            </a:r>
          </a:p>
          <a:p>
            <a:r>
              <a:rPr lang="en-US" altLang="zh-CN" sz="1000" dirty="0"/>
              <a:t>    return </a:t>
            </a:r>
            <a:r>
              <a:rPr lang="en-US" altLang="zh-CN" sz="1000" dirty="0" err="1"/>
              <a:t>z_mu</a:t>
            </a:r>
            <a:r>
              <a:rPr lang="en-US" altLang="zh-CN" sz="1000" dirty="0"/>
              <a:t>, </a:t>
            </a:r>
            <a:r>
              <a:rPr lang="en-US" altLang="zh-CN" sz="1000" dirty="0" err="1"/>
              <a:t>z_logvar</a:t>
            </a:r>
            <a:endParaRPr lang="en-US" altLang="zh-CN" sz="1000" dirty="0"/>
          </a:p>
          <a:p>
            <a:r>
              <a:rPr lang="en-US" altLang="zh-CN" sz="1000" b="1" dirty="0"/>
              <a:t># Sample z using </a:t>
            </a:r>
            <a:r>
              <a:rPr lang="en-US" altLang="zh-CN" sz="1000" b="1" dirty="0">
                <a:latin typeface="Times" panose="02020603050405020304" pitchFamily="18" charset="0"/>
                <a:cs typeface="Times" panose="02020603050405020304" pitchFamily="18" charset="0"/>
              </a:rPr>
              <a:t>reparameterization trick</a:t>
            </a:r>
            <a:endParaRPr lang="en-US" altLang="zh-CN" sz="1000" dirty="0"/>
          </a:p>
          <a:p>
            <a:r>
              <a:rPr lang="en-US" altLang="zh-CN" sz="1000" dirty="0"/>
              <a:t>def </a:t>
            </a:r>
            <a:r>
              <a:rPr lang="en-US" altLang="zh-CN" sz="1000" dirty="0" err="1"/>
              <a:t>sample_z</a:t>
            </a:r>
            <a:r>
              <a:rPr lang="en-US" altLang="zh-CN" sz="1000" dirty="0"/>
              <a:t>(mu, </a:t>
            </a:r>
            <a:r>
              <a:rPr lang="en-US" altLang="zh-CN" sz="1000" dirty="0" err="1"/>
              <a:t>log_var</a:t>
            </a:r>
            <a:r>
              <a:rPr lang="en-US" altLang="zh-CN" sz="1000" dirty="0"/>
              <a:t>):</a:t>
            </a:r>
          </a:p>
          <a:p>
            <a:r>
              <a:rPr lang="en-US" altLang="zh-CN" sz="1000" dirty="0"/>
              <a:t>    eps = </a:t>
            </a:r>
            <a:r>
              <a:rPr lang="en-US" altLang="zh-CN" sz="1000" dirty="0" err="1"/>
              <a:t>tf.random_normal</a:t>
            </a:r>
            <a:r>
              <a:rPr lang="en-US" altLang="zh-CN" sz="1000" dirty="0"/>
              <a:t>(shape=</a:t>
            </a:r>
            <a:r>
              <a:rPr lang="en-US" altLang="zh-CN" sz="1000" dirty="0" err="1"/>
              <a:t>tf.shape</a:t>
            </a:r>
            <a:r>
              <a:rPr lang="en-US" altLang="zh-CN" sz="1000" dirty="0"/>
              <a:t>(mu))</a:t>
            </a:r>
          </a:p>
          <a:p>
            <a:r>
              <a:rPr lang="en-US" altLang="zh-CN" sz="1000" dirty="0"/>
              <a:t>    return mu + </a:t>
            </a:r>
            <a:r>
              <a:rPr lang="en-US" altLang="zh-CN" sz="1000" dirty="0" err="1"/>
              <a:t>tf.exp</a:t>
            </a:r>
            <a:r>
              <a:rPr lang="en-US" altLang="zh-CN" sz="1000" dirty="0"/>
              <a:t>(</a:t>
            </a:r>
            <a:r>
              <a:rPr lang="en-US" altLang="zh-CN" sz="1000" dirty="0" err="1"/>
              <a:t>log_var</a:t>
            </a:r>
            <a:r>
              <a:rPr lang="en-US" altLang="zh-CN" sz="1000" dirty="0"/>
              <a:t> / 2) * eps</a:t>
            </a:r>
          </a:p>
          <a:p>
            <a:r>
              <a:rPr lang="en-US" altLang="zh-CN" sz="1000" b="1" dirty="0"/>
              <a:t># Initialization Decoder Weights and biases; they are treated as variables to update</a:t>
            </a:r>
            <a:endParaRPr lang="en-US" altLang="zh-CN" sz="1000" dirty="0"/>
          </a:p>
          <a:p>
            <a:r>
              <a:rPr lang="en-US" altLang="zh-CN" sz="1000" dirty="0"/>
              <a:t>P_W1 = </a:t>
            </a:r>
            <a:r>
              <a:rPr lang="en-US" altLang="zh-CN" sz="1000" dirty="0" err="1"/>
              <a:t>tf.Variable</a:t>
            </a:r>
            <a:r>
              <a:rPr lang="en-US" altLang="zh-CN" sz="1000" dirty="0"/>
              <a:t>(</a:t>
            </a:r>
            <a:r>
              <a:rPr lang="en-US" altLang="zh-CN" sz="1000" dirty="0" err="1"/>
              <a:t>xavier_init</a:t>
            </a:r>
            <a:r>
              <a:rPr lang="en-US" altLang="zh-CN" sz="1000" dirty="0"/>
              <a:t>([</a:t>
            </a:r>
            <a:r>
              <a:rPr lang="en-US" altLang="zh-CN" sz="1000" dirty="0" err="1"/>
              <a:t>z_dim</a:t>
            </a:r>
            <a:r>
              <a:rPr lang="en-US" altLang="zh-CN" sz="1000" dirty="0"/>
              <a:t>, </a:t>
            </a:r>
            <a:r>
              <a:rPr lang="en-US" altLang="zh-CN" sz="1000" dirty="0" err="1"/>
              <a:t>h_dim</a:t>
            </a:r>
            <a:r>
              <a:rPr lang="en-US" altLang="zh-CN" sz="1000" dirty="0"/>
              <a:t>]))</a:t>
            </a:r>
          </a:p>
          <a:p>
            <a:r>
              <a:rPr lang="en-US" altLang="zh-CN" sz="1000" dirty="0"/>
              <a:t>P_b1 = </a:t>
            </a:r>
            <a:r>
              <a:rPr lang="en-US" altLang="zh-CN" sz="1000" dirty="0" err="1"/>
              <a:t>tf.Variable</a:t>
            </a:r>
            <a:r>
              <a:rPr lang="en-US" altLang="zh-CN" sz="1000" dirty="0"/>
              <a:t>(</a:t>
            </a:r>
            <a:r>
              <a:rPr lang="en-US" altLang="zh-CN" sz="1000" dirty="0" err="1"/>
              <a:t>tf.zeros</a:t>
            </a:r>
            <a:r>
              <a:rPr lang="en-US" altLang="zh-CN" sz="1000" dirty="0"/>
              <a:t>(shape=[</a:t>
            </a:r>
            <a:r>
              <a:rPr lang="en-US" altLang="zh-CN" sz="1000" dirty="0" err="1"/>
              <a:t>h_dim</a:t>
            </a:r>
            <a:r>
              <a:rPr lang="en-US" altLang="zh-CN" sz="1000" dirty="0"/>
              <a:t>]))</a:t>
            </a:r>
          </a:p>
          <a:p>
            <a:r>
              <a:rPr lang="en-US" altLang="zh-CN" sz="1000" dirty="0"/>
              <a:t>P_W2 = </a:t>
            </a:r>
            <a:r>
              <a:rPr lang="en-US" altLang="zh-CN" sz="1000" dirty="0" err="1"/>
              <a:t>tf.Variable</a:t>
            </a:r>
            <a:r>
              <a:rPr lang="en-US" altLang="zh-CN" sz="1000" dirty="0"/>
              <a:t>(</a:t>
            </a:r>
            <a:r>
              <a:rPr lang="en-US" altLang="zh-CN" sz="1000" dirty="0" err="1"/>
              <a:t>xavier_init</a:t>
            </a:r>
            <a:r>
              <a:rPr lang="en-US" altLang="zh-CN" sz="1000" dirty="0"/>
              <a:t>([</a:t>
            </a:r>
            <a:r>
              <a:rPr lang="en-US" altLang="zh-CN" sz="1000" dirty="0" err="1"/>
              <a:t>h_dim</a:t>
            </a:r>
            <a:r>
              <a:rPr lang="en-US" altLang="zh-CN" sz="1000" dirty="0"/>
              <a:t>, </a:t>
            </a:r>
            <a:r>
              <a:rPr lang="en-US" altLang="zh-CN" sz="1000" dirty="0" err="1"/>
              <a:t>X_dim</a:t>
            </a:r>
            <a:r>
              <a:rPr lang="en-US" altLang="zh-CN" sz="1000" dirty="0"/>
              <a:t>]))</a:t>
            </a:r>
          </a:p>
          <a:p>
            <a:r>
              <a:rPr lang="en-US" altLang="zh-CN" sz="1000" dirty="0"/>
              <a:t>P_b2 = </a:t>
            </a:r>
            <a:r>
              <a:rPr lang="en-US" altLang="zh-CN" sz="1000" dirty="0" err="1"/>
              <a:t>tf.Variable</a:t>
            </a:r>
            <a:r>
              <a:rPr lang="en-US" altLang="zh-CN" sz="1000" dirty="0"/>
              <a:t>(</a:t>
            </a:r>
            <a:r>
              <a:rPr lang="en-US" altLang="zh-CN" sz="1000" dirty="0" err="1"/>
              <a:t>tf.zeros</a:t>
            </a:r>
            <a:r>
              <a:rPr lang="en-US" altLang="zh-CN" sz="1000" dirty="0"/>
              <a:t>(shape=[</a:t>
            </a:r>
            <a:r>
              <a:rPr lang="en-US" altLang="zh-CN" sz="1000" dirty="0" err="1"/>
              <a:t>X_dim</a:t>
            </a:r>
            <a:r>
              <a:rPr lang="en-US" altLang="zh-CN" sz="1000" dirty="0"/>
              <a:t>]))</a:t>
            </a:r>
          </a:p>
          <a:p>
            <a:endParaRPr lang="en-US" altLang="zh-CN" sz="1000" dirty="0"/>
          </a:p>
        </p:txBody>
      </p:sp>
      <p:sp>
        <p:nvSpPr>
          <p:cNvPr id="7" name="矩形 6">
            <a:extLst>
              <a:ext uri="{FF2B5EF4-FFF2-40B4-BE49-F238E27FC236}">
                <a16:creationId xmlns:a16="http://schemas.microsoft.com/office/drawing/2014/main" id="{2D0E4ED6-854A-4C27-9086-C7DCA4D8F286}"/>
              </a:ext>
            </a:extLst>
          </p:cNvPr>
          <p:cNvSpPr/>
          <p:nvPr/>
        </p:nvSpPr>
        <p:spPr>
          <a:xfrm>
            <a:off x="7548879" y="255224"/>
            <a:ext cx="4736253" cy="6555641"/>
          </a:xfrm>
          <a:prstGeom prst="rect">
            <a:avLst/>
          </a:prstGeom>
        </p:spPr>
        <p:txBody>
          <a:bodyPr wrap="square">
            <a:spAutoFit/>
          </a:bodyPr>
          <a:lstStyle/>
          <a:p>
            <a:r>
              <a:rPr lang="en-US" altLang="zh-CN" sz="1000" b="1" dirty="0"/>
              <a:t># Generate samples by P(z)</a:t>
            </a:r>
            <a:endParaRPr lang="en-US" altLang="zh-CN" sz="1000" dirty="0"/>
          </a:p>
          <a:p>
            <a:r>
              <a:rPr lang="en-US" altLang="zh-CN" sz="1000" dirty="0"/>
              <a:t>def P(z):</a:t>
            </a:r>
          </a:p>
          <a:p>
            <a:r>
              <a:rPr lang="en-US" altLang="zh-CN" sz="1000" dirty="0"/>
              <a:t>    h = </a:t>
            </a:r>
            <a:r>
              <a:rPr lang="en-US" altLang="zh-CN" sz="1000" dirty="0" err="1"/>
              <a:t>tf.nn.relu</a:t>
            </a:r>
            <a:r>
              <a:rPr lang="en-US" altLang="zh-CN" sz="1000" dirty="0"/>
              <a:t>(</a:t>
            </a:r>
            <a:r>
              <a:rPr lang="en-US" altLang="zh-CN" sz="1000" dirty="0" err="1"/>
              <a:t>tf.matmul</a:t>
            </a:r>
            <a:r>
              <a:rPr lang="en-US" altLang="zh-CN" sz="1000" dirty="0"/>
              <a:t>(z, P_W1) + P_b1)</a:t>
            </a:r>
          </a:p>
          <a:p>
            <a:r>
              <a:rPr lang="en-US" altLang="zh-CN" sz="1000" dirty="0"/>
              <a:t>    logits = </a:t>
            </a:r>
            <a:r>
              <a:rPr lang="en-US" altLang="zh-CN" sz="1000" dirty="0" err="1"/>
              <a:t>tf.matmul</a:t>
            </a:r>
            <a:r>
              <a:rPr lang="en-US" altLang="zh-CN" sz="1000" dirty="0"/>
              <a:t>(h, P_W2) + P_b2</a:t>
            </a:r>
          </a:p>
          <a:p>
            <a:r>
              <a:rPr lang="en-US" altLang="zh-CN" sz="1000" dirty="0"/>
              <a:t>    prob = </a:t>
            </a:r>
            <a:r>
              <a:rPr lang="en-US" altLang="zh-CN" sz="1000" dirty="0" err="1"/>
              <a:t>tf.nn.sigmoid</a:t>
            </a:r>
            <a:r>
              <a:rPr lang="en-US" altLang="zh-CN" sz="1000" dirty="0"/>
              <a:t>(logits)</a:t>
            </a:r>
          </a:p>
          <a:p>
            <a:r>
              <a:rPr lang="en-US" altLang="zh-CN" sz="1000" dirty="0"/>
              <a:t>    return prob, logits</a:t>
            </a:r>
          </a:p>
          <a:p>
            <a:r>
              <a:rPr lang="en-US" altLang="zh-CN" sz="1000" b="1" dirty="0"/>
              <a:t>#Input sample and generate a new one</a:t>
            </a:r>
            <a:endParaRPr lang="en-US" altLang="zh-CN" sz="1000" dirty="0"/>
          </a:p>
          <a:p>
            <a:r>
              <a:rPr lang="en-US" altLang="zh-CN" sz="1000" dirty="0" err="1"/>
              <a:t>z_mu</a:t>
            </a:r>
            <a:r>
              <a:rPr lang="en-US" altLang="zh-CN" sz="1000" dirty="0"/>
              <a:t>, </a:t>
            </a:r>
            <a:r>
              <a:rPr lang="en-US" altLang="zh-CN" sz="1000" dirty="0" err="1"/>
              <a:t>z_logvar</a:t>
            </a:r>
            <a:r>
              <a:rPr lang="en-US" altLang="zh-CN" sz="1000" dirty="0"/>
              <a:t> = Q(X)</a:t>
            </a:r>
          </a:p>
          <a:p>
            <a:r>
              <a:rPr lang="en-US" altLang="zh-CN" sz="1000" dirty="0" err="1"/>
              <a:t>z_sample</a:t>
            </a:r>
            <a:r>
              <a:rPr lang="en-US" altLang="zh-CN" sz="1000" dirty="0"/>
              <a:t> = </a:t>
            </a:r>
            <a:r>
              <a:rPr lang="en-US" altLang="zh-CN" sz="1000" dirty="0" err="1"/>
              <a:t>sample_z</a:t>
            </a:r>
            <a:r>
              <a:rPr lang="en-US" altLang="zh-CN" sz="1000" dirty="0"/>
              <a:t>(</a:t>
            </a:r>
            <a:r>
              <a:rPr lang="en-US" altLang="zh-CN" sz="1000" dirty="0" err="1"/>
              <a:t>z_mu</a:t>
            </a:r>
            <a:r>
              <a:rPr lang="en-US" altLang="zh-CN" sz="1000" dirty="0"/>
              <a:t>, </a:t>
            </a:r>
            <a:r>
              <a:rPr lang="en-US" altLang="zh-CN" sz="1000" dirty="0" err="1"/>
              <a:t>z_logvar</a:t>
            </a:r>
            <a:r>
              <a:rPr lang="en-US" altLang="zh-CN" sz="1000" dirty="0"/>
              <a:t>)</a:t>
            </a:r>
          </a:p>
          <a:p>
            <a:r>
              <a:rPr lang="en-US" altLang="zh-CN" sz="1000" dirty="0"/>
              <a:t>_, logits = P(</a:t>
            </a:r>
            <a:r>
              <a:rPr lang="en-US" altLang="zh-CN" sz="1000" dirty="0" err="1"/>
              <a:t>z_sample</a:t>
            </a:r>
            <a:r>
              <a:rPr lang="en-US" altLang="zh-CN" sz="1000" dirty="0"/>
              <a:t>)</a:t>
            </a:r>
          </a:p>
          <a:p>
            <a:r>
              <a:rPr lang="zh-CN" altLang="en-US" sz="1000" b="1" dirty="0"/>
              <a:t># Sampling from random z</a:t>
            </a:r>
            <a:endParaRPr lang="en-US" altLang="zh-CN" sz="1000" dirty="0"/>
          </a:p>
          <a:p>
            <a:r>
              <a:rPr lang="en-US" altLang="zh-CN" sz="1000" dirty="0" err="1"/>
              <a:t>X_samples</a:t>
            </a:r>
            <a:r>
              <a:rPr lang="en-US" altLang="zh-CN" sz="1000" dirty="0"/>
              <a:t>, _ = P(z)</a:t>
            </a:r>
          </a:p>
          <a:p>
            <a:r>
              <a:rPr lang="zh-CN" altLang="en-US" sz="1000" b="1" dirty="0"/>
              <a:t># </a:t>
            </a:r>
            <a:r>
              <a:rPr lang="en-US" altLang="zh-CN" sz="1000" b="1" dirty="0"/>
              <a:t>calculate </a:t>
            </a:r>
            <a:r>
              <a:rPr lang="zh-CN" altLang="en-US" sz="1000" b="1" dirty="0"/>
              <a:t>E[log P(X|z)]</a:t>
            </a:r>
            <a:endParaRPr lang="en-US" altLang="zh-CN" sz="1000" dirty="0"/>
          </a:p>
          <a:p>
            <a:r>
              <a:rPr lang="en-US" altLang="zh-CN" sz="1000" dirty="0" err="1"/>
              <a:t>recon_loss</a:t>
            </a:r>
            <a:r>
              <a:rPr lang="en-US" altLang="zh-CN" sz="1000" dirty="0"/>
              <a:t> = </a:t>
            </a:r>
            <a:r>
              <a:rPr lang="en-US" altLang="zh-CN" sz="1000" dirty="0" err="1"/>
              <a:t>tf.reduce_sum</a:t>
            </a:r>
            <a:r>
              <a:rPr lang="en-US" altLang="zh-CN" sz="1000" dirty="0"/>
              <a:t>(</a:t>
            </a:r>
            <a:r>
              <a:rPr lang="en-US" altLang="zh-CN" sz="1000" dirty="0" err="1"/>
              <a:t>tf.nn.sigmoid_cross_entropy_with_logits</a:t>
            </a:r>
            <a:r>
              <a:rPr lang="en-US" altLang="zh-CN" sz="1000" dirty="0"/>
              <a:t>(logits=logits, labels=X), 1)</a:t>
            </a:r>
          </a:p>
          <a:p>
            <a:r>
              <a:rPr lang="zh-CN" altLang="en-US" sz="1000" b="1" dirty="0"/>
              <a:t># </a:t>
            </a:r>
            <a:r>
              <a:rPr lang="en-US" altLang="zh-CN" sz="1000" b="1" dirty="0"/>
              <a:t>calculate</a:t>
            </a:r>
            <a:r>
              <a:rPr lang="zh-CN" altLang="en-US" sz="1000" b="1" dirty="0"/>
              <a:t> D_KL(Q(z|X) || P(z))</a:t>
            </a:r>
            <a:endParaRPr lang="en-US" altLang="zh-CN" sz="1000" dirty="0"/>
          </a:p>
          <a:p>
            <a:r>
              <a:rPr lang="en-US" altLang="zh-CN" sz="1000" dirty="0" err="1"/>
              <a:t>kl_loss</a:t>
            </a:r>
            <a:r>
              <a:rPr lang="en-US" altLang="zh-CN" sz="1000" dirty="0"/>
              <a:t> = 0.5 * </a:t>
            </a:r>
            <a:r>
              <a:rPr lang="en-US" altLang="zh-CN" sz="1000" dirty="0" err="1"/>
              <a:t>tf.reduce_sum</a:t>
            </a:r>
            <a:r>
              <a:rPr lang="en-US" altLang="zh-CN" sz="1000" dirty="0"/>
              <a:t>(</a:t>
            </a:r>
            <a:r>
              <a:rPr lang="en-US" altLang="zh-CN" sz="1000" dirty="0" err="1"/>
              <a:t>tf.exp</a:t>
            </a:r>
            <a:r>
              <a:rPr lang="en-US" altLang="zh-CN" sz="1000" dirty="0"/>
              <a:t>(</a:t>
            </a:r>
            <a:r>
              <a:rPr lang="en-US" altLang="zh-CN" sz="1000" dirty="0" err="1"/>
              <a:t>z_logvar</a:t>
            </a:r>
            <a:r>
              <a:rPr lang="en-US" altLang="zh-CN" sz="1000" dirty="0"/>
              <a:t>) + </a:t>
            </a:r>
            <a:r>
              <a:rPr lang="en-US" altLang="zh-CN" sz="1000" dirty="0" err="1"/>
              <a:t>z_mu</a:t>
            </a:r>
            <a:r>
              <a:rPr lang="en-US" altLang="zh-CN" sz="1000" dirty="0"/>
              <a:t>**2 - 1. - </a:t>
            </a:r>
            <a:r>
              <a:rPr lang="en-US" altLang="zh-CN" sz="1000" dirty="0" err="1"/>
              <a:t>z_logvar</a:t>
            </a:r>
            <a:r>
              <a:rPr lang="en-US" altLang="zh-CN" sz="1000" dirty="0"/>
              <a:t>, 1)</a:t>
            </a:r>
          </a:p>
          <a:p>
            <a:r>
              <a:rPr lang="zh-CN" altLang="en-US" sz="1000" b="1" dirty="0"/>
              <a:t># </a:t>
            </a:r>
            <a:r>
              <a:rPr lang="en-US" altLang="zh-CN" sz="1000" b="1" dirty="0"/>
              <a:t>calculate total </a:t>
            </a:r>
            <a:r>
              <a:rPr lang="zh-CN" altLang="en-US" sz="1000" b="1" dirty="0"/>
              <a:t>VAE loss</a:t>
            </a:r>
            <a:endParaRPr lang="en-US" altLang="zh-CN" sz="1000" dirty="0"/>
          </a:p>
          <a:p>
            <a:r>
              <a:rPr lang="en-US" altLang="zh-CN" sz="1000" dirty="0" err="1"/>
              <a:t>vae_loss</a:t>
            </a:r>
            <a:r>
              <a:rPr lang="en-US" altLang="zh-CN" sz="1000" dirty="0"/>
              <a:t> = </a:t>
            </a:r>
            <a:r>
              <a:rPr lang="en-US" altLang="zh-CN" sz="1000" dirty="0" err="1"/>
              <a:t>tf.reduce_mean</a:t>
            </a:r>
            <a:r>
              <a:rPr lang="en-US" altLang="zh-CN" sz="1000" dirty="0"/>
              <a:t>(</a:t>
            </a:r>
            <a:r>
              <a:rPr lang="en-US" altLang="zh-CN" sz="1000" dirty="0" err="1"/>
              <a:t>recon_loss</a:t>
            </a:r>
            <a:r>
              <a:rPr lang="en-US" altLang="zh-CN" sz="1000" dirty="0"/>
              <a:t> + </a:t>
            </a:r>
            <a:r>
              <a:rPr lang="en-US" altLang="zh-CN" sz="1000" dirty="0" err="1"/>
              <a:t>kl_loss</a:t>
            </a:r>
            <a:r>
              <a:rPr lang="en-US" altLang="zh-CN" sz="1000" dirty="0"/>
              <a:t>)</a:t>
            </a:r>
          </a:p>
          <a:p>
            <a:r>
              <a:rPr lang="en-US" altLang="zh-CN" sz="1000" dirty="0"/>
              <a:t># </a:t>
            </a:r>
            <a:r>
              <a:rPr lang="en-US" altLang="zh-CN" sz="1000" b="1" dirty="0"/>
              <a:t>Set solver</a:t>
            </a:r>
          </a:p>
          <a:p>
            <a:r>
              <a:rPr lang="en-US" altLang="zh-CN" sz="1000" dirty="0"/>
              <a:t>solver = </a:t>
            </a:r>
            <a:r>
              <a:rPr lang="en-US" altLang="zh-CN" sz="1000" dirty="0" err="1"/>
              <a:t>tf.train.AdamOptimizer</a:t>
            </a:r>
            <a:r>
              <a:rPr lang="en-US" altLang="zh-CN" sz="1000" dirty="0"/>
              <a:t>().minimize(</a:t>
            </a:r>
            <a:r>
              <a:rPr lang="en-US" altLang="zh-CN" sz="1000" dirty="0" err="1"/>
              <a:t>vae_loss</a:t>
            </a:r>
            <a:r>
              <a:rPr lang="en-US" altLang="zh-CN" sz="1000" dirty="0"/>
              <a:t>)</a:t>
            </a:r>
          </a:p>
          <a:p>
            <a:r>
              <a:rPr lang="en-US" altLang="zh-CN" sz="1000" b="1" dirty="0"/>
              <a:t># create and initialize </a:t>
            </a:r>
            <a:r>
              <a:rPr lang="en-US" altLang="zh-CN" sz="1000" b="1" dirty="0" err="1"/>
              <a:t>tensorflow</a:t>
            </a:r>
            <a:r>
              <a:rPr lang="en-US" altLang="zh-CN" sz="1000" b="1" dirty="0"/>
              <a:t> session</a:t>
            </a:r>
            <a:endParaRPr lang="en-US" altLang="zh-CN" sz="1000" dirty="0"/>
          </a:p>
          <a:p>
            <a:r>
              <a:rPr lang="en-US" altLang="zh-CN" sz="1000" dirty="0" err="1"/>
              <a:t>sess</a:t>
            </a:r>
            <a:r>
              <a:rPr lang="en-US" altLang="zh-CN" sz="1000" dirty="0"/>
              <a:t> = </a:t>
            </a:r>
            <a:r>
              <a:rPr lang="en-US" altLang="zh-CN" sz="1000" dirty="0" err="1"/>
              <a:t>tf.Session</a:t>
            </a:r>
            <a:r>
              <a:rPr lang="en-US" altLang="zh-CN" sz="1000" dirty="0"/>
              <a:t>()</a:t>
            </a:r>
          </a:p>
          <a:p>
            <a:r>
              <a:rPr lang="en-US" altLang="zh-CN" sz="1000" dirty="0" err="1"/>
              <a:t>sess.run</a:t>
            </a:r>
            <a:r>
              <a:rPr lang="en-US" altLang="zh-CN" sz="1000" dirty="0"/>
              <a:t>(</a:t>
            </a:r>
            <a:r>
              <a:rPr lang="en-US" altLang="zh-CN" sz="1000" dirty="0" err="1"/>
              <a:t>tf.global_variables_initializer</a:t>
            </a:r>
            <a:r>
              <a:rPr lang="en-US" altLang="zh-CN" sz="1000" dirty="0"/>
              <a:t>())</a:t>
            </a:r>
          </a:p>
          <a:p>
            <a:r>
              <a:rPr lang="en-US" altLang="zh-CN" sz="1000" dirty="0"/>
              <a:t>if not </a:t>
            </a:r>
            <a:r>
              <a:rPr lang="en-US" altLang="zh-CN" sz="1000" dirty="0" err="1"/>
              <a:t>os.path.exists</a:t>
            </a:r>
            <a:r>
              <a:rPr lang="en-US" altLang="zh-CN" sz="1000" dirty="0"/>
              <a:t>('out/'):</a:t>
            </a:r>
          </a:p>
          <a:p>
            <a:r>
              <a:rPr lang="en-US" altLang="zh-CN" sz="1000" dirty="0"/>
              <a:t>    </a:t>
            </a:r>
            <a:r>
              <a:rPr lang="en-US" altLang="zh-CN" sz="1000" dirty="0" err="1"/>
              <a:t>os.makedirs</a:t>
            </a:r>
            <a:r>
              <a:rPr lang="en-US" altLang="zh-CN" sz="1000" dirty="0"/>
              <a:t>('out/')</a:t>
            </a:r>
          </a:p>
          <a:p>
            <a:r>
              <a:rPr lang="en-US" altLang="zh-CN" sz="1000" dirty="0" err="1"/>
              <a:t>i</a:t>
            </a:r>
            <a:r>
              <a:rPr lang="en-US" altLang="zh-CN" sz="1000" dirty="0"/>
              <a:t> = 0</a:t>
            </a:r>
          </a:p>
          <a:p>
            <a:r>
              <a:rPr lang="en-US" altLang="zh-CN" sz="1000" dirty="0"/>
              <a:t>for it in range(100000):</a:t>
            </a:r>
          </a:p>
          <a:p>
            <a:r>
              <a:rPr lang="en-US" altLang="zh-CN" sz="1000" dirty="0"/>
              <a:t>    </a:t>
            </a:r>
            <a:r>
              <a:rPr lang="en-US" altLang="zh-CN" sz="1000" b="1" dirty="0"/>
              <a:t># Generate a batch of training data</a:t>
            </a:r>
            <a:endParaRPr lang="en-US" altLang="zh-CN" sz="1000" dirty="0"/>
          </a:p>
          <a:p>
            <a:r>
              <a:rPr lang="en-US" altLang="zh-CN" sz="1000" dirty="0"/>
              <a:t>    </a:t>
            </a:r>
            <a:r>
              <a:rPr lang="en-US" altLang="zh-CN" sz="1000" dirty="0" err="1"/>
              <a:t>X_mb</a:t>
            </a:r>
            <a:r>
              <a:rPr lang="en-US" altLang="zh-CN" sz="1000" dirty="0"/>
              <a:t>, _ = </a:t>
            </a:r>
            <a:r>
              <a:rPr lang="en-US" altLang="zh-CN" sz="1000" dirty="0" err="1"/>
              <a:t>mnist.train.next_batch</a:t>
            </a:r>
            <a:r>
              <a:rPr lang="en-US" altLang="zh-CN" sz="1000" dirty="0"/>
              <a:t>(</a:t>
            </a:r>
            <a:r>
              <a:rPr lang="en-US" altLang="zh-CN" sz="1000" dirty="0" err="1"/>
              <a:t>mb_size</a:t>
            </a:r>
            <a:r>
              <a:rPr lang="en-US" altLang="zh-CN" sz="1000" dirty="0"/>
              <a:t>)</a:t>
            </a:r>
          </a:p>
          <a:p>
            <a:r>
              <a:rPr lang="en-US" altLang="zh-CN" sz="1000" b="1" dirty="0"/>
              <a:t>    # Update parameters to minimize the </a:t>
            </a:r>
            <a:r>
              <a:rPr lang="en-US" altLang="zh-CN" sz="1000" b="1" dirty="0" err="1"/>
              <a:t>vae</a:t>
            </a:r>
            <a:r>
              <a:rPr lang="en-US" altLang="zh-CN" sz="1000" b="1" dirty="0"/>
              <a:t> loss</a:t>
            </a:r>
            <a:endParaRPr lang="en-US" altLang="zh-CN" sz="1000" dirty="0"/>
          </a:p>
          <a:p>
            <a:r>
              <a:rPr lang="en-US" altLang="zh-CN" sz="1000" dirty="0"/>
              <a:t>    _, loss = </a:t>
            </a:r>
            <a:r>
              <a:rPr lang="en-US" altLang="zh-CN" sz="1000" dirty="0" err="1"/>
              <a:t>sess.run</a:t>
            </a:r>
            <a:r>
              <a:rPr lang="en-US" altLang="zh-CN" sz="1000" dirty="0"/>
              <a:t>([solver, </a:t>
            </a:r>
            <a:r>
              <a:rPr lang="en-US" altLang="zh-CN" sz="1000" dirty="0" err="1"/>
              <a:t>vae_loss</a:t>
            </a:r>
            <a:r>
              <a:rPr lang="en-US" altLang="zh-CN" sz="1000" dirty="0"/>
              <a:t>], </a:t>
            </a:r>
            <a:r>
              <a:rPr lang="en-US" altLang="zh-CN" sz="1000" dirty="0" err="1"/>
              <a:t>feed_dict</a:t>
            </a:r>
            <a:r>
              <a:rPr lang="en-US" altLang="zh-CN" sz="1000" dirty="0"/>
              <a:t>={X: </a:t>
            </a:r>
            <a:r>
              <a:rPr lang="en-US" altLang="zh-CN" sz="1000" dirty="0" err="1"/>
              <a:t>X_mb</a:t>
            </a:r>
            <a:r>
              <a:rPr lang="en-US" altLang="zh-CN" sz="1000" dirty="0"/>
              <a:t>})</a:t>
            </a:r>
          </a:p>
          <a:p>
            <a:r>
              <a:rPr lang="en-US" altLang="zh-CN" sz="1000" dirty="0"/>
              <a:t>    </a:t>
            </a:r>
            <a:r>
              <a:rPr lang="en-US" altLang="zh-CN" sz="1000" b="1" dirty="0"/>
              <a:t># Print loss and visualize generated samples to track the training process.</a:t>
            </a:r>
            <a:endParaRPr lang="en-US" altLang="zh-CN" sz="1000" dirty="0"/>
          </a:p>
          <a:p>
            <a:r>
              <a:rPr lang="en-US" altLang="zh-CN" sz="1000" dirty="0"/>
              <a:t>    if it % 1000 == 0:</a:t>
            </a:r>
          </a:p>
          <a:p>
            <a:r>
              <a:rPr lang="en-US" altLang="zh-CN" sz="1000" dirty="0"/>
              <a:t>        print('</a:t>
            </a:r>
            <a:r>
              <a:rPr lang="en-US" altLang="zh-CN" sz="1000" dirty="0" err="1"/>
              <a:t>Iter</a:t>
            </a:r>
            <a:r>
              <a:rPr lang="en-US" altLang="zh-CN" sz="1000" dirty="0"/>
              <a:t>: {}'.format(it))</a:t>
            </a:r>
          </a:p>
          <a:p>
            <a:r>
              <a:rPr lang="en-US" altLang="zh-CN" sz="1000" dirty="0"/>
              <a:t>        print('Loss: {:.4}'. format(loss))</a:t>
            </a:r>
          </a:p>
          <a:p>
            <a:r>
              <a:rPr lang="en-US" altLang="zh-CN" sz="1000" dirty="0"/>
              <a:t>        print()</a:t>
            </a:r>
          </a:p>
          <a:p>
            <a:r>
              <a:rPr lang="en-US" altLang="zh-CN" sz="1000" dirty="0"/>
              <a:t>        samples = </a:t>
            </a:r>
            <a:r>
              <a:rPr lang="en-US" altLang="zh-CN" sz="1000" dirty="0" err="1"/>
              <a:t>sess.run</a:t>
            </a:r>
            <a:r>
              <a:rPr lang="en-US" altLang="zh-CN" sz="1000" dirty="0"/>
              <a:t>(</a:t>
            </a:r>
            <a:r>
              <a:rPr lang="en-US" altLang="zh-CN" sz="1000" dirty="0" err="1"/>
              <a:t>X_samples</a:t>
            </a:r>
            <a:r>
              <a:rPr lang="en-US" altLang="zh-CN" sz="1000" dirty="0"/>
              <a:t>, </a:t>
            </a:r>
            <a:r>
              <a:rPr lang="en-US" altLang="zh-CN" sz="1000" dirty="0" err="1"/>
              <a:t>feed_dict</a:t>
            </a:r>
            <a:r>
              <a:rPr lang="en-US" altLang="zh-CN" sz="1000" dirty="0"/>
              <a:t>={z: </a:t>
            </a:r>
            <a:r>
              <a:rPr lang="en-US" altLang="zh-CN" sz="1000" dirty="0" err="1"/>
              <a:t>np.random.randn</a:t>
            </a:r>
            <a:r>
              <a:rPr lang="en-US" altLang="zh-CN" sz="1000" dirty="0"/>
              <a:t>(16, </a:t>
            </a:r>
            <a:r>
              <a:rPr lang="en-US" altLang="zh-CN" sz="1000" dirty="0" err="1"/>
              <a:t>z_dim</a:t>
            </a:r>
            <a:r>
              <a:rPr lang="en-US" altLang="zh-CN" sz="1000" dirty="0"/>
              <a:t>)})</a:t>
            </a:r>
          </a:p>
          <a:p>
            <a:r>
              <a:rPr lang="en-US" altLang="zh-CN" sz="1000" dirty="0"/>
              <a:t>        fig = plot(samples)</a:t>
            </a:r>
          </a:p>
          <a:p>
            <a:r>
              <a:rPr lang="en-US" altLang="zh-CN" sz="1000" dirty="0"/>
              <a:t>        </a:t>
            </a:r>
            <a:r>
              <a:rPr lang="en-US" altLang="zh-CN" sz="1000" dirty="0" err="1"/>
              <a:t>plt.savefig</a:t>
            </a:r>
            <a:r>
              <a:rPr lang="en-US" altLang="zh-CN" sz="1000" dirty="0"/>
              <a:t>('out/{}.</a:t>
            </a:r>
            <a:r>
              <a:rPr lang="en-US" altLang="zh-CN" sz="1000" dirty="0" err="1"/>
              <a:t>png</a:t>
            </a:r>
            <a:r>
              <a:rPr lang="en-US" altLang="zh-CN" sz="1000" dirty="0"/>
              <a:t>'.format(str(</a:t>
            </a:r>
            <a:r>
              <a:rPr lang="en-US" altLang="zh-CN" sz="1000" dirty="0" err="1"/>
              <a:t>i</a:t>
            </a:r>
            <a:r>
              <a:rPr lang="en-US" altLang="zh-CN" sz="1000" dirty="0"/>
              <a:t>).</a:t>
            </a:r>
            <a:r>
              <a:rPr lang="en-US" altLang="zh-CN" sz="1000" dirty="0" err="1"/>
              <a:t>zfill</a:t>
            </a:r>
            <a:r>
              <a:rPr lang="en-US" altLang="zh-CN" sz="1000" dirty="0"/>
              <a:t>(3)), </a:t>
            </a:r>
            <a:r>
              <a:rPr lang="en-US" altLang="zh-CN" sz="1000" dirty="0" err="1"/>
              <a:t>bbox_inches</a:t>
            </a:r>
            <a:r>
              <a:rPr lang="en-US" altLang="zh-CN" sz="1000" dirty="0"/>
              <a:t>='tight')</a:t>
            </a:r>
          </a:p>
          <a:p>
            <a:r>
              <a:rPr lang="en-US" altLang="zh-CN" sz="1000" dirty="0"/>
              <a:t>        </a:t>
            </a:r>
            <a:r>
              <a:rPr lang="en-US" altLang="zh-CN" sz="1000" dirty="0" err="1"/>
              <a:t>i</a:t>
            </a:r>
            <a:r>
              <a:rPr lang="en-US" altLang="zh-CN" sz="1000" dirty="0"/>
              <a:t> += 1</a:t>
            </a:r>
          </a:p>
          <a:p>
            <a:r>
              <a:rPr lang="en-US" altLang="zh-CN" sz="1000" dirty="0"/>
              <a:t>        </a:t>
            </a:r>
            <a:r>
              <a:rPr lang="en-US" altLang="zh-CN" sz="1000" dirty="0" err="1"/>
              <a:t>plt.close</a:t>
            </a:r>
            <a:r>
              <a:rPr lang="en-US" altLang="zh-CN" sz="1000" dirty="0"/>
              <a:t>(fig)</a:t>
            </a:r>
            <a:endParaRPr lang="zh-CN" altLang="en-US" sz="1000" dirty="0"/>
          </a:p>
        </p:txBody>
      </p:sp>
    </p:spTree>
    <p:extLst>
      <p:ext uri="{BB962C8B-B14F-4D97-AF65-F5344CB8AC3E}">
        <p14:creationId xmlns:p14="http://schemas.microsoft.com/office/powerpoint/2010/main" val="3461347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9F319-4B8E-4379-B5EA-FD6C0D20BC1A}"/>
              </a:ext>
            </a:extLst>
          </p:cNvPr>
          <p:cNvSpPr>
            <a:spLocks noGrp="1"/>
          </p:cNvSpPr>
          <p:nvPr>
            <p:ph type="title"/>
          </p:nvPr>
        </p:nvSpPr>
        <p:spPr>
          <a:xfrm>
            <a:off x="138764" y="-117139"/>
            <a:ext cx="10515600" cy="843915"/>
          </a:xfrm>
        </p:spPr>
        <p:txBody>
          <a:bodyPr>
            <a:normAutofit/>
          </a:bodyPr>
          <a:lstStyle/>
          <a:p>
            <a:r>
              <a:rPr lang="en-US" altLang="zh-CN" sz="3200" dirty="0"/>
              <a:t>GAN Code</a:t>
            </a:r>
            <a:endParaRPr lang="zh-CN" altLang="en-US" sz="3200" dirty="0"/>
          </a:p>
        </p:txBody>
      </p:sp>
      <p:sp>
        <p:nvSpPr>
          <p:cNvPr id="3" name="内容占位符 2">
            <a:extLst>
              <a:ext uri="{FF2B5EF4-FFF2-40B4-BE49-F238E27FC236}">
                <a16:creationId xmlns:a16="http://schemas.microsoft.com/office/drawing/2014/main" id="{AAF56536-E001-42EF-8D25-295222FF94BF}"/>
              </a:ext>
            </a:extLst>
          </p:cNvPr>
          <p:cNvSpPr>
            <a:spLocks noGrp="1"/>
          </p:cNvSpPr>
          <p:nvPr>
            <p:ph idx="1"/>
          </p:nvPr>
        </p:nvSpPr>
        <p:spPr>
          <a:xfrm>
            <a:off x="228600" y="502602"/>
            <a:ext cx="3632200" cy="7588508"/>
          </a:xfrm>
        </p:spPr>
        <p:txBody>
          <a:bodyPr>
            <a:noAutofit/>
          </a:bodyPr>
          <a:lstStyle/>
          <a:p>
            <a:pPr marL="0" indent="0">
              <a:buNone/>
            </a:pPr>
            <a:r>
              <a:rPr lang="en-US" altLang="zh-CN" sz="1050" b="1" dirty="0"/>
              <a:t># import package</a:t>
            </a:r>
          </a:p>
          <a:p>
            <a:pPr marL="0" indent="0">
              <a:buNone/>
            </a:pPr>
            <a:r>
              <a:rPr lang="en-US" altLang="zh-CN" sz="1050" dirty="0"/>
              <a:t>import </a:t>
            </a:r>
            <a:r>
              <a:rPr lang="en-US" altLang="zh-CN" sz="1050" dirty="0" err="1"/>
              <a:t>tensorflow</a:t>
            </a:r>
            <a:r>
              <a:rPr lang="en-US" altLang="zh-CN" sz="1050" dirty="0"/>
              <a:t> as </a:t>
            </a:r>
            <a:r>
              <a:rPr lang="en-US" altLang="zh-CN" sz="1050" dirty="0" err="1"/>
              <a:t>tf</a:t>
            </a:r>
            <a:endParaRPr lang="en-US" altLang="zh-CN" sz="1050" dirty="0"/>
          </a:p>
          <a:p>
            <a:pPr marL="0" indent="0">
              <a:buNone/>
            </a:pPr>
            <a:r>
              <a:rPr lang="en-US" altLang="zh-CN" sz="1050" dirty="0"/>
              <a:t>from </a:t>
            </a:r>
            <a:r>
              <a:rPr lang="en-US" altLang="zh-CN" sz="1050" dirty="0" err="1"/>
              <a:t>tensorflow.examples.tutorials.mnist</a:t>
            </a:r>
            <a:r>
              <a:rPr lang="en-US" altLang="zh-CN" sz="1050" dirty="0"/>
              <a:t> import </a:t>
            </a:r>
            <a:r>
              <a:rPr lang="en-US" altLang="zh-CN" sz="1050" dirty="0" err="1"/>
              <a:t>input_data</a:t>
            </a:r>
            <a:endParaRPr lang="en-US" altLang="zh-CN" sz="1050" dirty="0"/>
          </a:p>
          <a:p>
            <a:pPr marL="0" indent="0">
              <a:buNone/>
            </a:pPr>
            <a:r>
              <a:rPr lang="en-US" altLang="zh-CN" sz="1050" dirty="0"/>
              <a:t>import </a:t>
            </a:r>
            <a:r>
              <a:rPr lang="en-US" altLang="zh-CN" sz="1050" dirty="0" err="1"/>
              <a:t>numpy</a:t>
            </a:r>
            <a:r>
              <a:rPr lang="en-US" altLang="zh-CN" sz="1050" dirty="0"/>
              <a:t> as np</a:t>
            </a:r>
          </a:p>
          <a:p>
            <a:pPr marL="0" indent="0">
              <a:buNone/>
            </a:pPr>
            <a:r>
              <a:rPr lang="en-US" altLang="zh-CN" sz="1050" dirty="0"/>
              <a:t>import </a:t>
            </a:r>
            <a:r>
              <a:rPr lang="en-US" altLang="zh-CN" sz="1050" dirty="0" err="1"/>
              <a:t>matplotlib.pyplot</a:t>
            </a:r>
            <a:r>
              <a:rPr lang="en-US" altLang="zh-CN" sz="1050" dirty="0"/>
              <a:t> as </a:t>
            </a:r>
            <a:r>
              <a:rPr lang="en-US" altLang="zh-CN" sz="1050" dirty="0" err="1"/>
              <a:t>plt</a:t>
            </a:r>
            <a:endParaRPr lang="en-US" altLang="zh-CN" sz="1050" dirty="0"/>
          </a:p>
          <a:p>
            <a:pPr marL="0" indent="0">
              <a:buNone/>
            </a:pPr>
            <a:r>
              <a:rPr lang="en-US" altLang="zh-CN" sz="1050" dirty="0"/>
              <a:t>import </a:t>
            </a:r>
            <a:r>
              <a:rPr lang="en-US" altLang="zh-CN" sz="1050" dirty="0" err="1"/>
              <a:t>matplotlib.gridspec</a:t>
            </a:r>
            <a:r>
              <a:rPr lang="en-US" altLang="zh-CN" sz="1050" dirty="0"/>
              <a:t> as </a:t>
            </a:r>
            <a:r>
              <a:rPr lang="en-US" altLang="zh-CN" sz="1050" dirty="0" err="1"/>
              <a:t>gridspec</a:t>
            </a:r>
            <a:endParaRPr lang="en-US" altLang="zh-CN" sz="1050" dirty="0"/>
          </a:p>
          <a:p>
            <a:pPr marL="0" indent="0">
              <a:buNone/>
            </a:pPr>
            <a:r>
              <a:rPr lang="en-US" altLang="zh-CN" sz="1050" dirty="0"/>
              <a:t>import </a:t>
            </a:r>
            <a:r>
              <a:rPr lang="en-US" altLang="zh-CN" sz="1050" dirty="0" err="1"/>
              <a:t>os</a:t>
            </a:r>
            <a:endParaRPr lang="en-US" altLang="zh-CN" sz="1050" dirty="0"/>
          </a:p>
          <a:p>
            <a:pPr marL="0" indent="0">
              <a:buNone/>
            </a:pPr>
            <a:r>
              <a:rPr lang="en-US" altLang="zh-CN" sz="1050" b="1" dirty="0"/>
              <a:t># Define a function to initialize network weigh parameters</a:t>
            </a:r>
            <a:endParaRPr lang="en-US" altLang="zh-CN" sz="1050" dirty="0"/>
          </a:p>
          <a:p>
            <a:pPr marL="0" indent="0">
              <a:buNone/>
            </a:pPr>
            <a:r>
              <a:rPr lang="en-US" altLang="zh-CN" sz="1050" dirty="0"/>
              <a:t>def </a:t>
            </a:r>
            <a:r>
              <a:rPr lang="en-US" altLang="zh-CN" sz="1050" dirty="0" err="1"/>
              <a:t>xavier_init</a:t>
            </a:r>
            <a:r>
              <a:rPr lang="en-US" altLang="zh-CN" sz="1050" dirty="0"/>
              <a:t>(size):</a:t>
            </a:r>
          </a:p>
          <a:p>
            <a:pPr marL="0" indent="0">
              <a:buNone/>
            </a:pPr>
            <a:r>
              <a:rPr lang="en-US" altLang="zh-CN" sz="1050" dirty="0"/>
              <a:t>    </a:t>
            </a:r>
            <a:r>
              <a:rPr lang="en-US" altLang="zh-CN" sz="1050" dirty="0" err="1"/>
              <a:t>in_dim</a:t>
            </a:r>
            <a:r>
              <a:rPr lang="en-US" altLang="zh-CN" sz="1050" dirty="0"/>
              <a:t> = size[0]</a:t>
            </a:r>
          </a:p>
          <a:p>
            <a:pPr marL="0" indent="0">
              <a:buNone/>
            </a:pPr>
            <a:r>
              <a:rPr lang="en-US" altLang="zh-CN" sz="1050" dirty="0"/>
              <a:t>    </a:t>
            </a:r>
            <a:r>
              <a:rPr lang="en-US" altLang="zh-CN" sz="1050" dirty="0" err="1"/>
              <a:t>xavier_stddev</a:t>
            </a:r>
            <a:r>
              <a:rPr lang="en-US" altLang="zh-CN" sz="1050" dirty="0"/>
              <a:t> = 1. / </a:t>
            </a:r>
            <a:r>
              <a:rPr lang="en-US" altLang="zh-CN" sz="1050" dirty="0" err="1"/>
              <a:t>tf.sqrt</a:t>
            </a:r>
            <a:r>
              <a:rPr lang="en-US" altLang="zh-CN" sz="1050" dirty="0"/>
              <a:t>(</a:t>
            </a:r>
            <a:r>
              <a:rPr lang="en-US" altLang="zh-CN" sz="1050" dirty="0" err="1"/>
              <a:t>in_dim</a:t>
            </a:r>
            <a:r>
              <a:rPr lang="en-US" altLang="zh-CN" sz="1050" dirty="0"/>
              <a:t> / 2.)</a:t>
            </a:r>
          </a:p>
          <a:p>
            <a:pPr marL="0" indent="0">
              <a:buNone/>
            </a:pPr>
            <a:r>
              <a:rPr lang="en-US" altLang="zh-CN" sz="1050" dirty="0"/>
              <a:t>    </a:t>
            </a:r>
            <a:r>
              <a:rPr lang="en-US" altLang="zh-CN" sz="1050" b="1" dirty="0"/>
              <a:t># Use normal distribution to initialize</a:t>
            </a:r>
          </a:p>
          <a:p>
            <a:pPr marL="0" indent="0">
              <a:buNone/>
            </a:pPr>
            <a:r>
              <a:rPr lang="en-US" altLang="zh-CN" sz="1050" dirty="0"/>
              <a:t>    return </a:t>
            </a:r>
            <a:r>
              <a:rPr lang="en-US" altLang="zh-CN" sz="1050" dirty="0" err="1"/>
              <a:t>tf.random_normal</a:t>
            </a:r>
            <a:r>
              <a:rPr lang="en-US" altLang="zh-CN" sz="1050" dirty="0"/>
              <a:t>(shape=size, </a:t>
            </a:r>
            <a:r>
              <a:rPr lang="en-US" altLang="zh-CN" sz="1050" dirty="0" err="1"/>
              <a:t>stddev</a:t>
            </a:r>
            <a:r>
              <a:rPr lang="en-US" altLang="zh-CN" sz="1050" dirty="0"/>
              <a:t>=</a:t>
            </a:r>
            <a:r>
              <a:rPr lang="en-US" altLang="zh-CN" sz="1050" dirty="0" err="1"/>
              <a:t>xavier_stddev</a:t>
            </a:r>
            <a:r>
              <a:rPr lang="en-US" altLang="zh-CN" sz="1050" dirty="0"/>
              <a:t>)</a:t>
            </a:r>
          </a:p>
          <a:p>
            <a:pPr marL="0" indent="0">
              <a:buNone/>
            </a:pPr>
            <a:r>
              <a:rPr lang="en-US" altLang="zh-CN" sz="1050" b="1" dirty="0"/>
              <a:t># Inserts a placeholder for a tensor that will be fed later. </a:t>
            </a:r>
          </a:p>
          <a:p>
            <a:pPr marL="0" indent="0">
              <a:buNone/>
            </a:pPr>
            <a:r>
              <a:rPr lang="en-US" altLang="zh-CN" sz="1050" dirty="0"/>
              <a:t>X = </a:t>
            </a:r>
            <a:r>
              <a:rPr lang="en-US" altLang="zh-CN" sz="1050" dirty="0" err="1"/>
              <a:t>tf.placeholder</a:t>
            </a:r>
            <a:r>
              <a:rPr lang="en-US" altLang="zh-CN" sz="1050" dirty="0"/>
              <a:t>(tf.float32, shape=[None, 784])</a:t>
            </a:r>
          </a:p>
          <a:p>
            <a:pPr marL="0" indent="0">
              <a:buNone/>
            </a:pPr>
            <a:r>
              <a:rPr lang="en-US" altLang="zh-CN" sz="1050" dirty="0"/>
              <a:t># </a:t>
            </a:r>
            <a:r>
              <a:rPr lang="en-US" altLang="zh-CN" sz="1050" b="1" dirty="0"/>
              <a:t>weights and biases are treated as variables; add them to the computational graph to train</a:t>
            </a:r>
          </a:p>
          <a:p>
            <a:pPr marL="0" indent="0">
              <a:buNone/>
            </a:pPr>
            <a:r>
              <a:rPr lang="en-US" altLang="zh-CN" sz="1050" dirty="0"/>
              <a:t>D_W1 = </a:t>
            </a:r>
            <a:r>
              <a:rPr lang="en-US" altLang="zh-CN" sz="1050" dirty="0" err="1"/>
              <a:t>tf.Variable</a:t>
            </a:r>
            <a:r>
              <a:rPr lang="en-US" altLang="zh-CN" sz="1050" dirty="0"/>
              <a:t>(</a:t>
            </a:r>
            <a:r>
              <a:rPr lang="en-US" altLang="zh-CN" sz="1050" dirty="0" err="1"/>
              <a:t>xavier_init</a:t>
            </a:r>
            <a:r>
              <a:rPr lang="en-US" altLang="zh-CN" sz="1050" dirty="0"/>
              <a:t>([784, 128]))</a:t>
            </a:r>
          </a:p>
          <a:p>
            <a:pPr marL="0" indent="0">
              <a:buNone/>
            </a:pPr>
            <a:r>
              <a:rPr lang="en-US" altLang="zh-CN" sz="1050" dirty="0"/>
              <a:t>D_b1 = </a:t>
            </a:r>
            <a:r>
              <a:rPr lang="en-US" altLang="zh-CN" sz="1050" dirty="0" err="1"/>
              <a:t>tf.Variable</a:t>
            </a:r>
            <a:r>
              <a:rPr lang="en-US" altLang="zh-CN" sz="1050" dirty="0"/>
              <a:t>(</a:t>
            </a:r>
            <a:r>
              <a:rPr lang="en-US" altLang="zh-CN" sz="1050" dirty="0" err="1"/>
              <a:t>tf.zeros</a:t>
            </a:r>
            <a:r>
              <a:rPr lang="en-US" altLang="zh-CN" sz="1050" dirty="0"/>
              <a:t>(shape=[128]))</a:t>
            </a:r>
          </a:p>
          <a:p>
            <a:pPr marL="0" indent="0">
              <a:buNone/>
            </a:pPr>
            <a:r>
              <a:rPr lang="en-US" altLang="zh-CN" sz="1050" dirty="0"/>
              <a:t>D_W2 = </a:t>
            </a:r>
            <a:r>
              <a:rPr lang="en-US" altLang="zh-CN" sz="1050" dirty="0" err="1"/>
              <a:t>tf.Variable</a:t>
            </a:r>
            <a:r>
              <a:rPr lang="en-US" altLang="zh-CN" sz="1050" dirty="0"/>
              <a:t>(</a:t>
            </a:r>
            <a:r>
              <a:rPr lang="en-US" altLang="zh-CN" sz="1050" dirty="0" err="1"/>
              <a:t>xavier_init</a:t>
            </a:r>
            <a:r>
              <a:rPr lang="en-US" altLang="zh-CN" sz="1050" dirty="0"/>
              <a:t>([128, 1]))</a:t>
            </a:r>
          </a:p>
          <a:p>
            <a:pPr marL="0" indent="0">
              <a:buNone/>
            </a:pPr>
            <a:r>
              <a:rPr lang="en-US" altLang="zh-CN" sz="1050" dirty="0"/>
              <a:t>D_b2 = </a:t>
            </a:r>
            <a:r>
              <a:rPr lang="en-US" altLang="zh-CN" sz="1050" dirty="0" err="1"/>
              <a:t>tf.Variable</a:t>
            </a:r>
            <a:r>
              <a:rPr lang="en-US" altLang="zh-CN" sz="1050" dirty="0"/>
              <a:t>(</a:t>
            </a:r>
            <a:r>
              <a:rPr lang="en-US" altLang="zh-CN" sz="1050" dirty="0" err="1"/>
              <a:t>tf.zeros</a:t>
            </a:r>
            <a:r>
              <a:rPr lang="en-US" altLang="zh-CN" sz="1050" dirty="0"/>
              <a:t>(shape=[1]))</a:t>
            </a:r>
          </a:p>
          <a:p>
            <a:pPr marL="0" indent="0">
              <a:buNone/>
            </a:pPr>
            <a:r>
              <a:rPr lang="en-US" altLang="zh-CN" sz="1050" b="1" dirty="0"/>
              <a:t># concatenate them for simplicity.</a:t>
            </a:r>
          </a:p>
          <a:p>
            <a:pPr marL="0" indent="0">
              <a:buNone/>
            </a:pPr>
            <a:r>
              <a:rPr lang="en-US" altLang="zh-CN" sz="1050" dirty="0" err="1"/>
              <a:t>theta_D</a:t>
            </a:r>
            <a:r>
              <a:rPr lang="en-US" altLang="zh-CN" sz="1050" dirty="0"/>
              <a:t> = [D_W1, D_W2, D_b1, D_b2]</a:t>
            </a:r>
          </a:p>
          <a:p>
            <a:pPr marL="0" indent="0">
              <a:buNone/>
            </a:pPr>
            <a:r>
              <a:rPr lang="en-US" altLang="zh-CN" sz="1050" dirty="0"/>
              <a:t>Z = </a:t>
            </a:r>
            <a:r>
              <a:rPr lang="en-US" altLang="zh-CN" sz="1050" dirty="0" err="1"/>
              <a:t>tf.placeholder</a:t>
            </a:r>
            <a:r>
              <a:rPr lang="en-US" altLang="zh-CN" sz="1050" dirty="0"/>
              <a:t>(tf.float32, shape=[None, 100])</a:t>
            </a:r>
          </a:p>
          <a:p>
            <a:pPr marL="0" indent="0">
              <a:buNone/>
            </a:pPr>
            <a:endParaRPr lang="zh-CN" altLang="en-US" sz="1050" dirty="0"/>
          </a:p>
        </p:txBody>
      </p:sp>
      <p:sp>
        <p:nvSpPr>
          <p:cNvPr id="4" name="矩形 3">
            <a:extLst>
              <a:ext uri="{FF2B5EF4-FFF2-40B4-BE49-F238E27FC236}">
                <a16:creationId xmlns:a16="http://schemas.microsoft.com/office/drawing/2014/main" id="{8FB2B732-CC05-4654-81D3-F14767D64A13}"/>
              </a:ext>
            </a:extLst>
          </p:cNvPr>
          <p:cNvSpPr/>
          <p:nvPr/>
        </p:nvSpPr>
        <p:spPr>
          <a:xfrm>
            <a:off x="3830951" y="950950"/>
            <a:ext cx="3860800" cy="5747727"/>
          </a:xfrm>
          <a:prstGeom prst="rect">
            <a:avLst/>
          </a:prstGeom>
        </p:spPr>
        <p:txBody>
          <a:bodyPr wrap="square">
            <a:spAutoFit/>
          </a:bodyPr>
          <a:lstStyle/>
          <a:p>
            <a:r>
              <a:rPr lang="en-US" altLang="zh-CN" sz="1050" dirty="0"/>
              <a:t>G_W1 = </a:t>
            </a:r>
            <a:r>
              <a:rPr lang="en-US" altLang="zh-CN" sz="1050" dirty="0" err="1"/>
              <a:t>tf.Variable</a:t>
            </a:r>
            <a:r>
              <a:rPr lang="en-US" altLang="zh-CN" sz="1050" dirty="0"/>
              <a:t>(</a:t>
            </a:r>
            <a:r>
              <a:rPr lang="en-US" altLang="zh-CN" sz="1050" dirty="0" err="1"/>
              <a:t>xavier_init</a:t>
            </a:r>
            <a:r>
              <a:rPr lang="en-US" altLang="zh-CN" sz="1050" dirty="0"/>
              <a:t>([100, 128]))</a:t>
            </a:r>
          </a:p>
          <a:p>
            <a:r>
              <a:rPr lang="en-US" altLang="zh-CN" sz="1050" dirty="0"/>
              <a:t>G_b1 = </a:t>
            </a:r>
            <a:r>
              <a:rPr lang="en-US" altLang="zh-CN" sz="1050" dirty="0" err="1"/>
              <a:t>tf.Variable</a:t>
            </a:r>
            <a:r>
              <a:rPr lang="en-US" altLang="zh-CN" sz="1050" dirty="0"/>
              <a:t>(</a:t>
            </a:r>
            <a:r>
              <a:rPr lang="en-US" altLang="zh-CN" sz="1050" dirty="0" err="1"/>
              <a:t>tf.zeros</a:t>
            </a:r>
            <a:r>
              <a:rPr lang="en-US" altLang="zh-CN" sz="1050" dirty="0"/>
              <a:t>(shape=[128]))</a:t>
            </a:r>
          </a:p>
          <a:p>
            <a:r>
              <a:rPr lang="en-US" altLang="zh-CN" sz="1050" dirty="0"/>
              <a:t>G_W2 = </a:t>
            </a:r>
            <a:r>
              <a:rPr lang="en-US" altLang="zh-CN" sz="1050" dirty="0" err="1"/>
              <a:t>tf.Variable</a:t>
            </a:r>
            <a:r>
              <a:rPr lang="en-US" altLang="zh-CN" sz="1050" dirty="0"/>
              <a:t>(</a:t>
            </a:r>
            <a:r>
              <a:rPr lang="en-US" altLang="zh-CN" sz="1050" dirty="0" err="1"/>
              <a:t>xavier_init</a:t>
            </a:r>
            <a:r>
              <a:rPr lang="en-US" altLang="zh-CN" sz="1050" dirty="0"/>
              <a:t>([128, 784]))</a:t>
            </a:r>
          </a:p>
          <a:p>
            <a:r>
              <a:rPr lang="en-US" altLang="zh-CN" sz="1050" dirty="0"/>
              <a:t>G_b2 = </a:t>
            </a:r>
            <a:r>
              <a:rPr lang="en-US" altLang="zh-CN" sz="1050" dirty="0" err="1"/>
              <a:t>tf.Variable</a:t>
            </a:r>
            <a:r>
              <a:rPr lang="en-US" altLang="zh-CN" sz="1050" dirty="0"/>
              <a:t>(</a:t>
            </a:r>
            <a:r>
              <a:rPr lang="en-US" altLang="zh-CN" sz="1050" dirty="0" err="1"/>
              <a:t>tf.zeros</a:t>
            </a:r>
            <a:r>
              <a:rPr lang="en-US" altLang="zh-CN" sz="1050" dirty="0"/>
              <a:t>(shape=[784]))</a:t>
            </a:r>
          </a:p>
          <a:p>
            <a:r>
              <a:rPr lang="en-US" altLang="zh-CN" sz="1050" dirty="0" err="1"/>
              <a:t>theta_G</a:t>
            </a:r>
            <a:r>
              <a:rPr lang="en-US" altLang="zh-CN" sz="1050" dirty="0"/>
              <a:t> = [G_W1, G_W2, G_b1, G_b2]</a:t>
            </a:r>
          </a:p>
          <a:p>
            <a:r>
              <a:rPr lang="en-US" altLang="zh-CN" sz="1050" b="1" dirty="0"/>
              <a:t># define a function to sample a random vector</a:t>
            </a:r>
          </a:p>
          <a:p>
            <a:r>
              <a:rPr lang="en-US" altLang="zh-CN" sz="1050" dirty="0"/>
              <a:t>def </a:t>
            </a:r>
            <a:r>
              <a:rPr lang="en-US" altLang="zh-CN" sz="1050" dirty="0" err="1"/>
              <a:t>sample_Z</a:t>
            </a:r>
            <a:r>
              <a:rPr lang="en-US" altLang="zh-CN" sz="1050" dirty="0"/>
              <a:t>(m, n):</a:t>
            </a:r>
          </a:p>
          <a:p>
            <a:r>
              <a:rPr lang="en-US" altLang="zh-CN" sz="1050" dirty="0"/>
              <a:t>    return </a:t>
            </a:r>
            <a:r>
              <a:rPr lang="en-US" altLang="zh-CN" sz="1050" dirty="0" err="1"/>
              <a:t>np.random.uniform</a:t>
            </a:r>
            <a:r>
              <a:rPr lang="en-US" altLang="zh-CN" sz="1050" dirty="0"/>
              <a:t>(-1., 1., size=[m, n])</a:t>
            </a:r>
          </a:p>
          <a:p>
            <a:r>
              <a:rPr lang="en-US" altLang="zh-CN" sz="1050" dirty="0"/>
              <a:t>#  generator(z)</a:t>
            </a:r>
          </a:p>
          <a:p>
            <a:r>
              <a:rPr lang="en-US" altLang="zh-CN" sz="1050" dirty="0"/>
              <a:t>def generator(z):</a:t>
            </a:r>
          </a:p>
          <a:p>
            <a:r>
              <a:rPr lang="en-US" altLang="zh-CN" sz="1050" dirty="0"/>
              <a:t>    </a:t>
            </a:r>
            <a:r>
              <a:rPr lang="en-US" altLang="zh-CN" sz="1050" b="1" dirty="0"/>
              <a:t># first fully connected operation with </a:t>
            </a:r>
            <a:r>
              <a:rPr lang="en-US" altLang="zh-CN" sz="1050" b="1" dirty="0" err="1"/>
              <a:t>ReLU</a:t>
            </a:r>
            <a:r>
              <a:rPr lang="en-US" altLang="zh-CN" sz="1050" b="1" dirty="0"/>
              <a:t> transformation</a:t>
            </a:r>
          </a:p>
          <a:p>
            <a:r>
              <a:rPr lang="en-US" altLang="zh-CN" sz="1050" dirty="0"/>
              <a:t>    G_h1 = </a:t>
            </a:r>
            <a:r>
              <a:rPr lang="en-US" altLang="zh-CN" sz="1050" dirty="0" err="1"/>
              <a:t>tf.nn.relu</a:t>
            </a:r>
            <a:r>
              <a:rPr lang="en-US" altLang="zh-CN" sz="1050" dirty="0"/>
              <a:t>(</a:t>
            </a:r>
            <a:r>
              <a:rPr lang="en-US" altLang="zh-CN" sz="1050" dirty="0" err="1"/>
              <a:t>tf.matmul</a:t>
            </a:r>
            <a:r>
              <a:rPr lang="en-US" altLang="zh-CN" sz="1050" dirty="0"/>
              <a:t>(z, G_W1) + G_b1)</a:t>
            </a:r>
          </a:p>
          <a:p>
            <a:r>
              <a:rPr lang="en-US" altLang="zh-CN" sz="1050" b="1" dirty="0"/>
              <a:t>    # second fully connected operation with sigmoid transformation</a:t>
            </a:r>
          </a:p>
          <a:p>
            <a:r>
              <a:rPr lang="en-US" altLang="zh-CN" sz="1050" b="1" dirty="0"/>
              <a:t>    </a:t>
            </a:r>
            <a:r>
              <a:rPr lang="en-US" altLang="zh-CN" sz="1050" dirty="0" err="1"/>
              <a:t>G_prob</a:t>
            </a:r>
            <a:r>
              <a:rPr lang="en-US" altLang="zh-CN" sz="1050" dirty="0"/>
              <a:t> = </a:t>
            </a:r>
            <a:r>
              <a:rPr lang="en-US" altLang="zh-CN" sz="1050" dirty="0" err="1"/>
              <a:t>tf.nn.sigmoid</a:t>
            </a:r>
            <a:r>
              <a:rPr lang="en-US" altLang="zh-CN" sz="1050" dirty="0"/>
              <a:t> (</a:t>
            </a:r>
            <a:r>
              <a:rPr lang="en-US" altLang="zh-CN" sz="1050" dirty="0" err="1"/>
              <a:t>tf.matmul</a:t>
            </a:r>
            <a:r>
              <a:rPr lang="en-US" altLang="zh-CN" sz="1050" dirty="0"/>
              <a:t>(G_h1, G_W2) + G_b2)</a:t>
            </a:r>
          </a:p>
          <a:p>
            <a:r>
              <a:rPr lang="en-US" altLang="zh-CN" sz="1050" dirty="0"/>
              <a:t>    return </a:t>
            </a:r>
            <a:r>
              <a:rPr lang="en-US" altLang="zh-CN" sz="1050" dirty="0" err="1"/>
              <a:t>G_prob</a:t>
            </a:r>
            <a:endParaRPr lang="en-US" altLang="zh-CN" sz="1050" dirty="0"/>
          </a:p>
          <a:p>
            <a:r>
              <a:rPr lang="en-US" altLang="zh-CN" sz="1050" dirty="0"/>
              <a:t>def discriminator(x):</a:t>
            </a:r>
          </a:p>
          <a:p>
            <a:r>
              <a:rPr lang="en-US" altLang="zh-CN" sz="1050" dirty="0"/>
              <a:t>    D_h1 = </a:t>
            </a:r>
            <a:r>
              <a:rPr lang="en-US" altLang="zh-CN" sz="1050" dirty="0" err="1"/>
              <a:t>tf.nn.relu</a:t>
            </a:r>
            <a:r>
              <a:rPr lang="en-US" altLang="zh-CN" sz="1050" dirty="0"/>
              <a:t>(</a:t>
            </a:r>
            <a:r>
              <a:rPr lang="en-US" altLang="zh-CN" sz="1050" dirty="0" err="1"/>
              <a:t>tf.matmul</a:t>
            </a:r>
            <a:r>
              <a:rPr lang="en-US" altLang="zh-CN" sz="1050" dirty="0"/>
              <a:t>(x, D_W1) + D_b1)</a:t>
            </a:r>
          </a:p>
          <a:p>
            <a:r>
              <a:rPr lang="en-US" altLang="zh-CN" sz="1050" dirty="0"/>
              <a:t>    </a:t>
            </a:r>
            <a:r>
              <a:rPr lang="en-US" altLang="zh-CN" sz="1050" dirty="0" err="1"/>
              <a:t>D_logit</a:t>
            </a:r>
            <a:r>
              <a:rPr lang="en-US" altLang="zh-CN" sz="1050" dirty="0"/>
              <a:t> = </a:t>
            </a:r>
            <a:r>
              <a:rPr lang="en-US" altLang="zh-CN" sz="1050" dirty="0" err="1"/>
              <a:t>tf.matmul</a:t>
            </a:r>
            <a:r>
              <a:rPr lang="en-US" altLang="zh-CN" sz="1050" dirty="0"/>
              <a:t>(D_h1, D_W2) + D_b2</a:t>
            </a:r>
          </a:p>
          <a:p>
            <a:r>
              <a:rPr lang="en-US" altLang="zh-CN" sz="1050" dirty="0"/>
              <a:t>    </a:t>
            </a:r>
            <a:r>
              <a:rPr lang="en-US" altLang="zh-CN" sz="1050" dirty="0" err="1"/>
              <a:t>D_prob</a:t>
            </a:r>
            <a:r>
              <a:rPr lang="en-US" altLang="zh-CN" sz="1050" dirty="0"/>
              <a:t> = </a:t>
            </a:r>
            <a:r>
              <a:rPr lang="en-US" altLang="zh-CN" sz="1050" dirty="0" err="1"/>
              <a:t>tf.nn.sigmoid</a:t>
            </a:r>
            <a:r>
              <a:rPr lang="en-US" altLang="zh-CN" sz="1050" dirty="0"/>
              <a:t>(</a:t>
            </a:r>
            <a:r>
              <a:rPr lang="en-US" altLang="zh-CN" sz="1050" dirty="0" err="1"/>
              <a:t>D_logit</a:t>
            </a:r>
            <a:r>
              <a:rPr lang="en-US" altLang="zh-CN" sz="1050" dirty="0"/>
              <a:t>)</a:t>
            </a:r>
          </a:p>
          <a:p>
            <a:r>
              <a:rPr lang="en-US" altLang="zh-CN" sz="1050" dirty="0"/>
              <a:t>    return </a:t>
            </a:r>
            <a:r>
              <a:rPr lang="en-US" altLang="zh-CN" sz="1050" dirty="0" err="1"/>
              <a:t>D_prob</a:t>
            </a:r>
            <a:r>
              <a:rPr lang="en-US" altLang="zh-CN" sz="1050" dirty="0"/>
              <a:t>, </a:t>
            </a:r>
            <a:r>
              <a:rPr lang="en-US" altLang="zh-CN" sz="1050" dirty="0" err="1"/>
              <a:t>D_logit</a:t>
            </a:r>
            <a:endParaRPr lang="en-US" altLang="zh-CN" sz="1050" dirty="0"/>
          </a:p>
          <a:p>
            <a:r>
              <a:rPr lang="en-US" altLang="zh-CN" sz="1050" b="1" dirty="0"/>
              <a:t># define a function to visualize generated samples.</a:t>
            </a:r>
          </a:p>
          <a:p>
            <a:r>
              <a:rPr lang="en-US" altLang="zh-CN" sz="1050" dirty="0"/>
              <a:t>def plot(samples):</a:t>
            </a:r>
          </a:p>
          <a:p>
            <a:r>
              <a:rPr lang="en-US" altLang="zh-CN" sz="1050" dirty="0"/>
              <a:t>    fig = </a:t>
            </a:r>
            <a:r>
              <a:rPr lang="en-US" altLang="zh-CN" sz="1050" dirty="0" err="1"/>
              <a:t>plt.figure</a:t>
            </a:r>
            <a:r>
              <a:rPr lang="en-US" altLang="zh-CN" sz="1050" dirty="0"/>
              <a:t>(</a:t>
            </a:r>
            <a:r>
              <a:rPr lang="en-US" altLang="zh-CN" sz="1050" dirty="0" err="1"/>
              <a:t>figsize</a:t>
            </a:r>
            <a:r>
              <a:rPr lang="en-US" altLang="zh-CN" sz="1050" dirty="0"/>
              <a:t>=(4, 4))</a:t>
            </a:r>
          </a:p>
          <a:p>
            <a:r>
              <a:rPr lang="en-US" altLang="zh-CN" sz="1050" dirty="0"/>
              <a:t>    </a:t>
            </a:r>
            <a:r>
              <a:rPr lang="en-US" altLang="zh-CN" sz="1050" dirty="0" err="1"/>
              <a:t>gs</a:t>
            </a:r>
            <a:r>
              <a:rPr lang="en-US" altLang="zh-CN" sz="1050" dirty="0"/>
              <a:t> = </a:t>
            </a:r>
            <a:r>
              <a:rPr lang="en-US" altLang="zh-CN" sz="1050" dirty="0" err="1"/>
              <a:t>gridspec.GridSpec</a:t>
            </a:r>
            <a:r>
              <a:rPr lang="en-US" altLang="zh-CN" sz="1050" dirty="0"/>
              <a:t>(4, 4)</a:t>
            </a:r>
          </a:p>
          <a:p>
            <a:r>
              <a:rPr lang="en-US" altLang="zh-CN" sz="1050" dirty="0"/>
              <a:t>    </a:t>
            </a:r>
            <a:r>
              <a:rPr lang="en-US" altLang="zh-CN" sz="1050" dirty="0" err="1"/>
              <a:t>gs.update</a:t>
            </a:r>
            <a:r>
              <a:rPr lang="en-US" altLang="zh-CN" sz="1050" dirty="0"/>
              <a:t>(</a:t>
            </a:r>
            <a:r>
              <a:rPr lang="en-US" altLang="zh-CN" sz="1050" dirty="0" err="1"/>
              <a:t>wspace</a:t>
            </a:r>
            <a:r>
              <a:rPr lang="en-US" altLang="zh-CN" sz="1050" dirty="0"/>
              <a:t>=0.05, </a:t>
            </a:r>
            <a:r>
              <a:rPr lang="en-US" altLang="zh-CN" sz="1050" dirty="0" err="1"/>
              <a:t>hspace</a:t>
            </a:r>
            <a:r>
              <a:rPr lang="en-US" altLang="zh-CN" sz="1050" dirty="0"/>
              <a:t>=0.05)</a:t>
            </a:r>
          </a:p>
          <a:p>
            <a:r>
              <a:rPr lang="en-US" altLang="zh-CN" sz="1050" dirty="0"/>
              <a:t>    for </a:t>
            </a:r>
            <a:r>
              <a:rPr lang="en-US" altLang="zh-CN" sz="1050" dirty="0" err="1"/>
              <a:t>i</a:t>
            </a:r>
            <a:r>
              <a:rPr lang="en-US" altLang="zh-CN" sz="1050" dirty="0"/>
              <a:t>, sample in enumerate(samples):</a:t>
            </a:r>
          </a:p>
          <a:p>
            <a:r>
              <a:rPr lang="en-US" altLang="zh-CN" sz="1050" dirty="0"/>
              <a:t>        ax = </a:t>
            </a:r>
            <a:r>
              <a:rPr lang="en-US" altLang="zh-CN" sz="1050" dirty="0" err="1"/>
              <a:t>plt.subplot</a:t>
            </a:r>
            <a:r>
              <a:rPr lang="en-US" altLang="zh-CN" sz="1050" dirty="0"/>
              <a:t>(</a:t>
            </a:r>
            <a:r>
              <a:rPr lang="en-US" altLang="zh-CN" sz="1050" dirty="0" err="1"/>
              <a:t>gs</a:t>
            </a:r>
            <a:r>
              <a:rPr lang="en-US" altLang="zh-CN" sz="1050" dirty="0"/>
              <a:t>[</a:t>
            </a:r>
            <a:r>
              <a:rPr lang="en-US" altLang="zh-CN" sz="1050" dirty="0" err="1"/>
              <a:t>i</a:t>
            </a:r>
            <a:r>
              <a:rPr lang="en-US" altLang="zh-CN" sz="1050" dirty="0"/>
              <a:t>])</a:t>
            </a:r>
          </a:p>
          <a:p>
            <a:r>
              <a:rPr lang="en-US" altLang="zh-CN" sz="1050" dirty="0"/>
              <a:t>        </a:t>
            </a:r>
            <a:r>
              <a:rPr lang="en-US" altLang="zh-CN" sz="1050" dirty="0" err="1"/>
              <a:t>plt.axis</a:t>
            </a:r>
            <a:r>
              <a:rPr lang="en-US" altLang="zh-CN" sz="1050" dirty="0"/>
              <a:t>('off')</a:t>
            </a:r>
          </a:p>
          <a:p>
            <a:r>
              <a:rPr lang="en-US" altLang="zh-CN" sz="1050" dirty="0"/>
              <a:t>        </a:t>
            </a:r>
            <a:r>
              <a:rPr lang="en-US" altLang="zh-CN" sz="1050" dirty="0" err="1"/>
              <a:t>ax.set_xticklabels</a:t>
            </a:r>
            <a:r>
              <a:rPr lang="en-US" altLang="zh-CN" sz="1050" dirty="0"/>
              <a:t>([])</a:t>
            </a:r>
          </a:p>
          <a:p>
            <a:r>
              <a:rPr lang="en-US" altLang="zh-CN" sz="1050" dirty="0"/>
              <a:t>        </a:t>
            </a:r>
            <a:r>
              <a:rPr lang="en-US" altLang="zh-CN" sz="1050" dirty="0" err="1"/>
              <a:t>ax.set_yticklabels</a:t>
            </a:r>
            <a:r>
              <a:rPr lang="en-US" altLang="zh-CN" sz="1050" dirty="0"/>
              <a:t>([])</a:t>
            </a:r>
          </a:p>
          <a:p>
            <a:r>
              <a:rPr lang="en-US" altLang="zh-CN" sz="1050" dirty="0"/>
              <a:t>        </a:t>
            </a:r>
            <a:r>
              <a:rPr lang="en-US" altLang="zh-CN" sz="1050" dirty="0" err="1"/>
              <a:t>ax.set_aspect</a:t>
            </a:r>
            <a:r>
              <a:rPr lang="en-US" altLang="zh-CN" sz="1050" dirty="0"/>
              <a:t>('equal')</a:t>
            </a:r>
          </a:p>
          <a:p>
            <a:r>
              <a:rPr lang="en-US" altLang="zh-CN" sz="1050" dirty="0"/>
              <a:t>        </a:t>
            </a:r>
            <a:r>
              <a:rPr lang="en-US" altLang="zh-CN" sz="1050" dirty="0" err="1"/>
              <a:t>plt.imshow</a:t>
            </a:r>
            <a:r>
              <a:rPr lang="en-US" altLang="zh-CN" sz="1050" dirty="0"/>
              <a:t>(</a:t>
            </a:r>
            <a:r>
              <a:rPr lang="en-US" altLang="zh-CN" sz="1050" dirty="0" err="1"/>
              <a:t>sample.reshape</a:t>
            </a:r>
            <a:r>
              <a:rPr lang="en-US" altLang="zh-CN" sz="1050" dirty="0"/>
              <a:t>(28, 28), </a:t>
            </a:r>
            <a:r>
              <a:rPr lang="en-US" altLang="zh-CN" sz="1050" dirty="0" err="1"/>
              <a:t>cmap</a:t>
            </a:r>
            <a:r>
              <a:rPr lang="en-US" altLang="zh-CN" sz="1050" dirty="0"/>
              <a:t>='</a:t>
            </a:r>
            <a:r>
              <a:rPr lang="en-US" altLang="zh-CN" sz="1050" dirty="0" err="1"/>
              <a:t>Greys_r</a:t>
            </a:r>
            <a:r>
              <a:rPr lang="en-US" altLang="zh-CN" sz="1050" dirty="0"/>
              <a:t>')</a:t>
            </a:r>
          </a:p>
          <a:p>
            <a:r>
              <a:rPr lang="en-US" altLang="zh-CN" sz="1050" dirty="0"/>
              <a:t>    return fig</a:t>
            </a:r>
          </a:p>
          <a:p>
            <a:endParaRPr lang="en-US" altLang="zh-CN" sz="1050" dirty="0"/>
          </a:p>
        </p:txBody>
      </p:sp>
      <p:sp>
        <p:nvSpPr>
          <p:cNvPr id="5" name="矩形 4">
            <a:extLst>
              <a:ext uri="{FF2B5EF4-FFF2-40B4-BE49-F238E27FC236}">
                <a16:creationId xmlns:a16="http://schemas.microsoft.com/office/drawing/2014/main" id="{9E18C0B6-8A08-49B9-8682-D8A379981790}"/>
              </a:ext>
            </a:extLst>
          </p:cNvPr>
          <p:cNvSpPr/>
          <p:nvPr/>
        </p:nvSpPr>
        <p:spPr>
          <a:xfrm>
            <a:off x="7487920" y="102761"/>
            <a:ext cx="4704080" cy="6717223"/>
          </a:xfrm>
          <a:prstGeom prst="rect">
            <a:avLst/>
          </a:prstGeom>
        </p:spPr>
        <p:txBody>
          <a:bodyPr wrap="square">
            <a:spAutoFit/>
          </a:bodyPr>
          <a:lstStyle/>
          <a:p>
            <a:r>
              <a:rPr lang="en-US" altLang="zh-CN" sz="1050" dirty="0" err="1"/>
              <a:t>G_sample</a:t>
            </a:r>
            <a:r>
              <a:rPr lang="en-US" altLang="zh-CN" sz="1050" dirty="0"/>
              <a:t> = generator(Z) </a:t>
            </a:r>
            <a:endParaRPr lang="en-US" altLang="zh-CN" sz="1050" b="1" dirty="0"/>
          </a:p>
          <a:p>
            <a:r>
              <a:rPr lang="en-US" altLang="zh-CN" sz="1050" dirty="0" err="1"/>
              <a:t>D_real</a:t>
            </a:r>
            <a:r>
              <a:rPr lang="en-US" altLang="zh-CN" sz="1050" dirty="0"/>
              <a:t>, </a:t>
            </a:r>
            <a:r>
              <a:rPr lang="en-US" altLang="zh-CN" sz="1050" dirty="0" err="1"/>
              <a:t>D_logit_real</a:t>
            </a:r>
            <a:r>
              <a:rPr lang="en-US" altLang="zh-CN" sz="1050" dirty="0"/>
              <a:t> = discriminator(X) </a:t>
            </a:r>
          </a:p>
          <a:p>
            <a:r>
              <a:rPr lang="en-US" altLang="zh-CN" sz="1050" dirty="0" err="1"/>
              <a:t>D_fake</a:t>
            </a:r>
            <a:r>
              <a:rPr lang="en-US" altLang="zh-CN" sz="1050" dirty="0"/>
              <a:t>, </a:t>
            </a:r>
            <a:r>
              <a:rPr lang="en-US" altLang="zh-CN" sz="1050" dirty="0" err="1"/>
              <a:t>D_logit_fake</a:t>
            </a:r>
            <a:r>
              <a:rPr lang="en-US" altLang="zh-CN" sz="1050" dirty="0"/>
              <a:t> = discriminator(</a:t>
            </a:r>
            <a:r>
              <a:rPr lang="en-US" altLang="zh-CN" sz="1050" dirty="0" err="1"/>
              <a:t>G_sample</a:t>
            </a:r>
            <a:r>
              <a:rPr lang="en-US" altLang="zh-CN" sz="1050" dirty="0"/>
              <a:t>)</a:t>
            </a:r>
          </a:p>
          <a:p>
            <a:r>
              <a:rPr lang="en-US" altLang="zh-CN" sz="1050" b="1" dirty="0"/>
              <a:t># calculate discriminator loss</a:t>
            </a:r>
          </a:p>
          <a:p>
            <a:r>
              <a:rPr lang="en-US" altLang="zh-CN" sz="1050" dirty="0" err="1"/>
              <a:t>D_loss</a:t>
            </a:r>
            <a:r>
              <a:rPr lang="en-US" altLang="zh-CN" sz="1050" dirty="0"/>
              <a:t> = -</a:t>
            </a:r>
            <a:r>
              <a:rPr lang="en-US" altLang="zh-CN" sz="1050" dirty="0" err="1"/>
              <a:t>tf.reduce_mean</a:t>
            </a:r>
            <a:r>
              <a:rPr lang="en-US" altLang="zh-CN" sz="1050" dirty="0"/>
              <a:t>(tf.log(</a:t>
            </a:r>
            <a:r>
              <a:rPr lang="en-US" altLang="zh-CN" sz="1050" dirty="0" err="1"/>
              <a:t>D_real</a:t>
            </a:r>
            <a:r>
              <a:rPr lang="en-US" altLang="zh-CN" sz="1050" dirty="0"/>
              <a:t>) + tf.log(1. - </a:t>
            </a:r>
            <a:r>
              <a:rPr lang="en-US" altLang="zh-CN" sz="1050" dirty="0" err="1"/>
              <a:t>D_fake</a:t>
            </a:r>
            <a:r>
              <a:rPr lang="en-US" altLang="zh-CN" sz="1050" dirty="0"/>
              <a:t>))</a:t>
            </a:r>
          </a:p>
          <a:p>
            <a:r>
              <a:rPr lang="en-US" altLang="zh-CN" sz="1050" b="1" dirty="0"/>
              <a:t># calculate generator loss</a:t>
            </a:r>
            <a:endParaRPr lang="en-US" altLang="zh-CN" sz="1050" dirty="0"/>
          </a:p>
          <a:p>
            <a:r>
              <a:rPr lang="en-US" altLang="zh-CN" sz="1050" dirty="0" err="1"/>
              <a:t>G_loss</a:t>
            </a:r>
            <a:r>
              <a:rPr lang="en-US" altLang="zh-CN" sz="1050" dirty="0"/>
              <a:t> = -</a:t>
            </a:r>
            <a:r>
              <a:rPr lang="en-US" altLang="zh-CN" sz="1050" dirty="0" err="1"/>
              <a:t>tf.reduce_mean</a:t>
            </a:r>
            <a:r>
              <a:rPr lang="en-US" altLang="zh-CN" sz="1050" dirty="0"/>
              <a:t>(tf.log(</a:t>
            </a:r>
            <a:r>
              <a:rPr lang="en-US" altLang="zh-CN" sz="1050" dirty="0" err="1"/>
              <a:t>D_fake</a:t>
            </a:r>
            <a:r>
              <a:rPr lang="en-US" altLang="zh-CN" sz="1050" dirty="0"/>
              <a:t>))</a:t>
            </a:r>
          </a:p>
          <a:p>
            <a:r>
              <a:rPr lang="en-US" altLang="zh-CN" sz="1050" b="1" dirty="0"/>
              <a:t># Set solvers for discriminator and generator</a:t>
            </a:r>
          </a:p>
          <a:p>
            <a:r>
              <a:rPr lang="en-US" altLang="zh-CN" sz="1050" dirty="0" err="1"/>
              <a:t>D_solver</a:t>
            </a:r>
            <a:r>
              <a:rPr lang="en-US" altLang="zh-CN" sz="1050" dirty="0"/>
              <a:t> = </a:t>
            </a:r>
            <a:r>
              <a:rPr lang="en-US" altLang="zh-CN" sz="1050" dirty="0" err="1"/>
              <a:t>tf.train.AdamOptimizer</a:t>
            </a:r>
            <a:r>
              <a:rPr lang="en-US" altLang="zh-CN" sz="1050" dirty="0"/>
              <a:t>().minimize(</a:t>
            </a:r>
            <a:r>
              <a:rPr lang="en-US" altLang="zh-CN" sz="1050" dirty="0" err="1"/>
              <a:t>D_loss</a:t>
            </a:r>
            <a:r>
              <a:rPr lang="en-US" altLang="zh-CN" sz="1050" dirty="0"/>
              <a:t>, </a:t>
            </a:r>
            <a:r>
              <a:rPr lang="en-US" altLang="zh-CN" sz="1050" dirty="0" err="1"/>
              <a:t>var_list</a:t>
            </a:r>
            <a:r>
              <a:rPr lang="en-US" altLang="zh-CN" sz="1050" dirty="0"/>
              <a:t>=</a:t>
            </a:r>
            <a:r>
              <a:rPr lang="en-US" altLang="zh-CN" sz="1050" dirty="0" err="1"/>
              <a:t>theta_D</a:t>
            </a:r>
            <a:r>
              <a:rPr lang="en-US" altLang="zh-CN" sz="1050" dirty="0"/>
              <a:t>)</a:t>
            </a:r>
          </a:p>
          <a:p>
            <a:r>
              <a:rPr lang="en-US" altLang="zh-CN" sz="1050" dirty="0" err="1"/>
              <a:t>G_solver</a:t>
            </a:r>
            <a:r>
              <a:rPr lang="en-US" altLang="zh-CN" sz="1050" dirty="0"/>
              <a:t> = </a:t>
            </a:r>
            <a:r>
              <a:rPr lang="en-US" altLang="zh-CN" sz="1050" dirty="0" err="1"/>
              <a:t>tf.train.AdamOptimizer</a:t>
            </a:r>
            <a:r>
              <a:rPr lang="en-US" altLang="zh-CN" sz="1050" dirty="0"/>
              <a:t>().minimize(</a:t>
            </a:r>
            <a:r>
              <a:rPr lang="en-US" altLang="zh-CN" sz="1050" dirty="0" err="1"/>
              <a:t>G_loss</a:t>
            </a:r>
            <a:r>
              <a:rPr lang="en-US" altLang="zh-CN" sz="1050" dirty="0"/>
              <a:t>, </a:t>
            </a:r>
            <a:r>
              <a:rPr lang="en-US" altLang="zh-CN" sz="1050" dirty="0" err="1"/>
              <a:t>var_list</a:t>
            </a:r>
            <a:r>
              <a:rPr lang="en-US" altLang="zh-CN" sz="1050" dirty="0"/>
              <a:t>=</a:t>
            </a:r>
            <a:r>
              <a:rPr lang="en-US" altLang="zh-CN" sz="1050" dirty="0" err="1"/>
              <a:t>theta_G</a:t>
            </a:r>
            <a:r>
              <a:rPr lang="en-US" altLang="zh-CN" sz="1050" dirty="0"/>
              <a:t>)</a:t>
            </a:r>
          </a:p>
          <a:p>
            <a:r>
              <a:rPr lang="en-US" altLang="zh-CN" sz="1050" dirty="0" err="1"/>
              <a:t>mb_size</a:t>
            </a:r>
            <a:r>
              <a:rPr lang="en-US" altLang="zh-CN" sz="1050" dirty="0"/>
              <a:t> = 128 </a:t>
            </a:r>
            <a:r>
              <a:rPr lang="en-US" altLang="zh-CN" sz="1050" b="1" dirty="0"/>
              <a:t># batch size</a:t>
            </a:r>
          </a:p>
          <a:p>
            <a:r>
              <a:rPr lang="en-US" altLang="zh-CN" sz="1050" dirty="0" err="1"/>
              <a:t>Z_dim</a:t>
            </a:r>
            <a:r>
              <a:rPr lang="en-US" altLang="zh-CN" sz="1050" dirty="0"/>
              <a:t> = 100 </a:t>
            </a:r>
            <a:r>
              <a:rPr lang="en-US" altLang="zh-CN" sz="1050" b="1" dirty="0"/>
              <a:t># dimension of the random vector</a:t>
            </a:r>
          </a:p>
          <a:p>
            <a:r>
              <a:rPr lang="en-US" altLang="zh-CN" sz="1050" dirty="0" err="1"/>
              <a:t>mnist</a:t>
            </a:r>
            <a:r>
              <a:rPr lang="en-US" altLang="zh-CN" sz="1050" dirty="0"/>
              <a:t> = </a:t>
            </a:r>
            <a:r>
              <a:rPr lang="en-US" altLang="zh-CN" sz="1050" dirty="0" err="1"/>
              <a:t>input_data.read_data_sets</a:t>
            </a:r>
            <a:r>
              <a:rPr lang="en-US" altLang="zh-CN" sz="1050" dirty="0"/>
              <a:t>('./</a:t>
            </a:r>
            <a:r>
              <a:rPr lang="en-US" altLang="zh-CN" sz="1050" dirty="0" err="1"/>
              <a:t>MNIST_data</a:t>
            </a:r>
            <a:r>
              <a:rPr lang="en-US" altLang="zh-CN" sz="1050" dirty="0"/>
              <a:t>', </a:t>
            </a:r>
            <a:r>
              <a:rPr lang="en-US" altLang="zh-CN" sz="1050" dirty="0" err="1"/>
              <a:t>one_hot</a:t>
            </a:r>
            <a:r>
              <a:rPr lang="en-US" altLang="zh-CN" sz="1050" dirty="0"/>
              <a:t>=True)</a:t>
            </a:r>
          </a:p>
          <a:p>
            <a:r>
              <a:rPr lang="en-US" altLang="zh-CN" sz="1050" b="1" dirty="0"/>
              <a:t># create and initialize </a:t>
            </a:r>
            <a:r>
              <a:rPr lang="en-US" altLang="zh-CN" sz="1050" b="1" dirty="0" err="1"/>
              <a:t>tensorflow</a:t>
            </a:r>
            <a:r>
              <a:rPr lang="en-US" altLang="zh-CN" sz="1050" b="1" dirty="0"/>
              <a:t> session</a:t>
            </a:r>
          </a:p>
          <a:p>
            <a:r>
              <a:rPr lang="en-US" altLang="zh-CN" sz="1050" dirty="0" err="1"/>
              <a:t>sess</a:t>
            </a:r>
            <a:r>
              <a:rPr lang="en-US" altLang="zh-CN" sz="1050" dirty="0"/>
              <a:t> = </a:t>
            </a:r>
            <a:r>
              <a:rPr lang="en-US" altLang="zh-CN" sz="1050" dirty="0" err="1"/>
              <a:t>tf.Session</a:t>
            </a:r>
            <a:r>
              <a:rPr lang="en-US" altLang="zh-CN" sz="1050" dirty="0"/>
              <a:t>()</a:t>
            </a:r>
          </a:p>
          <a:p>
            <a:r>
              <a:rPr lang="en-US" altLang="zh-CN" sz="1050" dirty="0" err="1"/>
              <a:t>sess.run</a:t>
            </a:r>
            <a:r>
              <a:rPr lang="en-US" altLang="zh-CN" sz="1050" dirty="0"/>
              <a:t>(</a:t>
            </a:r>
            <a:r>
              <a:rPr lang="en-US" altLang="zh-CN" sz="1050" dirty="0" err="1"/>
              <a:t>tf.global_variables_initializer</a:t>
            </a:r>
            <a:r>
              <a:rPr lang="en-US" altLang="zh-CN" sz="1050" dirty="0"/>
              <a:t>())</a:t>
            </a:r>
          </a:p>
          <a:p>
            <a:r>
              <a:rPr lang="en-US" altLang="zh-CN" sz="1050" dirty="0"/>
              <a:t>if not </a:t>
            </a:r>
            <a:r>
              <a:rPr lang="en-US" altLang="zh-CN" sz="1050" dirty="0" err="1"/>
              <a:t>os.path.exists</a:t>
            </a:r>
            <a:r>
              <a:rPr lang="en-US" altLang="zh-CN" sz="1050" dirty="0"/>
              <a:t>('out/'):</a:t>
            </a:r>
          </a:p>
          <a:p>
            <a:r>
              <a:rPr lang="en-US" altLang="zh-CN" sz="1050" dirty="0"/>
              <a:t>    </a:t>
            </a:r>
            <a:r>
              <a:rPr lang="en-US" altLang="zh-CN" sz="1050" dirty="0" err="1"/>
              <a:t>os.makedirs</a:t>
            </a:r>
            <a:r>
              <a:rPr lang="en-US" altLang="zh-CN" sz="1050" dirty="0"/>
              <a:t>('out/')</a:t>
            </a:r>
          </a:p>
          <a:p>
            <a:r>
              <a:rPr lang="en-US" altLang="zh-CN" sz="1050" dirty="0" err="1"/>
              <a:t>i</a:t>
            </a:r>
            <a:r>
              <a:rPr lang="en-US" altLang="zh-CN" sz="1050" dirty="0"/>
              <a:t> = 0</a:t>
            </a:r>
          </a:p>
          <a:p>
            <a:r>
              <a:rPr lang="en-US" altLang="zh-CN" sz="1050" dirty="0"/>
              <a:t>for it in range(100000):</a:t>
            </a:r>
          </a:p>
          <a:p>
            <a:r>
              <a:rPr lang="en-US" altLang="zh-CN" sz="1050" dirty="0"/>
              <a:t>    if it % 1000 == 0:</a:t>
            </a:r>
          </a:p>
          <a:p>
            <a:r>
              <a:rPr lang="en-US" altLang="zh-CN" sz="1050" b="1" dirty="0"/>
              <a:t>        # Generate fake samples, i.e., input Z and output </a:t>
            </a:r>
            <a:r>
              <a:rPr lang="en-US" altLang="zh-CN" sz="1050" b="1" dirty="0" err="1"/>
              <a:t>G_sample</a:t>
            </a:r>
            <a:endParaRPr lang="en-US" altLang="zh-CN" sz="1050" b="1" dirty="0"/>
          </a:p>
          <a:p>
            <a:r>
              <a:rPr lang="en-US" altLang="zh-CN" sz="1050" dirty="0"/>
              <a:t>        samples = </a:t>
            </a:r>
            <a:r>
              <a:rPr lang="en-US" altLang="zh-CN" sz="1050" dirty="0" err="1"/>
              <a:t>sess.run</a:t>
            </a:r>
            <a:r>
              <a:rPr lang="en-US" altLang="zh-CN" sz="1050" dirty="0"/>
              <a:t>(</a:t>
            </a:r>
            <a:r>
              <a:rPr lang="en-US" altLang="zh-CN" sz="1050" dirty="0" err="1"/>
              <a:t>G_sample</a:t>
            </a:r>
            <a:r>
              <a:rPr lang="en-US" altLang="zh-CN" sz="1050" dirty="0"/>
              <a:t>, </a:t>
            </a:r>
            <a:r>
              <a:rPr lang="en-US" altLang="zh-CN" sz="1050" dirty="0" err="1"/>
              <a:t>feed_dict</a:t>
            </a:r>
            <a:r>
              <a:rPr lang="en-US" altLang="zh-CN" sz="1050" dirty="0"/>
              <a:t>={Z: </a:t>
            </a:r>
            <a:r>
              <a:rPr lang="en-US" altLang="zh-CN" sz="1050" dirty="0" err="1"/>
              <a:t>sample_Z</a:t>
            </a:r>
            <a:r>
              <a:rPr lang="en-US" altLang="zh-CN" sz="1050" dirty="0"/>
              <a:t>(16, </a:t>
            </a:r>
            <a:r>
              <a:rPr lang="en-US" altLang="zh-CN" sz="1050" dirty="0" err="1"/>
              <a:t>Z_dim</a:t>
            </a:r>
            <a:r>
              <a:rPr lang="en-US" altLang="zh-CN" sz="1050" dirty="0"/>
              <a:t>)})</a:t>
            </a:r>
          </a:p>
          <a:p>
            <a:r>
              <a:rPr lang="en-US" altLang="zh-CN" sz="1050" b="1" dirty="0"/>
              <a:t>        # Visualize the generated samples</a:t>
            </a:r>
          </a:p>
          <a:p>
            <a:r>
              <a:rPr lang="en-US" altLang="zh-CN" sz="1050" dirty="0"/>
              <a:t>        fig = plot(samples)</a:t>
            </a:r>
          </a:p>
          <a:p>
            <a:r>
              <a:rPr lang="en-US" altLang="zh-CN" sz="1050" dirty="0"/>
              <a:t>        </a:t>
            </a:r>
            <a:r>
              <a:rPr lang="en-US" altLang="zh-CN" sz="1050" dirty="0" err="1"/>
              <a:t>plt.savefig</a:t>
            </a:r>
            <a:r>
              <a:rPr lang="en-US" altLang="zh-CN" sz="1050" dirty="0"/>
              <a:t>('out/{}.</a:t>
            </a:r>
            <a:r>
              <a:rPr lang="en-US" altLang="zh-CN" sz="1050" dirty="0" err="1"/>
              <a:t>png</a:t>
            </a:r>
            <a:r>
              <a:rPr lang="en-US" altLang="zh-CN" sz="1050" dirty="0"/>
              <a:t>'.format(str(</a:t>
            </a:r>
            <a:r>
              <a:rPr lang="en-US" altLang="zh-CN" sz="1050" dirty="0" err="1"/>
              <a:t>i</a:t>
            </a:r>
            <a:r>
              <a:rPr lang="en-US" altLang="zh-CN" sz="1050" dirty="0"/>
              <a:t>).</a:t>
            </a:r>
            <a:r>
              <a:rPr lang="en-US" altLang="zh-CN" sz="1050" dirty="0" err="1"/>
              <a:t>zfill</a:t>
            </a:r>
            <a:r>
              <a:rPr lang="en-US" altLang="zh-CN" sz="1050" dirty="0"/>
              <a:t>(3)), </a:t>
            </a:r>
            <a:r>
              <a:rPr lang="en-US" altLang="zh-CN" sz="1050" dirty="0" err="1"/>
              <a:t>bbox_inches</a:t>
            </a:r>
            <a:r>
              <a:rPr lang="en-US" altLang="zh-CN" sz="1050" dirty="0"/>
              <a:t>='tight')</a:t>
            </a:r>
          </a:p>
          <a:p>
            <a:r>
              <a:rPr lang="en-US" altLang="zh-CN" sz="1050" dirty="0"/>
              <a:t>        </a:t>
            </a:r>
            <a:r>
              <a:rPr lang="en-US" altLang="zh-CN" sz="1050" dirty="0" err="1"/>
              <a:t>i</a:t>
            </a:r>
            <a:r>
              <a:rPr lang="en-US" altLang="zh-CN" sz="1050" dirty="0"/>
              <a:t> += 1</a:t>
            </a:r>
          </a:p>
          <a:p>
            <a:r>
              <a:rPr lang="en-US" altLang="zh-CN" sz="1050" dirty="0"/>
              <a:t>        </a:t>
            </a:r>
            <a:r>
              <a:rPr lang="en-US" altLang="zh-CN" sz="1050" dirty="0" err="1"/>
              <a:t>plt.close</a:t>
            </a:r>
            <a:r>
              <a:rPr lang="en-US" altLang="zh-CN" sz="1050" dirty="0"/>
              <a:t>(fig)</a:t>
            </a:r>
          </a:p>
          <a:p>
            <a:r>
              <a:rPr lang="en-US" altLang="zh-CN" sz="1050" dirty="0"/>
              <a:t>    </a:t>
            </a:r>
            <a:r>
              <a:rPr lang="en-US" altLang="zh-CN" sz="1050" b="1" dirty="0"/>
              <a:t># Generate a batch of training data</a:t>
            </a:r>
            <a:endParaRPr lang="en-US" altLang="zh-CN" sz="1050" dirty="0"/>
          </a:p>
          <a:p>
            <a:r>
              <a:rPr lang="en-US" altLang="zh-CN" sz="1050" dirty="0"/>
              <a:t>    </a:t>
            </a:r>
            <a:r>
              <a:rPr lang="en-US" altLang="zh-CN" sz="1050" dirty="0" err="1"/>
              <a:t>X_mb</a:t>
            </a:r>
            <a:r>
              <a:rPr lang="en-US" altLang="zh-CN" sz="1050" dirty="0"/>
              <a:t>, _ = </a:t>
            </a:r>
            <a:r>
              <a:rPr lang="en-US" altLang="zh-CN" sz="1050" dirty="0" err="1"/>
              <a:t>mnist.train.next_batch</a:t>
            </a:r>
            <a:r>
              <a:rPr lang="en-US" altLang="zh-CN" sz="1050" dirty="0"/>
              <a:t>(</a:t>
            </a:r>
            <a:r>
              <a:rPr lang="en-US" altLang="zh-CN" sz="1050" dirty="0" err="1"/>
              <a:t>mb_size</a:t>
            </a:r>
            <a:r>
              <a:rPr lang="en-US" altLang="zh-CN" sz="1050" dirty="0"/>
              <a:t>)</a:t>
            </a:r>
          </a:p>
          <a:p>
            <a:r>
              <a:rPr lang="en-US" altLang="zh-CN" sz="1050" b="1" dirty="0"/>
              <a:t>    # Update parameters to minimize </a:t>
            </a:r>
            <a:r>
              <a:rPr lang="en-US" altLang="zh-CN" sz="1050" b="1" dirty="0" err="1"/>
              <a:t>D_loss</a:t>
            </a:r>
            <a:r>
              <a:rPr lang="en-US" altLang="zh-CN" sz="1050" b="1" dirty="0"/>
              <a:t> and </a:t>
            </a:r>
            <a:r>
              <a:rPr lang="en-US" altLang="zh-CN" sz="1050" b="1" dirty="0" err="1"/>
              <a:t>G_loss</a:t>
            </a:r>
            <a:endParaRPr lang="en-US" altLang="zh-CN" sz="1050" b="1" dirty="0"/>
          </a:p>
          <a:p>
            <a:r>
              <a:rPr lang="en-US" altLang="zh-CN" sz="1050" dirty="0"/>
              <a:t>    _, </a:t>
            </a:r>
            <a:r>
              <a:rPr lang="en-US" altLang="zh-CN" sz="1050" dirty="0" err="1"/>
              <a:t>D_loss_curr</a:t>
            </a:r>
            <a:r>
              <a:rPr lang="en-US" altLang="zh-CN" sz="1050" dirty="0"/>
              <a:t> = </a:t>
            </a:r>
            <a:r>
              <a:rPr lang="en-US" altLang="zh-CN" sz="1050" dirty="0" err="1"/>
              <a:t>sess.run</a:t>
            </a:r>
            <a:r>
              <a:rPr lang="en-US" altLang="zh-CN" sz="1050" dirty="0"/>
              <a:t>([</a:t>
            </a:r>
            <a:r>
              <a:rPr lang="en-US" altLang="zh-CN" sz="1050" dirty="0" err="1"/>
              <a:t>D_solver</a:t>
            </a:r>
            <a:r>
              <a:rPr lang="en-US" altLang="zh-CN" sz="1050" dirty="0"/>
              <a:t>, </a:t>
            </a:r>
            <a:r>
              <a:rPr lang="en-US" altLang="zh-CN" sz="1050" dirty="0" err="1"/>
              <a:t>D_loss</a:t>
            </a:r>
            <a:r>
              <a:rPr lang="en-US" altLang="zh-CN" sz="1050" dirty="0"/>
              <a:t>], </a:t>
            </a:r>
            <a:r>
              <a:rPr lang="en-US" altLang="zh-CN" sz="1050" dirty="0" err="1"/>
              <a:t>feed_dict</a:t>
            </a:r>
            <a:r>
              <a:rPr lang="en-US" altLang="zh-CN" sz="1050" dirty="0"/>
              <a:t>={X: </a:t>
            </a:r>
            <a:r>
              <a:rPr lang="en-US" altLang="zh-CN" sz="1050" dirty="0" err="1"/>
              <a:t>X_mb</a:t>
            </a:r>
            <a:r>
              <a:rPr lang="en-US" altLang="zh-CN" sz="1050" dirty="0"/>
              <a:t>, Z: </a:t>
            </a:r>
            <a:r>
              <a:rPr lang="en-US" altLang="zh-CN" sz="1050" dirty="0" err="1"/>
              <a:t>sample_Z</a:t>
            </a:r>
            <a:r>
              <a:rPr lang="en-US" altLang="zh-CN" sz="1050" dirty="0"/>
              <a:t>(</a:t>
            </a:r>
            <a:r>
              <a:rPr lang="en-US" altLang="zh-CN" sz="1050" dirty="0" err="1"/>
              <a:t>mb_size</a:t>
            </a:r>
            <a:r>
              <a:rPr lang="en-US" altLang="zh-CN" sz="1050" dirty="0"/>
              <a:t>, </a:t>
            </a:r>
            <a:r>
              <a:rPr lang="en-US" altLang="zh-CN" sz="1050" dirty="0" err="1"/>
              <a:t>Z_dim</a:t>
            </a:r>
            <a:r>
              <a:rPr lang="en-US" altLang="zh-CN" sz="1050" dirty="0"/>
              <a:t>)})</a:t>
            </a:r>
          </a:p>
          <a:p>
            <a:r>
              <a:rPr lang="en-US" altLang="zh-CN" sz="1050" dirty="0"/>
              <a:t>    _, </a:t>
            </a:r>
            <a:r>
              <a:rPr lang="en-US" altLang="zh-CN" sz="1050" dirty="0" err="1"/>
              <a:t>G_loss_curr</a:t>
            </a:r>
            <a:r>
              <a:rPr lang="en-US" altLang="zh-CN" sz="1050" dirty="0"/>
              <a:t> = </a:t>
            </a:r>
            <a:r>
              <a:rPr lang="en-US" altLang="zh-CN" sz="1050" dirty="0" err="1"/>
              <a:t>sess.run</a:t>
            </a:r>
            <a:r>
              <a:rPr lang="en-US" altLang="zh-CN" sz="1050" dirty="0"/>
              <a:t>([</a:t>
            </a:r>
            <a:r>
              <a:rPr lang="en-US" altLang="zh-CN" sz="1050" dirty="0" err="1"/>
              <a:t>G_solver</a:t>
            </a:r>
            <a:r>
              <a:rPr lang="en-US" altLang="zh-CN" sz="1050" dirty="0"/>
              <a:t>, </a:t>
            </a:r>
            <a:r>
              <a:rPr lang="en-US" altLang="zh-CN" sz="1050" dirty="0" err="1"/>
              <a:t>G_loss</a:t>
            </a:r>
            <a:r>
              <a:rPr lang="en-US" altLang="zh-CN" sz="1050" dirty="0"/>
              <a:t>], </a:t>
            </a:r>
            <a:r>
              <a:rPr lang="en-US" altLang="zh-CN" sz="1050" dirty="0" err="1"/>
              <a:t>feed_dict</a:t>
            </a:r>
            <a:r>
              <a:rPr lang="en-US" altLang="zh-CN" sz="1050" dirty="0"/>
              <a:t>={Z: </a:t>
            </a:r>
            <a:r>
              <a:rPr lang="en-US" altLang="zh-CN" sz="1050" dirty="0" err="1"/>
              <a:t>sample_Z</a:t>
            </a:r>
            <a:r>
              <a:rPr lang="en-US" altLang="zh-CN" sz="1050" dirty="0"/>
              <a:t>(</a:t>
            </a:r>
            <a:r>
              <a:rPr lang="en-US" altLang="zh-CN" sz="1050" dirty="0" err="1"/>
              <a:t>mb_size</a:t>
            </a:r>
            <a:r>
              <a:rPr lang="en-US" altLang="zh-CN" sz="1050" dirty="0"/>
              <a:t>, </a:t>
            </a:r>
            <a:r>
              <a:rPr lang="en-US" altLang="zh-CN" sz="1050" dirty="0" err="1"/>
              <a:t>Z_dim</a:t>
            </a:r>
            <a:r>
              <a:rPr lang="en-US" altLang="zh-CN" sz="1050" dirty="0"/>
              <a:t>)})</a:t>
            </a:r>
          </a:p>
          <a:p>
            <a:r>
              <a:rPr lang="en-US" altLang="zh-CN" sz="1050" b="1" dirty="0"/>
              <a:t>    # Print loss to track the training process.</a:t>
            </a:r>
          </a:p>
          <a:p>
            <a:r>
              <a:rPr lang="en-US" altLang="zh-CN" sz="1050" dirty="0"/>
              <a:t>    if it % 1000 == 0:</a:t>
            </a:r>
          </a:p>
          <a:p>
            <a:r>
              <a:rPr lang="en-US" altLang="zh-CN" sz="1050" dirty="0"/>
              <a:t>        print('</a:t>
            </a:r>
            <a:r>
              <a:rPr lang="en-US" altLang="zh-CN" sz="1050" dirty="0" err="1"/>
              <a:t>Iter</a:t>
            </a:r>
            <a:r>
              <a:rPr lang="en-US" altLang="zh-CN" sz="1050" dirty="0"/>
              <a:t>: {}'.format(it))</a:t>
            </a:r>
          </a:p>
          <a:p>
            <a:r>
              <a:rPr lang="en-US" altLang="zh-CN" sz="1050" dirty="0"/>
              <a:t>        print('D loss: {:.4}'. format(</a:t>
            </a:r>
            <a:r>
              <a:rPr lang="en-US" altLang="zh-CN" sz="1050" dirty="0" err="1"/>
              <a:t>D_loss_curr</a:t>
            </a:r>
            <a:r>
              <a:rPr lang="en-US" altLang="zh-CN" sz="1050" dirty="0"/>
              <a:t>))</a:t>
            </a:r>
          </a:p>
          <a:p>
            <a:r>
              <a:rPr lang="en-US" altLang="zh-CN" sz="1050" dirty="0"/>
              <a:t>        print('</a:t>
            </a:r>
            <a:r>
              <a:rPr lang="en-US" altLang="zh-CN" sz="1050" dirty="0" err="1"/>
              <a:t>G_loss</a:t>
            </a:r>
            <a:r>
              <a:rPr lang="en-US" altLang="zh-CN" sz="1050" dirty="0"/>
              <a:t>: {:.4}'.format(</a:t>
            </a:r>
            <a:r>
              <a:rPr lang="en-US" altLang="zh-CN" sz="1050" dirty="0" err="1"/>
              <a:t>G_loss_curr</a:t>
            </a:r>
            <a:r>
              <a:rPr lang="en-US" altLang="zh-CN" sz="1050" dirty="0"/>
              <a:t>))</a:t>
            </a:r>
          </a:p>
          <a:p>
            <a:r>
              <a:rPr lang="en-US" altLang="zh-CN" sz="1050" dirty="0"/>
              <a:t>        print()</a:t>
            </a:r>
            <a:endParaRPr lang="zh-CN" altLang="en-US" sz="1050" dirty="0"/>
          </a:p>
        </p:txBody>
      </p:sp>
    </p:spTree>
    <p:extLst>
      <p:ext uri="{BB962C8B-B14F-4D97-AF65-F5344CB8AC3E}">
        <p14:creationId xmlns:p14="http://schemas.microsoft.com/office/powerpoint/2010/main" val="163371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Application: Text-to-Speech (TTS)</a:t>
            </a:r>
          </a:p>
        </p:txBody>
      </p:sp>
      <p:sp>
        <p:nvSpPr>
          <p:cNvPr id="5" name="Slide Number Placeholder 4"/>
          <p:cNvSpPr>
            <a:spLocks noGrp="1"/>
          </p:cNvSpPr>
          <p:nvPr>
            <p:ph type="sldNum" sz="quarter" idx="12"/>
          </p:nvPr>
        </p:nvSpPr>
        <p:spPr/>
        <p:txBody>
          <a:bodyPr/>
          <a:lstStyle/>
          <a:p>
            <a:fld id="{AE956BBE-3D31-4B0A-BF98-054C39F2604A}" type="slidenum">
              <a:rPr lang="en-US" smtClean="0"/>
              <a:t>8</a:t>
            </a:fld>
            <a:endParaRPr lang="en-US"/>
          </a:p>
        </p:txBody>
      </p:sp>
      <p:sp>
        <p:nvSpPr>
          <p:cNvPr id="4" name="Rectangle 3"/>
          <p:cNvSpPr/>
          <p:nvPr/>
        </p:nvSpPr>
        <p:spPr>
          <a:xfrm>
            <a:off x="625532" y="6261913"/>
            <a:ext cx="10940935" cy="430887"/>
          </a:xfrm>
          <a:prstGeom prst="rect">
            <a:avLst/>
          </a:prstGeom>
        </p:spPr>
        <p:txBody>
          <a:bodyPr wrap="square" lIns="0" tIns="0" rIns="0" bIns="0">
            <a:spAutoFit/>
          </a:bodyPr>
          <a:lstStyle/>
          <a:p>
            <a:r>
              <a:rPr lang="en-US" sz="1400" dirty="0">
                <a:solidFill>
                  <a:srgbClr val="222222"/>
                </a:solidFill>
                <a:latin typeface="Arial" panose="020B0604020202020204" pitchFamily="34" charset="0"/>
              </a:rPr>
              <a:t>van den Oord, A., </a:t>
            </a:r>
            <a:r>
              <a:rPr lang="en-US" sz="1400" dirty="0" err="1">
                <a:solidFill>
                  <a:srgbClr val="222222"/>
                </a:solidFill>
                <a:latin typeface="Arial" panose="020B0604020202020204" pitchFamily="34" charset="0"/>
              </a:rPr>
              <a:t>Dieleman</a:t>
            </a:r>
            <a:r>
              <a:rPr lang="en-US" sz="1400" dirty="0">
                <a:solidFill>
                  <a:srgbClr val="222222"/>
                </a:solidFill>
                <a:latin typeface="Arial" panose="020B0604020202020204" pitchFamily="34" charset="0"/>
              </a:rPr>
              <a:t>, S., Zen, H., </a:t>
            </a:r>
            <a:r>
              <a:rPr lang="en-US" sz="1400" dirty="0" err="1">
                <a:solidFill>
                  <a:srgbClr val="222222"/>
                </a:solidFill>
                <a:latin typeface="Arial" panose="020B0604020202020204" pitchFamily="34" charset="0"/>
              </a:rPr>
              <a:t>Simonyan</a:t>
            </a:r>
            <a:r>
              <a:rPr lang="en-US" sz="1400" dirty="0">
                <a:solidFill>
                  <a:srgbClr val="222222"/>
                </a:solidFill>
                <a:latin typeface="Arial" panose="020B0604020202020204" pitchFamily="34" charset="0"/>
              </a:rPr>
              <a:t>, K., </a:t>
            </a:r>
            <a:r>
              <a:rPr lang="en-US" sz="1400" dirty="0" err="1">
                <a:solidFill>
                  <a:srgbClr val="222222"/>
                </a:solidFill>
                <a:latin typeface="Arial" panose="020B0604020202020204" pitchFamily="34" charset="0"/>
              </a:rPr>
              <a:t>Vinyals</a:t>
            </a:r>
            <a:r>
              <a:rPr lang="en-US" sz="1400" dirty="0">
                <a:solidFill>
                  <a:srgbClr val="222222"/>
                </a:solidFill>
                <a:latin typeface="Arial" panose="020B0604020202020204" pitchFamily="34" charset="0"/>
              </a:rPr>
              <a:t>, O., Graves, A., ... &amp; </a:t>
            </a:r>
            <a:r>
              <a:rPr lang="en-US" sz="1400" dirty="0" err="1">
                <a:solidFill>
                  <a:srgbClr val="222222"/>
                </a:solidFill>
                <a:latin typeface="Arial" panose="020B0604020202020204" pitchFamily="34" charset="0"/>
              </a:rPr>
              <a:t>Kavukcuoglu</a:t>
            </a:r>
            <a:r>
              <a:rPr lang="en-US" sz="1400" dirty="0">
                <a:solidFill>
                  <a:srgbClr val="222222"/>
                </a:solidFill>
                <a:latin typeface="Arial" panose="020B0604020202020204" pitchFamily="34" charset="0"/>
              </a:rPr>
              <a:t>, K. (2016) </a:t>
            </a:r>
            <a:r>
              <a:rPr lang="en-US" sz="1400" dirty="0" err="1">
                <a:solidFill>
                  <a:srgbClr val="222222"/>
                </a:solidFill>
                <a:latin typeface="Arial" panose="020B0604020202020204" pitchFamily="34" charset="0"/>
              </a:rPr>
              <a:t>WaveNet</a:t>
            </a:r>
            <a:r>
              <a:rPr lang="en-US" sz="1400" dirty="0">
                <a:solidFill>
                  <a:srgbClr val="222222"/>
                </a:solidFill>
                <a:latin typeface="Arial" panose="020B0604020202020204" pitchFamily="34" charset="0"/>
              </a:rPr>
              <a:t>: A Generative Model for Raw Audio. In </a:t>
            </a:r>
            <a:r>
              <a:rPr lang="en-US" sz="1400" i="1" dirty="0">
                <a:solidFill>
                  <a:srgbClr val="222222"/>
                </a:solidFill>
                <a:latin typeface="Arial" panose="020B0604020202020204" pitchFamily="34" charset="0"/>
              </a:rPr>
              <a:t>9th ISCA Speech Synthesis Workshop</a:t>
            </a:r>
            <a:r>
              <a:rPr lang="en-US" sz="1400" dirty="0">
                <a:solidFill>
                  <a:srgbClr val="222222"/>
                </a:solidFill>
                <a:latin typeface="Arial" panose="020B0604020202020204" pitchFamily="34" charset="0"/>
              </a:rPr>
              <a:t> (pp. 125-125).</a:t>
            </a:r>
            <a:endParaRPr lang="en-US" sz="1400" dirty="0"/>
          </a:p>
        </p:txBody>
      </p:sp>
      <p:pic>
        <p:nvPicPr>
          <p:cNvPr id="1026" name="Picture 2" descr="https://storage.googleapis.com/deepmind-live-cms/documents/BlogPost-Fig2-Anim-160908-r01.gif"/>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838200" y="3112723"/>
            <a:ext cx="5429250" cy="24955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0"/>
          <a:stretch>
            <a:fillRect/>
          </a:stretch>
        </p:blipFill>
        <p:spPr>
          <a:xfrm>
            <a:off x="2011712" y="1848731"/>
            <a:ext cx="3082225" cy="733151"/>
          </a:xfrm>
          <a:prstGeom prst="rect">
            <a:avLst/>
          </a:prstGeom>
        </p:spPr>
      </p:pic>
      <p:sp>
        <p:nvSpPr>
          <p:cNvPr id="9" name="Right Arrow 8"/>
          <p:cNvSpPr/>
          <p:nvPr/>
        </p:nvSpPr>
        <p:spPr>
          <a:xfrm>
            <a:off x="6267450" y="3434857"/>
            <a:ext cx="719078"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3250357" y="2520964"/>
            <a:ext cx="362796"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0" y="1370194"/>
            <a:ext cx="4649286" cy="461665"/>
          </a:xfrm>
          <a:prstGeom prst="rect">
            <a:avLst/>
          </a:prstGeom>
          <a:noFill/>
        </p:spPr>
        <p:txBody>
          <a:bodyPr wrap="none" rtlCol="0">
            <a:spAutoFit/>
          </a:bodyPr>
          <a:lstStyle/>
          <a:p>
            <a:r>
              <a:rPr lang="en-US" sz="2400" dirty="0"/>
              <a:t>The joint probability of a waveform:</a:t>
            </a:r>
          </a:p>
        </p:txBody>
      </p:sp>
      <p:sp>
        <p:nvSpPr>
          <p:cNvPr id="11" name="TextBox 10"/>
          <p:cNvSpPr txBox="1"/>
          <p:nvPr/>
        </p:nvSpPr>
        <p:spPr>
          <a:xfrm>
            <a:off x="3682420" y="2457186"/>
            <a:ext cx="3610132" cy="553998"/>
          </a:xfrm>
          <a:prstGeom prst="rect">
            <a:avLst/>
          </a:prstGeom>
          <a:noFill/>
          <a:ln w="19050">
            <a:solidFill>
              <a:srgbClr val="C00000"/>
            </a:solidFill>
          </a:ln>
        </p:spPr>
        <p:txBody>
          <a:bodyPr wrap="square" tIns="0" bIns="0" rtlCol="0">
            <a:spAutoFit/>
          </a:bodyPr>
          <a:lstStyle/>
          <a:p>
            <a:r>
              <a:rPr lang="en-US" dirty="0"/>
              <a:t>Modeling the joint probability with a stack of causal convolutional layers</a:t>
            </a:r>
          </a:p>
        </p:txBody>
      </p:sp>
      <p:pic>
        <p:nvPicPr>
          <p:cNvPr id="12" name="speaker-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0744200" y="4700766"/>
            <a:ext cx="609600" cy="609600"/>
          </a:xfrm>
          <a:prstGeom prst="rect">
            <a:avLst/>
          </a:prstGeom>
        </p:spPr>
      </p:pic>
      <p:pic>
        <p:nvPicPr>
          <p:cNvPr id="13" name="speaker-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1"/>
          <a:stretch>
            <a:fillRect/>
          </a:stretch>
        </p:blipFill>
        <p:spPr>
          <a:xfrm>
            <a:off x="10744200" y="3993663"/>
            <a:ext cx="609600" cy="609600"/>
          </a:xfrm>
          <a:prstGeom prst="rect">
            <a:avLst/>
          </a:prstGeom>
        </p:spPr>
      </p:pic>
      <p:pic>
        <p:nvPicPr>
          <p:cNvPr id="14" name="speaker-4">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1"/>
          <a:stretch>
            <a:fillRect/>
          </a:stretch>
        </p:blipFill>
        <p:spPr>
          <a:xfrm>
            <a:off x="10744200" y="3286561"/>
            <a:ext cx="609600" cy="609600"/>
          </a:xfrm>
          <a:prstGeom prst="rect">
            <a:avLst/>
          </a:prstGeom>
        </p:spPr>
      </p:pic>
      <p:pic>
        <p:nvPicPr>
          <p:cNvPr id="15" name="speaker-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1"/>
          <a:stretch>
            <a:fillRect/>
          </a:stretch>
        </p:blipFill>
        <p:spPr>
          <a:xfrm>
            <a:off x="10744200" y="2579459"/>
            <a:ext cx="609600" cy="609600"/>
          </a:xfrm>
          <a:prstGeom prst="rect">
            <a:avLst/>
          </a:prstGeom>
        </p:spPr>
      </p:pic>
      <p:sp>
        <p:nvSpPr>
          <p:cNvPr id="17" name="Right Arrow 16"/>
          <p:cNvSpPr/>
          <p:nvPr/>
        </p:nvSpPr>
        <p:spPr>
          <a:xfrm>
            <a:off x="9306044" y="3434857"/>
            <a:ext cx="719078"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509429" y="1325563"/>
            <a:ext cx="1079142" cy="461665"/>
          </a:xfrm>
          <a:prstGeom prst="rect">
            <a:avLst/>
          </a:prstGeom>
          <a:noFill/>
        </p:spPr>
        <p:txBody>
          <a:bodyPr wrap="none" rtlCol="0">
            <a:spAutoFit/>
          </a:bodyPr>
          <a:lstStyle/>
          <a:p>
            <a:r>
              <a:rPr lang="en-US" sz="2400" dirty="0"/>
              <a:t>Output</a:t>
            </a:r>
          </a:p>
        </p:txBody>
      </p:sp>
      <p:sp>
        <p:nvSpPr>
          <p:cNvPr id="18" name="TextBox 17"/>
          <p:cNvSpPr txBox="1"/>
          <p:nvPr/>
        </p:nvSpPr>
        <p:spPr>
          <a:xfrm>
            <a:off x="6986528" y="1183998"/>
            <a:ext cx="2319516" cy="830997"/>
          </a:xfrm>
          <a:prstGeom prst="rect">
            <a:avLst/>
          </a:prstGeom>
          <a:noFill/>
        </p:spPr>
        <p:txBody>
          <a:bodyPr wrap="square" rtlCol="0">
            <a:spAutoFit/>
          </a:bodyPr>
          <a:lstStyle/>
          <a:p>
            <a:pPr algn="ctr"/>
            <a:r>
              <a:rPr lang="en-US" sz="2400" dirty="0"/>
              <a:t>Learned audio features</a:t>
            </a:r>
          </a:p>
        </p:txBody>
      </p:sp>
      <p:pic>
        <p:nvPicPr>
          <p:cNvPr id="3" name="speaker-3 (1)">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1"/>
          <a:stretch>
            <a:fillRect/>
          </a:stretch>
        </p:blipFill>
        <p:spPr>
          <a:xfrm>
            <a:off x="7841486" y="2579459"/>
            <a:ext cx="609600" cy="609600"/>
          </a:xfrm>
          <a:prstGeom prst="rect">
            <a:avLst/>
          </a:prstGeom>
        </p:spPr>
      </p:pic>
      <p:pic>
        <p:nvPicPr>
          <p:cNvPr id="6" name="speaker-2 (1)">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1"/>
          <a:stretch>
            <a:fillRect/>
          </a:stretch>
        </p:blipFill>
        <p:spPr>
          <a:xfrm>
            <a:off x="7841486" y="3286561"/>
            <a:ext cx="609600" cy="609600"/>
          </a:xfrm>
          <a:prstGeom prst="rect">
            <a:avLst/>
          </a:prstGeom>
        </p:spPr>
      </p:pic>
      <p:pic>
        <p:nvPicPr>
          <p:cNvPr id="19" name="speaker-1 (1)">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1"/>
          <a:stretch>
            <a:fillRect/>
          </a:stretch>
        </p:blipFill>
        <p:spPr>
          <a:xfrm>
            <a:off x="7841486" y="3993663"/>
            <a:ext cx="609600" cy="609600"/>
          </a:xfrm>
          <a:prstGeom prst="rect">
            <a:avLst/>
          </a:prstGeom>
        </p:spPr>
      </p:pic>
      <p:pic>
        <p:nvPicPr>
          <p:cNvPr id="20" name="speaker-4 (1)">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1"/>
          <a:stretch>
            <a:fillRect/>
          </a:stretch>
        </p:blipFill>
        <p:spPr>
          <a:xfrm>
            <a:off x="7841486" y="4700766"/>
            <a:ext cx="609600" cy="609600"/>
          </a:xfrm>
          <a:prstGeom prst="rect">
            <a:avLst/>
          </a:prstGeom>
        </p:spPr>
      </p:pic>
    </p:spTree>
    <p:extLst>
      <p:ext uri="{BB962C8B-B14F-4D97-AF65-F5344CB8AC3E}">
        <p14:creationId xmlns:p14="http://schemas.microsoft.com/office/powerpoint/2010/main" val="2530123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6"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106" fill="hold"/>
                                        <p:tgtEl>
                                          <p:spTgt spid="13"/>
                                        </p:tgtEl>
                                      </p:cBhvr>
                                    </p:cmd>
                                  </p:childTnLst>
                                </p:cTn>
                              </p:par>
                            </p:childTnLst>
                          </p:cTn>
                        </p:par>
                      </p:childTnLst>
                    </p:cTn>
                  </p:par>
                </p:childTnLst>
              </p:cTn>
              <p:nextCondLst>
                <p:cond evt="onClick" delay="0">
                  <p:tgtEl>
                    <p:spTgt spid="13"/>
                  </p:tgtEl>
                </p:cond>
              </p:nextCondLst>
            </p:seq>
            <p:audio>
              <p:cMediaNode vol="80000">
                <p:cTn id="13" fill="hold" display="0">
                  <p:stCondLst>
                    <p:cond delay="indefinite"/>
                  </p:stCondLst>
                  <p:endCondLst>
                    <p:cond evt="onStopAudio" delay="0">
                      <p:tgtEl>
                        <p:sldTgt/>
                      </p:tgtEl>
                    </p:cond>
                  </p:endCondLst>
                </p:cTn>
                <p:tgtEl>
                  <p:spTgt spid="13"/>
                </p:tgtEl>
              </p:cMediaNode>
            </p:audi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106" fill="hold"/>
                                        <p:tgtEl>
                                          <p:spTgt spid="14"/>
                                        </p:tgtEl>
                                      </p:cBhvr>
                                    </p:cmd>
                                  </p:childTnLst>
                                </p:cTn>
                              </p:par>
                            </p:childTnLst>
                          </p:cTn>
                        </p:par>
                      </p:childTnLst>
                    </p:cTn>
                  </p:par>
                </p:childTnLst>
              </p:cTn>
              <p:nextCondLst>
                <p:cond evt="onClick" delay="0">
                  <p:tgtEl>
                    <p:spTgt spid="14"/>
                  </p:tgtEl>
                </p:cond>
              </p:nextCondLst>
            </p:seq>
            <p:audio>
              <p:cMediaNode vol="80000">
                <p:cTn id="19" fill="hold" display="0">
                  <p:stCondLst>
                    <p:cond delay="indefinite"/>
                  </p:stCondLst>
                  <p:endCondLst>
                    <p:cond evt="onStopAudio" delay="0">
                      <p:tgtEl>
                        <p:sldTgt/>
                      </p:tgtEl>
                    </p:cond>
                  </p:endCondLst>
                </p:cTn>
                <p:tgtEl>
                  <p:spTgt spid="14"/>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5106" fill="hold"/>
                                        <p:tgtEl>
                                          <p:spTgt spid="15"/>
                                        </p:tgtEl>
                                      </p:cBhvr>
                                    </p:cmd>
                                  </p:childTnLst>
                                </p:cTn>
                              </p:par>
                            </p:childTnLst>
                          </p:cTn>
                        </p:par>
                      </p:childTnLst>
                    </p:cTn>
                  </p:par>
                </p:childTnLst>
              </p:cTn>
              <p:nextCondLst>
                <p:cond evt="onClick" delay="0">
                  <p:tgtEl>
                    <p:spTgt spid="15"/>
                  </p:tgtEl>
                </p:cond>
              </p:nextCondLst>
            </p:seq>
            <p:audio>
              <p:cMediaNode vol="80000">
                <p:cTn id="25" fill="hold"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000" fill="hold"/>
                                        <p:tgtEl>
                                          <p:spTgt spid="3"/>
                                        </p:tgtEl>
                                      </p:cBhvr>
                                    </p:cmd>
                                  </p:childTnLst>
                                </p:cTn>
                              </p:par>
                            </p:childTnLst>
                          </p:cTn>
                        </p:par>
                      </p:childTnLst>
                    </p:cTn>
                  </p:par>
                </p:childTnLst>
              </p:cTn>
              <p:nextCondLst>
                <p:cond evt="onClick" delay="0">
                  <p:tgtEl>
                    <p:spTgt spid="3"/>
                  </p:tgtEl>
                </p:cond>
              </p:nextCondLst>
            </p:seq>
            <p:audio>
              <p:cMediaNode vol="80000">
                <p:cTn id="31" fill="hold" display="0">
                  <p:stCondLst>
                    <p:cond delay="indefinite"/>
                  </p:stCondLst>
                  <p:endCondLst>
                    <p:cond evt="onStopAudio" delay="0">
                      <p:tgtEl>
                        <p:sldTgt/>
                      </p:tgtEl>
                    </p:cond>
                  </p:endCondLst>
                </p:cTn>
                <p:tgtEl>
                  <p:spTgt spid="3"/>
                </p:tgtEl>
              </p:cMediaNode>
            </p:audio>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0000" fill="hold"/>
                                        <p:tgtEl>
                                          <p:spTgt spid="6"/>
                                        </p:tgtEl>
                                      </p:cBhvr>
                                    </p:cmd>
                                  </p:childTnLst>
                                </p:cTn>
                              </p:par>
                            </p:childTnLst>
                          </p:cTn>
                        </p:par>
                      </p:childTnLst>
                    </p:cTn>
                  </p:par>
                </p:childTnLst>
              </p:cTn>
              <p:nextCondLst>
                <p:cond evt="onClick" delay="0">
                  <p:tgtEl>
                    <p:spTgt spid="6"/>
                  </p:tgtEl>
                </p:cond>
              </p:nextCondLst>
            </p:seq>
            <p:audio>
              <p:cMediaNode vol="80000">
                <p:cTn id="37" fill="hold" display="0">
                  <p:stCondLst>
                    <p:cond delay="indefinite"/>
                  </p:stCondLst>
                  <p:endCondLst>
                    <p:cond evt="onStopAudio" delay="0">
                      <p:tgtEl>
                        <p:sldTgt/>
                      </p:tgtEl>
                    </p:cond>
                  </p:endCondLst>
                </p:cTn>
                <p:tgtEl>
                  <p:spTgt spid="6"/>
                </p:tgtEl>
              </p:cMediaNode>
            </p:audio>
            <p:seq concurrent="1" nextAc="seek">
              <p:cTn id="38" restart="whenNotActive" fill="hold" evtFilter="cancelBubble" nodeType="interactiveSeq">
                <p:stCondLst>
                  <p:cond evt="onClick" delay="0">
                    <p:tgtEl>
                      <p:spTgt spid="19"/>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0000" fill="hold"/>
                                        <p:tgtEl>
                                          <p:spTgt spid="19"/>
                                        </p:tgtEl>
                                      </p:cBhvr>
                                    </p:cmd>
                                  </p:childTnLst>
                                </p:cTn>
                              </p:par>
                            </p:childTnLst>
                          </p:cTn>
                        </p:par>
                      </p:childTnLst>
                    </p:cTn>
                  </p:par>
                </p:childTnLst>
              </p:cTn>
              <p:nextCondLst>
                <p:cond evt="onClick" delay="0">
                  <p:tgtEl>
                    <p:spTgt spid="19"/>
                  </p:tgtEl>
                </p:cond>
              </p:nextCondLst>
            </p:seq>
            <p:audio>
              <p:cMediaNode vol="80000">
                <p:cTn id="43" fill="hold" display="0">
                  <p:stCondLst>
                    <p:cond delay="indefinite"/>
                  </p:stCondLst>
                  <p:endCondLst>
                    <p:cond evt="onStopAudio" delay="0">
                      <p:tgtEl>
                        <p:sldTgt/>
                      </p:tgtEl>
                    </p:cond>
                  </p:endCondLst>
                </p:cTn>
                <p:tgtEl>
                  <p:spTgt spid="19"/>
                </p:tgtEl>
              </p:cMediaNode>
            </p:audio>
            <p:seq concurrent="1" nextAc="seek">
              <p:cTn id="44" restart="whenNotActive" fill="hold" evtFilter="cancelBubble" nodeType="interactiveSeq">
                <p:stCondLst>
                  <p:cond evt="onClick" delay="0">
                    <p:tgtEl>
                      <p:spTgt spid="20"/>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10000" fill="hold"/>
                                        <p:tgtEl>
                                          <p:spTgt spid="20"/>
                                        </p:tgtEl>
                                      </p:cBhvr>
                                    </p:cmd>
                                  </p:childTnLst>
                                </p:cTn>
                              </p:par>
                            </p:childTnLst>
                          </p:cTn>
                        </p:par>
                      </p:childTnLst>
                    </p:cTn>
                  </p:par>
                </p:childTnLst>
              </p:cTn>
              <p:nextCondLst>
                <p:cond evt="onClick" delay="0">
                  <p:tgtEl>
                    <p:spTgt spid="20"/>
                  </p:tgtEl>
                </p:cond>
              </p:nextCondLst>
            </p:seq>
            <p:audio>
              <p:cMediaNode vol="80000">
                <p:cTn id="49"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Application: Controllable Text Generation</a:t>
            </a:r>
          </a:p>
        </p:txBody>
      </p:sp>
      <p:sp>
        <p:nvSpPr>
          <p:cNvPr id="3" name="Content Placeholder 2"/>
          <p:cNvSpPr>
            <a:spLocks noGrp="1"/>
          </p:cNvSpPr>
          <p:nvPr>
            <p:ph idx="1"/>
          </p:nvPr>
        </p:nvSpPr>
        <p:spPr>
          <a:xfrm>
            <a:off x="838200" y="1325563"/>
            <a:ext cx="10515600" cy="626805"/>
          </a:xfrm>
        </p:spPr>
        <p:txBody>
          <a:bodyPr>
            <a:normAutofit fontScale="85000" lnSpcReduction="20000"/>
          </a:bodyPr>
          <a:lstStyle/>
          <a:p>
            <a:r>
              <a:rPr lang="en-US" dirty="0"/>
              <a:t>Generate plausible sentences with designated semantic structures (e.g., sentiment, tense, etc.).</a:t>
            </a:r>
          </a:p>
        </p:txBody>
      </p:sp>
      <p:sp>
        <p:nvSpPr>
          <p:cNvPr id="4" name="Slide Number Placeholder 3"/>
          <p:cNvSpPr>
            <a:spLocks noGrp="1"/>
          </p:cNvSpPr>
          <p:nvPr>
            <p:ph type="sldNum" sz="quarter" idx="12"/>
          </p:nvPr>
        </p:nvSpPr>
        <p:spPr/>
        <p:txBody>
          <a:bodyPr/>
          <a:lstStyle/>
          <a:p>
            <a:fld id="{AE956BBE-3D31-4B0A-BF98-054C39F2604A}" type="slidenum">
              <a:rPr lang="en-US" smtClean="0"/>
              <a:t>9</a:t>
            </a:fld>
            <a:endParaRPr lang="en-US"/>
          </a:p>
        </p:txBody>
      </p:sp>
      <p:sp>
        <p:nvSpPr>
          <p:cNvPr id="5" name="Rectangle 4"/>
          <p:cNvSpPr/>
          <p:nvPr/>
        </p:nvSpPr>
        <p:spPr>
          <a:xfrm>
            <a:off x="838200" y="6176963"/>
            <a:ext cx="10515600" cy="523220"/>
          </a:xfrm>
          <a:prstGeom prst="rect">
            <a:avLst/>
          </a:prstGeom>
        </p:spPr>
        <p:txBody>
          <a:bodyPr wrap="square">
            <a:spAutoFit/>
          </a:bodyPr>
          <a:lstStyle/>
          <a:p>
            <a:r>
              <a:rPr lang="en-US" sz="1400" dirty="0">
                <a:solidFill>
                  <a:srgbClr val="222222"/>
                </a:solidFill>
                <a:latin typeface="Arial" panose="020B0604020202020204" pitchFamily="34" charset="0"/>
              </a:rPr>
              <a:t>Hu, Z., Yang, Z., Liang, X., </a:t>
            </a:r>
            <a:r>
              <a:rPr lang="en-US" sz="1400" dirty="0" err="1">
                <a:solidFill>
                  <a:srgbClr val="222222"/>
                </a:solidFill>
                <a:latin typeface="Arial" panose="020B0604020202020204" pitchFamily="34" charset="0"/>
              </a:rPr>
              <a:t>Salakhutdinov</a:t>
            </a:r>
            <a:r>
              <a:rPr lang="en-US" sz="1400" dirty="0">
                <a:solidFill>
                  <a:srgbClr val="222222"/>
                </a:solidFill>
                <a:latin typeface="Arial" panose="020B0604020202020204" pitchFamily="34" charset="0"/>
              </a:rPr>
              <a:t>, R., &amp; Xing, E. P. (2017). Toward Controlled Generation of Text. In </a:t>
            </a:r>
            <a:r>
              <a:rPr lang="en-US" sz="1400" i="1" dirty="0">
                <a:solidFill>
                  <a:srgbClr val="222222"/>
                </a:solidFill>
                <a:latin typeface="Arial" panose="020B0604020202020204" pitchFamily="34" charset="0"/>
              </a:rPr>
              <a:t>International Conference on Machine Learning</a:t>
            </a:r>
            <a:r>
              <a:rPr lang="en-US" sz="1400" dirty="0">
                <a:solidFill>
                  <a:srgbClr val="222222"/>
                </a:solidFill>
                <a:latin typeface="Arial" panose="020B0604020202020204" pitchFamily="34" charset="0"/>
              </a:rPr>
              <a:t> (pp. 1587-1596).</a:t>
            </a:r>
            <a:endParaRPr lang="en-US" sz="1400" dirty="0"/>
          </a:p>
        </p:txBody>
      </p:sp>
      <p:pic>
        <p:nvPicPr>
          <p:cNvPr id="7" name="Picture 6"/>
          <p:cNvPicPr>
            <a:picLocks noChangeAspect="1"/>
          </p:cNvPicPr>
          <p:nvPr/>
        </p:nvPicPr>
        <p:blipFill>
          <a:blip r:embed="rId2"/>
          <a:stretch>
            <a:fillRect/>
          </a:stretch>
        </p:blipFill>
        <p:spPr>
          <a:xfrm>
            <a:off x="7193820" y="2267214"/>
            <a:ext cx="4159980" cy="2662036"/>
          </a:xfrm>
          <a:prstGeom prst="rect">
            <a:avLst/>
          </a:prstGeom>
        </p:spPr>
      </p:pic>
      <p:pic>
        <p:nvPicPr>
          <p:cNvPr id="8" name="Picture 7"/>
          <p:cNvPicPr>
            <a:picLocks noChangeAspect="1"/>
          </p:cNvPicPr>
          <p:nvPr/>
        </p:nvPicPr>
        <p:blipFill>
          <a:blip r:embed="rId3"/>
          <a:stretch>
            <a:fillRect/>
          </a:stretch>
        </p:blipFill>
        <p:spPr>
          <a:xfrm>
            <a:off x="7193820" y="5331573"/>
            <a:ext cx="4190872" cy="783166"/>
          </a:xfrm>
          <a:prstGeom prst="rect">
            <a:avLst/>
          </a:prstGeom>
        </p:spPr>
      </p:pic>
      <p:sp>
        <p:nvSpPr>
          <p:cNvPr id="9" name="TextBox 8"/>
          <p:cNvSpPr txBox="1"/>
          <p:nvPr/>
        </p:nvSpPr>
        <p:spPr>
          <a:xfrm>
            <a:off x="7193820" y="1864891"/>
            <a:ext cx="4832477" cy="369332"/>
          </a:xfrm>
          <a:prstGeom prst="rect">
            <a:avLst/>
          </a:prstGeom>
          <a:noFill/>
          <a:ln w="19050">
            <a:solidFill>
              <a:srgbClr val="C00000"/>
            </a:solidFill>
          </a:ln>
        </p:spPr>
        <p:txBody>
          <a:bodyPr wrap="none" rtlCol="0">
            <a:spAutoFit/>
          </a:bodyPr>
          <a:lstStyle/>
          <a:p>
            <a:r>
              <a:rPr lang="en-US" dirty="0"/>
              <a:t>Generated texts with negative/positive sentiment</a:t>
            </a:r>
          </a:p>
        </p:txBody>
      </p:sp>
      <p:sp>
        <p:nvSpPr>
          <p:cNvPr id="10" name="TextBox 9"/>
          <p:cNvSpPr txBox="1"/>
          <p:nvPr/>
        </p:nvSpPr>
        <p:spPr>
          <a:xfrm>
            <a:off x="7193820" y="4929250"/>
            <a:ext cx="3457870" cy="369332"/>
          </a:xfrm>
          <a:prstGeom prst="rect">
            <a:avLst/>
          </a:prstGeom>
          <a:noFill/>
          <a:ln w="19050">
            <a:solidFill>
              <a:srgbClr val="C00000"/>
            </a:solidFill>
          </a:ln>
        </p:spPr>
        <p:txBody>
          <a:bodyPr wrap="none" rtlCol="0">
            <a:spAutoFit/>
          </a:bodyPr>
          <a:lstStyle/>
          <a:p>
            <a:r>
              <a:rPr lang="en-US" dirty="0"/>
              <a:t>Generated texts with varying tense</a:t>
            </a:r>
          </a:p>
        </p:txBody>
      </p:sp>
      <p:sp>
        <p:nvSpPr>
          <p:cNvPr id="11" name="Right Arrow 10"/>
          <p:cNvSpPr/>
          <p:nvPr/>
        </p:nvSpPr>
        <p:spPr>
          <a:xfrm>
            <a:off x="6253282" y="3285641"/>
            <a:ext cx="719078" cy="48463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411037" y="3111164"/>
            <a:ext cx="5778809" cy="1873253"/>
          </a:xfrm>
          <a:prstGeom prst="rect">
            <a:avLst/>
          </a:prstGeom>
        </p:spPr>
      </p:pic>
      <p:cxnSp>
        <p:nvCxnSpPr>
          <p:cNvPr id="14" name="Straight Arrow Connector 13"/>
          <p:cNvCxnSpPr/>
          <p:nvPr/>
        </p:nvCxnSpPr>
        <p:spPr>
          <a:xfrm flipH="1">
            <a:off x="3520029" y="2818278"/>
            <a:ext cx="580767" cy="5266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300441" y="2191473"/>
            <a:ext cx="2134884" cy="646331"/>
          </a:xfrm>
          <a:prstGeom prst="rect">
            <a:avLst/>
          </a:prstGeom>
          <a:noFill/>
        </p:spPr>
        <p:txBody>
          <a:bodyPr wrap="square" rtlCol="0">
            <a:spAutoFit/>
          </a:bodyPr>
          <a:lstStyle/>
          <a:p>
            <a:pPr algn="ctr"/>
            <a:r>
              <a:rPr lang="en-US" dirty="0"/>
              <a:t>Designated semantic structure</a:t>
            </a:r>
          </a:p>
        </p:txBody>
      </p:sp>
      <p:sp>
        <p:nvSpPr>
          <p:cNvPr id="19" name="TextBox 18"/>
          <p:cNvSpPr txBox="1"/>
          <p:nvPr/>
        </p:nvSpPr>
        <p:spPr>
          <a:xfrm>
            <a:off x="1165557" y="2191473"/>
            <a:ext cx="2134884" cy="646331"/>
          </a:xfrm>
          <a:prstGeom prst="rect">
            <a:avLst/>
          </a:prstGeom>
          <a:noFill/>
        </p:spPr>
        <p:txBody>
          <a:bodyPr wrap="square" rtlCol="0">
            <a:spAutoFit/>
          </a:bodyPr>
          <a:lstStyle/>
          <a:p>
            <a:pPr algn="ctr"/>
            <a:r>
              <a:rPr lang="en-US" dirty="0"/>
              <a:t>Text generating statistics</a:t>
            </a:r>
          </a:p>
        </p:txBody>
      </p:sp>
      <p:cxnSp>
        <p:nvCxnSpPr>
          <p:cNvPr id="20" name="Straight Arrow Connector 19"/>
          <p:cNvCxnSpPr/>
          <p:nvPr/>
        </p:nvCxnSpPr>
        <p:spPr>
          <a:xfrm>
            <a:off x="2506774" y="2818278"/>
            <a:ext cx="574079" cy="5266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6359" y="2818278"/>
            <a:ext cx="1" cy="5266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0498" y="2191473"/>
            <a:ext cx="679622" cy="646331"/>
          </a:xfrm>
          <a:prstGeom prst="rect">
            <a:avLst/>
          </a:prstGeom>
          <a:noFill/>
        </p:spPr>
        <p:txBody>
          <a:bodyPr wrap="square" rtlCol="0">
            <a:spAutoFit/>
          </a:bodyPr>
          <a:lstStyle/>
          <a:p>
            <a:pPr algn="ctr"/>
            <a:r>
              <a:rPr lang="en-US" dirty="0"/>
              <a:t>Input text</a:t>
            </a:r>
          </a:p>
        </p:txBody>
      </p:sp>
      <p:cxnSp>
        <p:nvCxnSpPr>
          <p:cNvPr id="27" name="Straight Arrow Connector 26"/>
          <p:cNvCxnSpPr/>
          <p:nvPr/>
        </p:nvCxnSpPr>
        <p:spPr>
          <a:xfrm>
            <a:off x="5917233" y="2790717"/>
            <a:ext cx="1" cy="5266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47295" y="2151077"/>
            <a:ext cx="939877" cy="646331"/>
          </a:xfrm>
          <a:prstGeom prst="rect">
            <a:avLst/>
          </a:prstGeom>
          <a:noFill/>
        </p:spPr>
        <p:txBody>
          <a:bodyPr wrap="square" rtlCol="0">
            <a:spAutoFit/>
          </a:bodyPr>
          <a:lstStyle/>
          <a:p>
            <a:pPr algn="ctr"/>
            <a:r>
              <a:rPr lang="en-US" dirty="0"/>
              <a:t>Output text</a:t>
            </a:r>
          </a:p>
        </p:txBody>
      </p:sp>
      <p:sp>
        <p:nvSpPr>
          <p:cNvPr id="29" name="TextBox 28"/>
          <p:cNvSpPr txBox="1"/>
          <p:nvPr/>
        </p:nvSpPr>
        <p:spPr>
          <a:xfrm>
            <a:off x="848909" y="4723475"/>
            <a:ext cx="2134884" cy="646331"/>
          </a:xfrm>
          <a:prstGeom prst="rect">
            <a:avLst/>
          </a:prstGeom>
          <a:noFill/>
        </p:spPr>
        <p:txBody>
          <a:bodyPr wrap="square" rtlCol="0">
            <a:spAutoFit/>
          </a:bodyPr>
          <a:lstStyle/>
          <a:p>
            <a:pPr algn="ctr"/>
            <a:r>
              <a:rPr lang="en-US" dirty="0"/>
              <a:t>Text generating distribution</a:t>
            </a:r>
          </a:p>
        </p:txBody>
      </p:sp>
      <p:cxnSp>
        <p:nvCxnSpPr>
          <p:cNvPr id="30" name="Straight Arrow Connector 29"/>
          <p:cNvCxnSpPr/>
          <p:nvPr/>
        </p:nvCxnSpPr>
        <p:spPr>
          <a:xfrm flipV="1">
            <a:off x="2506774" y="3925377"/>
            <a:ext cx="1495168" cy="89247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488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9055</TotalTime>
  <Words>10875</Words>
  <Application>Microsoft Office PowerPoint</Application>
  <PresentationFormat>宽屏</PresentationFormat>
  <Paragraphs>1205</Paragraphs>
  <Slides>71</Slides>
  <Notes>25</Notes>
  <HiddenSlides>0</HiddenSlides>
  <MMClips>8</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71</vt:i4>
      </vt:variant>
    </vt:vector>
  </HeadingPairs>
  <TitlesOfParts>
    <vt:vector size="85" baseType="lpstr">
      <vt:lpstr>Adobe 仿宋 Std R</vt:lpstr>
      <vt:lpstr>等线</vt:lpstr>
      <vt:lpstr>等线 Light</vt:lpstr>
      <vt:lpstr>宋体</vt:lpstr>
      <vt:lpstr>Arial</vt:lpstr>
      <vt:lpstr>Calibri</vt:lpstr>
      <vt:lpstr>Calibri Light</vt:lpstr>
      <vt:lpstr>Cambria Math</vt:lpstr>
      <vt:lpstr>Courier New</vt:lpstr>
      <vt:lpstr>Tahoma</vt:lpstr>
      <vt:lpstr>Times</vt:lpstr>
      <vt:lpstr>Times New Roman</vt:lpstr>
      <vt:lpstr>Wingdings</vt:lpstr>
      <vt:lpstr>Office Theme</vt:lpstr>
      <vt:lpstr>Deep Generative Models:  An Overview</vt:lpstr>
      <vt:lpstr>Acknowledgements</vt:lpstr>
      <vt:lpstr>Outline</vt:lpstr>
      <vt:lpstr>Outline</vt:lpstr>
      <vt:lpstr>Traditional Generative Models</vt:lpstr>
      <vt:lpstr>Deep Generative Models</vt:lpstr>
      <vt:lpstr>Application: Image Super Resolution</vt:lpstr>
      <vt:lpstr>Application: Text-to-Speech (TTS)</vt:lpstr>
      <vt:lpstr>Application: Controllable Text Generation</vt:lpstr>
      <vt:lpstr>Deep Generative Models</vt:lpstr>
      <vt:lpstr>Outline</vt:lpstr>
      <vt:lpstr>Deep Belief Networks</vt:lpstr>
      <vt:lpstr>Restricted Boltzmann Machine</vt:lpstr>
      <vt:lpstr>Contrastive Divergence (CD)</vt:lpstr>
      <vt:lpstr>Contrastive Divergence (CD)</vt:lpstr>
      <vt:lpstr>The CD procedure</vt:lpstr>
      <vt:lpstr>Deep Belief Network Architecture: Layer-wise Training</vt:lpstr>
      <vt:lpstr>DBN Example: Hand-written Digit Recognition</vt:lpstr>
      <vt:lpstr>DBN Example: Hand-written Digit Recognition</vt:lpstr>
      <vt:lpstr>DBN Example: Hand-written Digit Recognition</vt:lpstr>
      <vt:lpstr>DBN Example: Hand-written Digit Recognition</vt:lpstr>
      <vt:lpstr>Outline</vt:lpstr>
      <vt:lpstr>Autoencoder</vt:lpstr>
      <vt:lpstr>A Generative Modeling Perspective of Autoencoders</vt:lpstr>
      <vt:lpstr>Variational Autoencoder</vt:lpstr>
      <vt:lpstr>Variational Autoencoder: the Famous Reparameterization Trick</vt:lpstr>
      <vt:lpstr>TensorFlow (Python) VAE Example:  Hand-written Digits Generation</vt:lpstr>
      <vt:lpstr>TensorFlow (Python) VAE Example:  Hand-written Digits Generation</vt:lpstr>
      <vt:lpstr>TensorFlow (Python) VAE Example:  Hand-written Digits Generation</vt:lpstr>
      <vt:lpstr>Outline</vt:lpstr>
      <vt:lpstr>Generative Adversarial Networks (GAN)</vt:lpstr>
      <vt:lpstr>GAN: The Adversarial Approach</vt:lpstr>
      <vt:lpstr>Generative Adversarial Networks</vt:lpstr>
      <vt:lpstr>Training Generative Adversarial Networks</vt:lpstr>
      <vt:lpstr>Training Generative Adversarial Networks</vt:lpstr>
      <vt:lpstr>TensorFlow (Python) GAN Example:  Hand-written Digits Generation</vt:lpstr>
      <vt:lpstr>TensorFlow (Python) GAN Example:  Hand-written Digits Generation</vt:lpstr>
      <vt:lpstr>TensorFlow (Python) GAN Example:  Hand-written Digits Generation</vt:lpstr>
      <vt:lpstr>GAN Variants</vt:lpstr>
      <vt:lpstr>VAE v.s. GAN: How to Choose?</vt:lpstr>
      <vt:lpstr>Outline</vt:lpstr>
      <vt:lpstr>Motion Sensor-Based Fall Detection and Prediction: A Hidden Markov Model and Generative Adversarial Network Approach</vt:lpstr>
      <vt:lpstr>Introduction</vt:lpstr>
      <vt:lpstr>Introduction</vt:lpstr>
      <vt:lpstr>PowerPoint 演示文稿</vt:lpstr>
      <vt:lpstr>PowerPoint 演示文稿</vt:lpstr>
      <vt:lpstr>Deep Generative Models</vt:lpstr>
      <vt:lpstr>Literature Review – Likelihood Calculation Methods for Generative Adversarial Networks</vt:lpstr>
      <vt:lpstr>Research Gaps and Questions</vt:lpstr>
      <vt:lpstr>Research Gaps and Questions</vt:lpstr>
      <vt:lpstr>Research Design</vt:lpstr>
      <vt:lpstr>Research Design – Data Collection</vt:lpstr>
      <vt:lpstr>Research Design – From HMM-GMM to HMM-GAN</vt:lpstr>
      <vt:lpstr>Research Design – Difficulty in HMM-GAN Training</vt:lpstr>
      <vt:lpstr>Research Design – HMM-GAN Learning Process</vt:lpstr>
      <vt:lpstr>Research Design – Fall Risk Assessment</vt:lpstr>
      <vt:lpstr>Research Design – HMM-GAN Evaluation Experiments</vt:lpstr>
      <vt:lpstr>Experiment 1– Quality of GAN Snippets</vt:lpstr>
      <vt:lpstr>Experiment 2 – Overview and Results</vt:lpstr>
      <vt:lpstr>Experiment 3 Overview </vt:lpstr>
      <vt:lpstr>Experiment 3a – Results</vt:lpstr>
      <vt:lpstr>Experiment 3a – Results Discussion</vt:lpstr>
      <vt:lpstr>Experiment 3b – Results</vt:lpstr>
      <vt:lpstr>Experiment 3b – Results Discussion</vt:lpstr>
      <vt:lpstr>Case Study – Fall Detection</vt:lpstr>
      <vt:lpstr>Case Study – Fall Prediction</vt:lpstr>
      <vt:lpstr>Outline</vt:lpstr>
      <vt:lpstr>Conclusions</vt:lpstr>
      <vt:lpstr>Outline</vt:lpstr>
      <vt:lpstr>VAE Code</vt:lpstr>
      <vt:lpstr>GAN Code</vt:lpstr>
    </vt:vector>
  </TitlesOfParts>
  <Company>University of Georgia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Generative Models</dc:title>
  <dc:creator>Weifeng Li</dc:creator>
  <cp:lastModifiedBy>CYD</cp:lastModifiedBy>
  <cp:revision>446</cp:revision>
  <dcterms:created xsi:type="dcterms:W3CDTF">2018-09-19T17:42:05Z</dcterms:created>
  <dcterms:modified xsi:type="dcterms:W3CDTF">2018-10-14T17:55:31Z</dcterms:modified>
</cp:coreProperties>
</file>